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7" r:id="rId5"/>
    <p:sldId id="261" r:id="rId6"/>
    <p:sldId id="346" r:id="rId7"/>
    <p:sldId id="298" r:id="rId8"/>
    <p:sldId id="300" r:id="rId9"/>
    <p:sldId id="307" r:id="rId10"/>
    <p:sldId id="339" r:id="rId11"/>
    <p:sldId id="348" r:id="rId12"/>
    <p:sldId id="347" r:id="rId13"/>
    <p:sldId id="344" r:id="rId14"/>
    <p:sldId id="345" r:id="rId15"/>
    <p:sldId id="304" r:id="rId16"/>
    <p:sldId id="349" r:id="rId17"/>
    <p:sldId id="301" r:id="rId18"/>
    <p:sldId id="306" r:id="rId19"/>
    <p:sldId id="305" r:id="rId20"/>
    <p:sldId id="332" r:id="rId21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B1D12D-D49E-4B50-B286-C83C0B7D010F}" v="4" dt="2025-01-21T18:08:28.2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54"/>
    <p:restoredTop sz="94680"/>
  </p:normalViewPr>
  <p:slideViewPr>
    <p:cSldViewPr snapToGrid="0" snapToObjects="1">
      <p:cViewPr varScale="1">
        <p:scale>
          <a:sx n="112" d="100"/>
          <a:sy n="112" d="100"/>
        </p:scale>
        <p:origin x="114" y="54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hn, Schalyn N" userId="S::snh108@psu.edu::fd2a4863-0547-4abd-be1b-4d0b1dc4c416" providerId="AD" clId="Web-{3D78B051-DD6E-1E67-94B3-D3661CE1CBDD}"/>
    <pc:docChg chg="modSld">
      <pc:chgData name="Sohn, Schalyn N" userId="S::snh108@psu.edu::fd2a4863-0547-4abd-be1b-4d0b1dc4c416" providerId="AD" clId="Web-{3D78B051-DD6E-1E67-94B3-D3661CE1CBDD}" dt="2023-09-25T17:47:10.519" v="135" actId="20577"/>
      <pc:docMkLst>
        <pc:docMk/>
      </pc:docMkLst>
      <pc:sldChg chg="modSp">
        <pc:chgData name="Sohn, Schalyn N" userId="S::snh108@psu.edu::fd2a4863-0547-4abd-be1b-4d0b1dc4c416" providerId="AD" clId="Web-{3D78B051-DD6E-1E67-94B3-D3661CE1CBDD}" dt="2023-09-25T17:47:10.519" v="135" actId="20577"/>
        <pc:sldMkLst>
          <pc:docMk/>
          <pc:sldMk cId="473441506" sldId="299"/>
        </pc:sldMkLst>
      </pc:sldChg>
    </pc:docChg>
  </pc:docChgLst>
  <pc:docChgLst>
    <pc:chgData name="Sohn, Schalyn N" userId="fd2a4863-0547-4abd-be1b-4d0b1dc4c416" providerId="ADAL" clId="{0BFBDD21-9507-4A24-91A6-CC63C0BECEE3}"/>
    <pc:docChg chg="undo custSel addSld delSld modSld sldOrd">
      <pc:chgData name="Sohn, Schalyn N" userId="fd2a4863-0547-4abd-be1b-4d0b1dc4c416" providerId="ADAL" clId="{0BFBDD21-9507-4A24-91A6-CC63C0BECEE3}" dt="2023-11-07T20:21:35.409" v="158" actId="20577"/>
      <pc:docMkLst>
        <pc:docMk/>
      </pc:docMkLst>
      <pc:sldChg chg="addSp delSp modSp mod">
        <pc:chgData name="Sohn, Schalyn N" userId="fd2a4863-0547-4abd-be1b-4d0b1dc4c416" providerId="ADAL" clId="{0BFBDD21-9507-4A24-91A6-CC63C0BECEE3}" dt="2023-11-05T16:26:37.019" v="50" actId="255"/>
        <pc:sldMkLst>
          <pc:docMk/>
          <pc:sldMk cId="1519498630" sldId="257"/>
        </pc:sldMkLst>
      </pc:sldChg>
      <pc:sldChg chg="modSp mod">
        <pc:chgData name="Sohn, Schalyn N" userId="fd2a4863-0547-4abd-be1b-4d0b1dc4c416" providerId="ADAL" clId="{0BFBDD21-9507-4A24-91A6-CC63C0BECEE3}" dt="2023-11-06T18:25:55.259" v="124" actId="27636"/>
        <pc:sldMkLst>
          <pc:docMk/>
          <pc:sldMk cId="4287456662" sldId="261"/>
        </pc:sldMkLst>
      </pc:sldChg>
      <pc:sldChg chg="addSp delSp modSp mod">
        <pc:chgData name="Sohn, Schalyn N" userId="fd2a4863-0547-4abd-be1b-4d0b1dc4c416" providerId="ADAL" clId="{0BFBDD21-9507-4A24-91A6-CC63C0BECEE3}" dt="2023-11-06T23:53:07.131" v="152" actId="478"/>
        <pc:sldMkLst>
          <pc:docMk/>
          <pc:sldMk cId="1088243940" sldId="263"/>
        </pc:sldMkLst>
      </pc:sldChg>
      <pc:sldChg chg="add del">
        <pc:chgData name="Sohn, Schalyn N" userId="fd2a4863-0547-4abd-be1b-4d0b1dc4c416" providerId="ADAL" clId="{0BFBDD21-9507-4A24-91A6-CC63C0BECEE3}" dt="2023-11-06T18:17:24.579" v="77"/>
        <pc:sldMkLst>
          <pc:docMk/>
          <pc:sldMk cId="1104505636" sldId="265"/>
        </pc:sldMkLst>
      </pc:sldChg>
      <pc:sldChg chg="addSp delSp add del mod ord">
        <pc:chgData name="Sohn, Schalyn N" userId="fd2a4863-0547-4abd-be1b-4d0b1dc4c416" providerId="ADAL" clId="{0BFBDD21-9507-4A24-91A6-CC63C0BECEE3}" dt="2023-11-06T23:53:10.491" v="153" actId="478"/>
        <pc:sldMkLst>
          <pc:docMk/>
          <pc:sldMk cId="2706077061" sldId="297"/>
        </pc:sldMkLst>
      </pc:sldChg>
      <pc:sldChg chg="addSp delSp modSp mod">
        <pc:chgData name="Sohn, Schalyn N" userId="fd2a4863-0547-4abd-be1b-4d0b1dc4c416" providerId="ADAL" clId="{0BFBDD21-9507-4A24-91A6-CC63C0BECEE3}" dt="2023-11-06T23:52:58.546" v="148" actId="478"/>
        <pc:sldMkLst>
          <pc:docMk/>
          <pc:sldMk cId="473441506" sldId="299"/>
        </pc:sldMkLst>
      </pc:sldChg>
      <pc:sldChg chg="del">
        <pc:chgData name="Sohn, Schalyn N" userId="fd2a4863-0547-4abd-be1b-4d0b1dc4c416" providerId="ADAL" clId="{0BFBDD21-9507-4A24-91A6-CC63C0BECEE3}" dt="2023-11-06T18:15:35.375" v="52" actId="47"/>
        <pc:sldMkLst>
          <pc:docMk/>
          <pc:sldMk cId="2516661511" sldId="300"/>
        </pc:sldMkLst>
      </pc:sldChg>
      <pc:sldChg chg="addSp delSp modSp mod ord">
        <pc:chgData name="Sohn, Schalyn N" userId="fd2a4863-0547-4abd-be1b-4d0b1dc4c416" providerId="ADAL" clId="{0BFBDD21-9507-4A24-91A6-CC63C0BECEE3}" dt="2023-11-07T20:21:35.409" v="158" actId="20577"/>
        <pc:sldMkLst>
          <pc:docMk/>
          <pc:sldMk cId="2613208390" sldId="301"/>
        </pc:sldMkLst>
      </pc:sldChg>
      <pc:sldChg chg="addSp delSp add del mod">
        <pc:chgData name="Sohn, Schalyn N" userId="fd2a4863-0547-4abd-be1b-4d0b1dc4c416" providerId="ADAL" clId="{0BFBDD21-9507-4A24-91A6-CC63C0BECEE3}" dt="2023-11-06T23:53:14.192" v="154" actId="478"/>
        <pc:sldMkLst>
          <pc:docMk/>
          <pc:sldMk cId="3076924111" sldId="303"/>
        </pc:sldMkLst>
      </pc:sldChg>
      <pc:sldChg chg="addSp delSp mod ord">
        <pc:chgData name="Sohn, Schalyn N" userId="fd2a4863-0547-4abd-be1b-4d0b1dc4c416" providerId="ADAL" clId="{0BFBDD21-9507-4A24-91A6-CC63C0BECEE3}" dt="2023-11-06T23:53:17.352" v="155" actId="478"/>
        <pc:sldMkLst>
          <pc:docMk/>
          <pc:sldMk cId="1161974810" sldId="304"/>
        </pc:sldMkLst>
      </pc:sldChg>
      <pc:sldChg chg="addSp delSp modSp add del mod">
        <pc:chgData name="Sohn, Schalyn N" userId="fd2a4863-0547-4abd-be1b-4d0b1dc4c416" providerId="ADAL" clId="{0BFBDD21-9507-4A24-91A6-CC63C0BECEE3}" dt="2023-11-06T21:51:13.075" v="129" actId="1076"/>
        <pc:sldMkLst>
          <pc:docMk/>
          <pc:sldMk cId="693214277" sldId="306"/>
        </pc:sldMkLst>
      </pc:sldChg>
      <pc:sldChg chg="ord">
        <pc:chgData name="Sohn, Schalyn N" userId="fd2a4863-0547-4abd-be1b-4d0b1dc4c416" providerId="ADAL" clId="{0BFBDD21-9507-4A24-91A6-CC63C0BECEE3}" dt="2023-11-06T18:25:28.335" v="118"/>
        <pc:sldMkLst>
          <pc:docMk/>
          <pc:sldMk cId="1837723205" sldId="307"/>
        </pc:sldMkLst>
      </pc:sldChg>
      <pc:sldChg chg="modSp mod">
        <pc:chgData name="Sohn, Schalyn N" userId="fd2a4863-0547-4abd-be1b-4d0b1dc4c416" providerId="ADAL" clId="{0BFBDD21-9507-4A24-91A6-CC63C0BECEE3}" dt="2023-11-06T21:56:46.748" v="146" actId="6549"/>
        <pc:sldMkLst>
          <pc:docMk/>
          <pc:sldMk cId="2578316274" sldId="315"/>
        </pc:sldMkLst>
      </pc:sldChg>
      <pc:sldChg chg="modSp add del mod">
        <pc:chgData name="Sohn, Schalyn N" userId="fd2a4863-0547-4abd-be1b-4d0b1dc4c416" providerId="ADAL" clId="{0BFBDD21-9507-4A24-91A6-CC63C0BECEE3}" dt="2023-11-06T18:17:24.579" v="77"/>
        <pc:sldMkLst>
          <pc:docMk/>
          <pc:sldMk cId="145277561" sldId="316"/>
        </pc:sldMkLst>
      </pc:sldChg>
    </pc:docChg>
  </pc:docChgLst>
  <pc:docChgLst>
    <pc:chgData name="Sohn, Schalyn N" userId="fd2a4863-0547-4abd-be1b-4d0b1dc4c416" providerId="ADAL" clId="{95C21299-B272-4626-9001-CAEB683BA34D}"/>
    <pc:docChg chg="custSel addSld delSld modSld">
      <pc:chgData name="Sohn, Schalyn N" userId="fd2a4863-0547-4abd-be1b-4d0b1dc4c416" providerId="ADAL" clId="{95C21299-B272-4626-9001-CAEB683BA34D}" dt="2023-11-02T16:18:36.594" v="49" actId="20577"/>
      <pc:docMkLst>
        <pc:docMk/>
      </pc:docMkLst>
      <pc:sldChg chg="del">
        <pc:chgData name="Sohn, Schalyn N" userId="fd2a4863-0547-4abd-be1b-4d0b1dc4c416" providerId="ADAL" clId="{95C21299-B272-4626-9001-CAEB683BA34D}" dt="2023-11-02T16:09:00.197" v="46" actId="47"/>
        <pc:sldMkLst>
          <pc:docMk/>
          <pc:sldMk cId="651211016" sldId="260"/>
        </pc:sldMkLst>
      </pc:sldChg>
      <pc:sldChg chg="modSp mod">
        <pc:chgData name="Sohn, Schalyn N" userId="fd2a4863-0547-4abd-be1b-4d0b1dc4c416" providerId="ADAL" clId="{95C21299-B272-4626-9001-CAEB683BA34D}" dt="2023-11-02T16:18:36.594" v="49" actId="20577"/>
        <pc:sldMkLst>
          <pc:docMk/>
          <pc:sldMk cId="1837723205" sldId="307"/>
        </pc:sldMkLst>
      </pc:sldChg>
      <pc:sldChg chg="delSp modSp add mod">
        <pc:chgData name="Sohn, Schalyn N" userId="fd2a4863-0547-4abd-be1b-4d0b1dc4c416" providerId="ADAL" clId="{95C21299-B272-4626-9001-CAEB683BA34D}" dt="2023-11-02T16:09:04.945" v="47" actId="1076"/>
        <pc:sldMkLst>
          <pc:docMk/>
          <pc:sldMk cId="2578316274" sldId="315"/>
        </pc:sldMkLst>
      </pc:sldChg>
    </pc:docChg>
  </pc:docChgLst>
  <pc:docChgLst>
    <pc:chgData name="Sohn, Schalyn N" userId="fd2a4863-0547-4abd-be1b-4d0b1dc4c416" providerId="ADAL" clId="{4459EDA3-6064-45BA-B3E1-78A5E1D478FB}"/>
    <pc:docChg chg="custSel addSld delSld modSld sldOrd">
      <pc:chgData name="Sohn, Schalyn N" userId="fd2a4863-0547-4abd-be1b-4d0b1dc4c416" providerId="ADAL" clId="{4459EDA3-6064-45BA-B3E1-78A5E1D478FB}" dt="2023-09-08T01:39:07.952" v="122" actId="6549"/>
      <pc:docMkLst>
        <pc:docMk/>
      </pc:docMkLst>
      <pc:sldChg chg="delSp modSp mod">
        <pc:chgData name="Sohn, Schalyn N" userId="fd2a4863-0547-4abd-be1b-4d0b1dc4c416" providerId="ADAL" clId="{4459EDA3-6064-45BA-B3E1-78A5E1D478FB}" dt="2023-09-08T01:38:13.456" v="106" actId="14100"/>
        <pc:sldMkLst>
          <pc:docMk/>
          <pc:sldMk cId="1519498630" sldId="257"/>
        </pc:sldMkLst>
      </pc:sldChg>
      <pc:sldChg chg="delSp del mod">
        <pc:chgData name="Sohn, Schalyn N" userId="fd2a4863-0547-4abd-be1b-4d0b1dc4c416" providerId="ADAL" clId="{4459EDA3-6064-45BA-B3E1-78A5E1D478FB}" dt="2023-09-08T01:33:47.019" v="43" actId="47"/>
        <pc:sldMkLst>
          <pc:docMk/>
          <pc:sldMk cId="1388962000" sldId="259"/>
        </pc:sldMkLst>
      </pc:sldChg>
      <pc:sldChg chg="modSp mod">
        <pc:chgData name="Sohn, Schalyn N" userId="fd2a4863-0547-4abd-be1b-4d0b1dc4c416" providerId="ADAL" clId="{4459EDA3-6064-45BA-B3E1-78A5E1D478FB}" dt="2023-09-08T01:37:55.600" v="97" actId="20577"/>
        <pc:sldMkLst>
          <pc:docMk/>
          <pc:sldMk cId="4287456662" sldId="261"/>
        </pc:sldMkLst>
      </pc:sldChg>
      <pc:sldChg chg="modSp mod">
        <pc:chgData name="Sohn, Schalyn N" userId="fd2a4863-0547-4abd-be1b-4d0b1dc4c416" providerId="ADAL" clId="{4459EDA3-6064-45BA-B3E1-78A5E1D478FB}" dt="2023-09-08T01:27:53.372" v="1" actId="6549"/>
        <pc:sldMkLst>
          <pc:docMk/>
          <pc:sldMk cId="2516661511" sldId="300"/>
        </pc:sldMkLst>
      </pc:sldChg>
      <pc:sldChg chg="modSp mod">
        <pc:chgData name="Sohn, Schalyn N" userId="fd2a4863-0547-4abd-be1b-4d0b1dc4c416" providerId="ADAL" clId="{4459EDA3-6064-45BA-B3E1-78A5E1D478FB}" dt="2023-09-08T01:29:16.078" v="14" actId="20577"/>
        <pc:sldMkLst>
          <pc:docMk/>
          <pc:sldMk cId="2613208390" sldId="301"/>
        </pc:sldMkLst>
      </pc:sldChg>
      <pc:sldChg chg="del">
        <pc:chgData name="Sohn, Schalyn N" userId="fd2a4863-0547-4abd-be1b-4d0b1dc4c416" providerId="ADAL" clId="{4459EDA3-6064-45BA-B3E1-78A5E1D478FB}" dt="2023-09-08T01:28:19.260" v="2" actId="47"/>
        <pc:sldMkLst>
          <pc:docMk/>
          <pc:sldMk cId="1464345690" sldId="302"/>
        </pc:sldMkLst>
      </pc:sldChg>
      <pc:sldChg chg="modSp mod">
        <pc:chgData name="Sohn, Schalyn N" userId="fd2a4863-0547-4abd-be1b-4d0b1dc4c416" providerId="ADAL" clId="{4459EDA3-6064-45BA-B3E1-78A5E1D478FB}" dt="2023-09-08T01:28:51.850" v="6" actId="12"/>
        <pc:sldMkLst>
          <pc:docMk/>
          <pc:sldMk cId="3076924111" sldId="303"/>
        </pc:sldMkLst>
      </pc:sldChg>
      <pc:sldChg chg="addSp delSp modSp mod">
        <pc:chgData name="Sohn, Schalyn N" userId="fd2a4863-0547-4abd-be1b-4d0b1dc4c416" providerId="ADAL" clId="{4459EDA3-6064-45BA-B3E1-78A5E1D478FB}" dt="2023-09-08T01:39:07.952" v="122" actId="6549"/>
        <pc:sldMkLst>
          <pc:docMk/>
          <pc:sldMk cId="693214277" sldId="306"/>
        </pc:sldMkLst>
      </pc:sldChg>
      <pc:sldChg chg="modSp add mod ord">
        <pc:chgData name="Sohn, Schalyn N" userId="fd2a4863-0547-4abd-be1b-4d0b1dc4c416" providerId="ADAL" clId="{4459EDA3-6064-45BA-B3E1-78A5E1D478FB}" dt="2023-09-08T01:37:08.353" v="89" actId="255"/>
        <pc:sldMkLst>
          <pc:docMk/>
          <pc:sldMk cId="1837723205" sldId="307"/>
        </pc:sldMkLst>
      </pc:sldChg>
    </pc:docChg>
  </pc:docChgLst>
  <pc:docChgLst>
    <pc:chgData name="Schalyn" userId="fd2a4863-0547-4abd-be1b-4d0b1dc4c416" providerId="ADAL" clId="{12EBF1CE-67DC-4D4D-892E-BF8743B7B221}"/>
    <pc:docChg chg="custSel modSld">
      <pc:chgData name="Schalyn" userId="fd2a4863-0547-4abd-be1b-4d0b1dc4c416" providerId="ADAL" clId="{12EBF1CE-67DC-4D4D-892E-BF8743B7B221}" dt="2023-09-25T18:30:44.645" v="100" actId="13926"/>
      <pc:docMkLst>
        <pc:docMk/>
      </pc:docMkLst>
      <pc:sldChg chg="modSp mod">
        <pc:chgData name="Schalyn" userId="fd2a4863-0547-4abd-be1b-4d0b1dc4c416" providerId="ADAL" clId="{12EBF1CE-67DC-4D4D-892E-BF8743B7B221}" dt="2023-09-25T18:30:44.645" v="100" actId="13926"/>
        <pc:sldMkLst>
          <pc:docMk/>
          <pc:sldMk cId="4287456662" sldId="261"/>
        </pc:sldMkLst>
      </pc:sldChg>
      <pc:sldChg chg="modSp mod">
        <pc:chgData name="Schalyn" userId="fd2a4863-0547-4abd-be1b-4d0b1dc4c416" providerId="ADAL" clId="{12EBF1CE-67DC-4D4D-892E-BF8743B7B221}" dt="2023-09-25T17:51:19.613" v="44" actId="20577"/>
        <pc:sldMkLst>
          <pc:docMk/>
          <pc:sldMk cId="473441506" sldId="299"/>
        </pc:sldMkLst>
      </pc:sldChg>
    </pc:docChg>
  </pc:docChgLst>
  <pc:docChgLst>
    <pc:chgData name="Sohn, Schalyn N" userId="fd2a4863-0547-4abd-be1b-4d0b1dc4c416" providerId="ADAL" clId="{19B1D12D-D49E-4B50-B286-C83C0B7D010F}"/>
    <pc:docChg chg="undo custSel modSld">
      <pc:chgData name="Sohn, Schalyn N" userId="fd2a4863-0547-4abd-be1b-4d0b1dc4c416" providerId="ADAL" clId="{19B1D12D-D49E-4B50-B286-C83C0B7D010F}" dt="2025-01-21T23:44:09.806" v="236" actId="20577"/>
      <pc:docMkLst>
        <pc:docMk/>
      </pc:docMkLst>
      <pc:sldChg chg="addSp delSp modSp mod">
        <pc:chgData name="Sohn, Schalyn N" userId="fd2a4863-0547-4abd-be1b-4d0b1dc4c416" providerId="ADAL" clId="{19B1D12D-D49E-4B50-B286-C83C0B7D010F}" dt="2025-01-21T17:58:01.349" v="11" actId="1076"/>
        <pc:sldMkLst>
          <pc:docMk/>
          <pc:sldMk cId="1519498630" sldId="257"/>
        </pc:sldMkLst>
        <pc:picChg chg="add mod">
          <ac:chgData name="Sohn, Schalyn N" userId="fd2a4863-0547-4abd-be1b-4d0b1dc4c416" providerId="ADAL" clId="{19B1D12D-D49E-4B50-B286-C83C0B7D010F}" dt="2025-01-21T17:57:26.014" v="6" actId="1076"/>
          <ac:picMkLst>
            <pc:docMk/>
            <pc:sldMk cId="1519498630" sldId="257"/>
            <ac:picMk id="5" creationId="{89802FD3-33AB-F523-EC3E-4D74F65D772C}"/>
          </ac:picMkLst>
        </pc:picChg>
        <pc:picChg chg="del mod modCrop">
          <ac:chgData name="Sohn, Schalyn N" userId="fd2a4863-0547-4abd-be1b-4d0b1dc4c416" providerId="ADAL" clId="{19B1D12D-D49E-4B50-B286-C83C0B7D010F}" dt="2025-01-21T17:57:13.778" v="2" actId="478"/>
          <ac:picMkLst>
            <pc:docMk/>
            <pc:sldMk cId="1519498630" sldId="257"/>
            <ac:picMk id="6" creationId="{6E3042FD-F965-537A-16E8-C5EC35237524}"/>
          </ac:picMkLst>
        </pc:picChg>
        <pc:picChg chg="add mod">
          <ac:chgData name="Sohn, Schalyn N" userId="fd2a4863-0547-4abd-be1b-4d0b1dc4c416" providerId="ADAL" clId="{19B1D12D-D49E-4B50-B286-C83C0B7D010F}" dt="2025-01-21T17:58:01.349" v="11" actId="1076"/>
          <ac:picMkLst>
            <pc:docMk/>
            <pc:sldMk cId="1519498630" sldId="257"/>
            <ac:picMk id="8" creationId="{145EF935-80F7-48A9-58D6-6859E08535AD}"/>
          </ac:picMkLst>
        </pc:picChg>
        <pc:picChg chg="del">
          <ac:chgData name="Sohn, Schalyn N" userId="fd2a4863-0547-4abd-be1b-4d0b1dc4c416" providerId="ADAL" clId="{19B1D12D-D49E-4B50-B286-C83C0B7D010F}" dt="2025-01-21T17:57:35.928" v="7" actId="478"/>
          <ac:picMkLst>
            <pc:docMk/>
            <pc:sldMk cId="1519498630" sldId="257"/>
            <ac:picMk id="9" creationId="{E496E08D-1A56-96F8-963D-C2B8C565962F}"/>
          </ac:picMkLst>
        </pc:picChg>
      </pc:sldChg>
      <pc:sldChg chg="modSp mod">
        <pc:chgData name="Sohn, Schalyn N" userId="fd2a4863-0547-4abd-be1b-4d0b1dc4c416" providerId="ADAL" clId="{19B1D12D-D49E-4B50-B286-C83C0B7D010F}" dt="2025-01-21T23:44:09.806" v="236" actId="20577"/>
        <pc:sldMkLst>
          <pc:docMk/>
          <pc:sldMk cId="4287456662" sldId="261"/>
        </pc:sldMkLst>
        <pc:spChg chg="mod">
          <ac:chgData name="Sohn, Schalyn N" userId="fd2a4863-0547-4abd-be1b-4d0b1dc4c416" providerId="ADAL" clId="{19B1D12D-D49E-4B50-B286-C83C0B7D010F}" dt="2025-01-21T23:44:09.806" v="236" actId="20577"/>
          <ac:spMkLst>
            <pc:docMk/>
            <pc:sldMk cId="4287456662" sldId="261"/>
            <ac:spMk id="3" creationId="{755AD08B-4E9D-42A8-9F17-7A70272492DF}"/>
          </ac:spMkLst>
        </pc:spChg>
      </pc:sldChg>
      <pc:sldChg chg="delSp mod">
        <pc:chgData name="Sohn, Schalyn N" userId="fd2a4863-0547-4abd-be1b-4d0b1dc4c416" providerId="ADAL" clId="{19B1D12D-D49E-4B50-B286-C83C0B7D010F}" dt="2025-01-21T18:06:04.332" v="162" actId="478"/>
        <pc:sldMkLst>
          <pc:docMk/>
          <pc:sldMk cId="526016409" sldId="300"/>
        </pc:sldMkLst>
        <pc:inkChg chg="del">
          <ac:chgData name="Sohn, Schalyn N" userId="fd2a4863-0547-4abd-be1b-4d0b1dc4c416" providerId="ADAL" clId="{19B1D12D-D49E-4B50-B286-C83C0B7D010F}" dt="2025-01-21T18:06:04.332" v="162" actId="478"/>
          <ac:inkMkLst>
            <pc:docMk/>
            <pc:sldMk cId="526016409" sldId="300"/>
            <ac:inkMk id="8" creationId="{0DE2DEFF-440D-3BE1-D381-56D9FC759AAA}"/>
          </ac:inkMkLst>
        </pc:inkChg>
      </pc:sldChg>
      <pc:sldChg chg="delSp mod">
        <pc:chgData name="Sohn, Schalyn N" userId="fd2a4863-0547-4abd-be1b-4d0b1dc4c416" providerId="ADAL" clId="{19B1D12D-D49E-4B50-B286-C83C0B7D010F}" dt="2025-01-21T18:08:10.858" v="171" actId="478"/>
        <pc:sldMkLst>
          <pc:docMk/>
          <pc:sldMk cId="2613208390" sldId="301"/>
        </pc:sldMkLst>
        <pc:inkChg chg="del">
          <ac:chgData name="Sohn, Schalyn N" userId="fd2a4863-0547-4abd-be1b-4d0b1dc4c416" providerId="ADAL" clId="{19B1D12D-D49E-4B50-B286-C83C0B7D010F}" dt="2025-01-21T18:08:10.858" v="171" actId="478"/>
          <ac:inkMkLst>
            <pc:docMk/>
            <pc:sldMk cId="2613208390" sldId="301"/>
            <ac:inkMk id="4" creationId="{5A3E89F6-D24A-F30C-F4FB-F280A7CCC695}"/>
          </ac:inkMkLst>
        </pc:inkChg>
      </pc:sldChg>
      <pc:sldChg chg="delSp mod">
        <pc:chgData name="Sohn, Schalyn N" userId="fd2a4863-0547-4abd-be1b-4d0b1dc4c416" providerId="ADAL" clId="{19B1D12D-D49E-4B50-B286-C83C0B7D010F}" dt="2025-01-21T18:08:06.170" v="170" actId="478"/>
        <pc:sldMkLst>
          <pc:docMk/>
          <pc:sldMk cId="1161974810" sldId="304"/>
        </pc:sldMkLst>
        <pc:inkChg chg="del">
          <ac:chgData name="Sohn, Schalyn N" userId="fd2a4863-0547-4abd-be1b-4d0b1dc4c416" providerId="ADAL" clId="{19B1D12D-D49E-4B50-B286-C83C0B7D010F}" dt="2025-01-21T18:08:06.170" v="170" actId="478"/>
          <ac:inkMkLst>
            <pc:docMk/>
            <pc:sldMk cId="1161974810" sldId="304"/>
            <ac:inkMk id="4" creationId="{E2EB2B96-AADC-1645-9D6F-C6643858A917}"/>
          </ac:inkMkLst>
        </pc:inkChg>
      </pc:sldChg>
      <pc:sldChg chg="addSp delSp modSp mod">
        <pc:chgData name="Sohn, Schalyn N" userId="fd2a4863-0547-4abd-be1b-4d0b1dc4c416" providerId="ADAL" clId="{19B1D12D-D49E-4B50-B286-C83C0B7D010F}" dt="2025-01-21T18:08:31.897" v="174" actId="1076"/>
        <pc:sldMkLst>
          <pc:docMk/>
          <pc:sldMk cId="693214277" sldId="306"/>
        </pc:sldMkLst>
        <pc:spChg chg="del">
          <ac:chgData name="Sohn, Schalyn N" userId="fd2a4863-0547-4abd-be1b-4d0b1dc4c416" providerId="ADAL" clId="{19B1D12D-D49E-4B50-B286-C83C0B7D010F}" dt="2025-01-21T18:08:28.295" v="173"/>
          <ac:spMkLst>
            <pc:docMk/>
            <pc:sldMk cId="693214277" sldId="306"/>
            <ac:spMk id="3" creationId="{23240003-82F6-427C-8316-CD3BCB60AF83}"/>
          </ac:spMkLst>
        </pc:spChg>
        <pc:picChg chg="add mod">
          <ac:chgData name="Sohn, Schalyn N" userId="fd2a4863-0547-4abd-be1b-4d0b1dc4c416" providerId="ADAL" clId="{19B1D12D-D49E-4B50-B286-C83C0B7D010F}" dt="2025-01-21T18:08:31.897" v="174" actId="1076"/>
          <ac:picMkLst>
            <pc:docMk/>
            <pc:sldMk cId="693214277" sldId="306"/>
            <ac:picMk id="4" creationId="{05611D46-F360-03E8-BF6D-1C649D2D56CE}"/>
          </ac:picMkLst>
        </pc:picChg>
        <pc:picChg chg="del">
          <ac:chgData name="Sohn, Schalyn N" userId="fd2a4863-0547-4abd-be1b-4d0b1dc4c416" providerId="ADAL" clId="{19B1D12D-D49E-4B50-B286-C83C0B7D010F}" dt="2025-01-21T18:08:15.242" v="172" actId="478"/>
          <ac:picMkLst>
            <pc:docMk/>
            <pc:sldMk cId="693214277" sldId="306"/>
            <ac:picMk id="8" creationId="{80E1428E-A4A3-1083-4AD6-ADE3F36EA4FD}"/>
          </ac:picMkLst>
        </pc:picChg>
      </pc:sldChg>
      <pc:sldChg chg="delSp modSp mod">
        <pc:chgData name="Sohn, Schalyn N" userId="fd2a4863-0547-4abd-be1b-4d0b1dc4c416" providerId="ADAL" clId="{19B1D12D-D49E-4B50-B286-C83C0B7D010F}" dt="2025-01-21T18:07:54.220" v="166" actId="20577"/>
        <pc:sldMkLst>
          <pc:docMk/>
          <pc:sldMk cId="2706077061" sldId="344"/>
        </pc:sldMkLst>
        <pc:spChg chg="mod">
          <ac:chgData name="Sohn, Schalyn N" userId="fd2a4863-0547-4abd-be1b-4d0b1dc4c416" providerId="ADAL" clId="{19B1D12D-D49E-4B50-B286-C83C0B7D010F}" dt="2025-01-21T18:07:54.220" v="166" actId="20577"/>
          <ac:spMkLst>
            <pc:docMk/>
            <pc:sldMk cId="2706077061" sldId="344"/>
            <ac:spMk id="3" creationId="{935D20E6-2CC8-480F-9C20-76F14C722600}"/>
          </ac:spMkLst>
        </pc:spChg>
        <pc:inkChg chg="del">
          <ac:chgData name="Sohn, Schalyn N" userId="fd2a4863-0547-4abd-be1b-4d0b1dc4c416" providerId="ADAL" clId="{19B1D12D-D49E-4B50-B286-C83C0B7D010F}" dt="2025-01-21T18:07:52.213" v="164" actId="478"/>
          <ac:inkMkLst>
            <pc:docMk/>
            <pc:sldMk cId="2706077061" sldId="344"/>
            <ac:inkMk id="6" creationId="{C326D161-F7D4-73A8-FE13-AD6D79EE6F1C}"/>
          </ac:inkMkLst>
        </pc:inkChg>
      </pc:sldChg>
      <pc:sldChg chg="delSp modSp mod">
        <pc:chgData name="Sohn, Schalyn N" userId="fd2a4863-0547-4abd-be1b-4d0b1dc4c416" providerId="ADAL" clId="{19B1D12D-D49E-4B50-B286-C83C0B7D010F}" dt="2025-01-21T18:08:00.410" v="169" actId="20577"/>
        <pc:sldMkLst>
          <pc:docMk/>
          <pc:sldMk cId="1594133183" sldId="345"/>
        </pc:sldMkLst>
        <pc:spChg chg="mod">
          <ac:chgData name="Sohn, Schalyn N" userId="fd2a4863-0547-4abd-be1b-4d0b1dc4c416" providerId="ADAL" clId="{19B1D12D-D49E-4B50-B286-C83C0B7D010F}" dt="2025-01-21T18:08:00.410" v="169" actId="20577"/>
          <ac:spMkLst>
            <pc:docMk/>
            <pc:sldMk cId="1594133183" sldId="345"/>
            <ac:spMk id="3" creationId="{935D20E6-2CC8-480F-9C20-76F14C722600}"/>
          </ac:spMkLst>
        </pc:spChg>
        <pc:inkChg chg="del">
          <ac:chgData name="Sohn, Schalyn N" userId="fd2a4863-0547-4abd-be1b-4d0b1dc4c416" providerId="ADAL" clId="{19B1D12D-D49E-4B50-B286-C83C0B7D010F}" dt="2025-01-21T18:07:58.493" v="167" actId="478"/>
          <ac:inkMkLst>
            <pc:docMk/>
            <pc:sldMk cId="1594133183" sldId="345"/>
            <ac:inkMk id="6" creationId="{C5770C35-7A89-C95C-BC3C-7490C7212CCC}"/>
          </ac:inkMkLst>
        </pc:inkChg>
      </pc:sldChg>
      <pc:sldChg chg="modSp mod">
        <pc:chgData name="Sohn, Schalyn N" userId="fd2a4863-0547-4abd-be1b-4d0b1dc4c416" providerId="ADAL" clId="{19B1D12D-D49E-4B50-B286-C83C0B7D010F}" dt="2025-01-21T20:56:55.057" v="213" actId="20577"/>
        <pc:sldMkLst>
          <pc:docMk/>
          <pc:sldMk cId="3527654517" sldId="346"/>
        </pc:sldMkLst>
        <pc:spChg chg="mod">
          <ac:chgData name="Sohn, Schalyn N" userId="fd2a4863-0547-4abd-be1b-4d0b1dc4c416" providerId="ADAL" clId="{19B1D12D-D49E-4B50-B286-C83C0B7D010F}" dt="2025-01-21T20:56:55.057" v="213" actId="20577"/>
          <ac:spMkLst>
            <pc:docMk/>
            <pc:sldMk cId="3527654517" sldId="346"/>
            <ac:spMk id="2" creationId="{74E2C3A1-2C21-4D2A-ACE4-70190214A8C5}"/>
          </ac:spMkLst>
        </pc:spChg>
        <pc:spChg chg="mod">
          <ac:chgData name="Sohn, Schalyn N" userId="fd2a4863-0547-4abd-be1b-4d0b1dc4c416" providerId="ADAL" clId="{19B1D12D-D49E-4B50-B286-C83C0B7D010F}" dt="2025-01-21T18:05:21.025" v="161" actId="255"/>
          <ac:spMkLst>
            <pc:docMk/>
            <pc:sldMk cId="3527654517" sldId="346"/>
            <ac:spMk id="3" creationId="{72EE1261-699F-4B9F-80E7-09052AEB4176}"/>
          </ac:spMkLst>
        </pc:spChg>
      </pc:sldChg>
      <pc:sldChg chg="delSp mod">
        <pc:chgData name="Sohn, Schalyn N" userId="fd2a4863-0547-4abd-be1b-4d0b1dc4c416" providerId="ADAL" clId="{19B1D12D-D49E-4B50-B286-C83C0B7D010F}" dt="2025-01-21T18:07:46.350" v="163" actId="478"/>
        <pc:sldMkLst>
          <pc:docMk/>
          <pc:sldMk cId="681384833" sldId="347"/>
        </pc:sldMkLst>
        <pc:inkChg chg="del">
          <ac:chgData name="Sohn, Schalyn N" userId="fd2a4863-0547-4abd-be1b-4d0b1dc4c416" providerId="ADAL" clId="{19B1D12D-D49E-4B50-B286-C83C0B7D010F}" dt="2025-01-21T18:07:46.350" v="163" actId="478"/>
          <ac:inkMkLst>
            <pc:docMk/>
            <pc:sldMk cId="681384833" sldId="347"/>
            <ac:inkMk id="4" creationId="{E3AAF8B7-05AD-FA4A-D8EC-D189F11E2DCF}"/>
          </ac:inkMkLst>
        </pc:inkChg>
      </pc:sldChg>
    </pc:docChg>
  </pc:docChgLst>
  <pc:docChgLst>
    <pc:chgData name="Reagan, Amy" userId="e47da9ad-59b0-4249-b780-6b7c61a44ea8" providerId="ADAL" clId="{02A02C56-E937-4CE7-93D7-C2EE3AE3CCDB}"/>
    <pc:docChg chg="modSld">
      <pc:chgData name="Reagan, Amy" userId="e47da9ad-59b0-4249-b780-6b7c61a44ea8" providerId="ADAL" clId="{02A02C56-E937-4CE7-93D7-C2EE3AE3CCDB}" dt="2025-01-22T15:48:29.970" v="13" actId="962"/>
      <pc:docMkLst>
        <pc:docMk/>
      </pc:docMkLst>
      <pc:sldChg chg="modSp mod">
        <pc:chgData name="Reagan, Amy" userId="e47da9ad-59b0-4249-b780-6b7c61a44ea8" providerId="ADAL" clId="{02A02C56-E937-4CE7-93D7-C2EE3AE3CCDB}" dt="2025-01-22T15:47:44.917" v="5" actId="962"/>
        <pc:sldMkLst>
          <pc:docMk/>
          <pc:sldMk cId="1519498630" sldId="257"/>
        </pc:sldMkLst>
        <pc:spChg chg="mod">
          <ac:chgData name="Reagan, Amy" userId="e47da9ad-59b0-4249-b780-6b7c61a44ea8" providerId="ADAL" clId="{02A02C56-E937-4CE7-93D7-C2EE3AE3CCDB}" dt="2025-01-22T15:47:08.942" v="1" actId="962"/>
          <ac:spMkLst>
            <pc:docMk/>
            <pc:sldMk cId="1519498630" sldId="257"/>
            <ac:spMk id="14" creationId="{FF5FA45A-E458-C935-34BB-8AD2BE417EEF}"/>
          </ac:spMkLst>
        </pc:spChg>
        <pc:picChg chg="mod">
          <ac:chgData name="Reagan, Amy" userId="e47da9ad-59b0-4249-b780-6b7c61a44ea8" providerId="ADAL" clId="{02A02C56-E937-4CE7-93D7-C2EE3AE3CCDB}" dt="2025-01-22T15:47:33.865" v="3" actId="962"/>
          <ac:picMkLst>
            <pc:docMk/>
            <pc:sldMk cId="1519498630" sldId="257"/>
            <ac:picMk id="5" creationId="{89802FD3-33AB-F523-EC3E-4D74F65D772C}"/>
          </ac:picMkLst>
        </pc:picChg>
        <pc:picChg chg="mod">
          <ac:chgData name="Reagan, Amy" userId="e47da9ad-59b0-4249-b780-6b7c61a44ea8" providerId="ADAL" clId="{02A02C56-E937-4CE7-93D7-C2EE3AE3CCDB}" dt="2025-01-22T15:47:44.917" v="5" actId="962"/>
          <ac:picMkLst>
            <pc:docMk/>
            <pc:sldMk cId="1519498630" sldId="257"/>
            <ac:picMk id="8" creationId="{145EF935-80F7-48A9-58D6-6859E08535AD}"/>
          </ac:picMkLst>
        </pc:picChg>
      </pc:sldChg>
      <pc:sldChg chg="modSp mod">
        <pc:chgData name="Reagan, Amy" userId="e47da9ad-59b0-4249-b780-6b7c61a44ea8" providerId="ADAL" clId="{02A02C56-E937-4CE7-93D7-C2EE3AE3CCDB}" dt="2025-01-22T15:48:08.715" v="9" actId="962"/>
        <pc:sldMkLst>
          <pc:docMk/>
          <pc:sldMk cId="526016409" sldId="300"/>
        </pc:sldMkLst>
        <pc:picChg chg="mod">
          <ac:chgData name="Reagan, Amy" userId="e47da9ad-59b0-4249-b780-6b7c61a44ea8" providerId="ADAL" clId="{02A02C56-E937-4CE7-93D7-C2EE3AE3CCDB}" dt="2025-01-22T15:48:01.533" v="7" actId="962"/>
          <ac:picMkLst>
            <pc:docMk/>
            <pc:sldMk cId="526016409" sldId="300"/>
            <ac:picMk id="5" creationId="{139B62E8-C111-4B3B-AFD3-2BF70D1321CD}"/>
          </ac:picMkLst>
        </pc:picChg>
        <pc:picChg chg="mod">
          <ac:chgData name="Reagan, Amy" userId="e47da9ad-59b0-4249-b780-6b7c61a44ea8" providerId="ADAL" clId="{02A02C56-E937-4CE7-93D7-C2EE3AE3CCDB}" dt="2025-01-22T15:48:08.715" v="9" actId="962"/>
          <ac:picMkLst>
            <pc:docMk/>
            <pc:sldMk cId="526016409" sldId="300"/>
            <ac:picMk id="7" creationId="{336089EA-D2D2-784C-CC34-AC73B172B7A1}"/>
          </ac:picMkLst>
        </pc:picChg>
      </pc:sldChg>
      <pc:sldChg chg="modSp mod">
        <pc:chgData name="Reagan, Amy" userId="e47da9ad-59b0-4249-b780-6b7c61a44ea8" providerId="ADAL" clId="{02A02C56-E937-4CE7-93D7-C2EE3AE3CCDB}" dt="2025-01-22T15:48:29.970" v="13" actId="962"/>
        <pc:sldMkLst>
          <pc:docMk/>
          <pc:sldMk cId="146812868" sldId="305"/>
        </pc:sldMkLst>
        <pc:spChg chg="mod">
          <ac:chgData name="Reagan, Amy" userId="e47da9ad-59b0-4249-b780-6b7c61a44ea8" providerId="ADAL" clId="{02A02C56-E937-4CE7-93D7-C2EE3AE3CCDB}" dt="2025-01-22T15:48:29.970" v="13" actId="962"/>
          <ac:spMkLst>
            <pc:docMk/>
            <pc:sldMk cId="146812868" sldId="305"/>
            <ac:spMk id="3" creationId="{7D27F54D-72F2-4938-9243-B6FB3AA64AC7}"/>
          </ac:spMkLst>
        </pc:spChg>
      </pc:sldChg>
      <pc:sldChg chg="modSp mod">
        <pc:chgData name="Reagan, Amy" userId="e47da9ad-59b0-4249-b780-6b7c61a44ea8" providerId="ADAL" clId="{02A02C56-E937-4CE7-93D7-C2EE3AE3CCDB}" dt="2025-01-22T15:48:15.720" v="11" actId="962"/>
        <pc:sldMkLst>
          <pc:docMk/>
          <pc:sldMk cId="693214277" sldId="306"/>
        </pc:sldMkLst>
        <pc:picChg chg="mod">
          <ac:chgData name="Reagan, Amy" userId="e47da9ad-59b0-4249-b780-6b7c61a44ea8" providerId="ADAL" clId="{02A02C56-E937-4CE7-93D7-C2EE3AE3CCDB}" dt="2025-01-22T15:48:15.720" v="11" actId="962"/>
          <ac:picMkLst>
            <pc:docMk/>
            <pc:sldMk cId="693214277" sldId="306"/>
            <ac:picMk id="4" creationId="{05611D46-F360-03E8-BF6D-1C649D2D56CE}"/>
          </ac:picMkLst>
        </pc:picChg>
      </pc:sldChg>
    </pc:docChg>
  </pc:docChgLst>
  <pc:docChgLst>
    <pc:chgData name="Sohn, Schalyn N" userId="fd2a4863-0547-4abd-be1b-4d0b1dc4c416" providerId="ADAL" clId="{32382CF5-1C1D-466B-B602-9BF703278CDF}"/>
    <pc:docChg chg="undo custSel delSld modSld sldOrd modNotesMaster">
      <pc:chgData name="Sohn, Schalyn N" userId="fd2a4863-0547-4abd-be1b-4d0b1dc4c416" providerId="ADAL" clId="{32382CF5-1C1D-466B-B602-9BF703278CDF}" dt="2024-11-12T23:18:05.738" v="1768"/>
      <pc:docMkLst>
        <pc:docMk/>
      </pc:docMkLst>
      <pc:sldChg chg="addSp delSp modSp mod">
        <pc:chgData name="Sohn, Schalyn N" userId="fd2a4863-0547-4abd-be1b-4d0b1dc4c416" providerId="ADAL" clId="{32382CF5-1C1D-466B-B602-9BF703278CDF}" dt="2024-11-12T14:08:54.370" v="90" actId="20577"/>
        <pc:sldMkLst>
          <pc:docMk/>
          <pc:sldMk cId="1519498630" sldId="257"/>
        </pc:sldMkLst>
        <pc:spChg chg="mod">
          <ac:chgData name="Sohn, Schalyn N" userId="fd2a4863-0547-4abd-be1b-4d0b1dc4c416" providerId="ADAL" clId="{32382CF5-1C1D-466B-B602-9BF703278CDF}" dt="2024-11-12T14:08:54.370" v="90" actId="20577"/>
          <ac:spMkLst>
            <pc:docMk/>
            <pc:sldMk cId="1519498630" sldId="257"/>
            <ac:spMk id="3" creationId="{5D02C335-5126-45FC-BABA-C0790AEE9C0E}"/>
          </ac:spMkLst>
        </pc:spChg>
        <pc:spChg chg="mod">
          <ac:chgData name="Sohn, Schalyn N" userId="fd2a4863-0547-4abd-be1b-4d0b1dc4c416" providerId="ADAL" clId="{32382CF5-1C1D-466B-B602-9BF703278CDF}" dt="2024-11-12T14:08:42.216" v="88" actId="20577"/>
          <ac:spMkLst>
            <pc:docMk/>
            <pc:sldMk cId="1519498630" sldId="257"/>
            <ac:spMk id="15" creationId="{95C9B344-CFE2-F193-FED3-CF30CA668CC0}"/>
          </ac:spMkLst>
        </pc:spChg>
        <pc:spChg chg="mod">
          <ac:chgData name="Sohn, Schalyn N" userId="fd2a4863-0547-4abd-be1b-4d0b1dc4c416" providerId="ADAL" clId="{32382CF5-1C1D-466B-B602-9BF703278CDF}" dt="2024-11-12T14:01:13.940" v="1" actId="3626"/>
          <ac:spMkLst>
            <pc:docMk/>
            <pc:sldMk cId="1519498630" sldId="257"/>
            <ac:spMk id="16" creationId="{6A2B2B4D-9C81-9566-7722-2F6062907815}"/>
          </ac:spMkLst>
        </pc:spChg>
      </pc:sldChg>
      <pc:sldChg chg="modSp mod">
        <pc:chgData name="Sohn, Schalyn N" userId="fd2a4863-0547-4abd-be1b-4d0b1dc4c416" providerId="ADAL" clId="{32382CF5-1C1D-466B-B602-9BF703278CDF}" dt="2024-11-12T16:55:55.625" v="1303" actId="6549"/>
        <pc:sldMkLst>
          <pc:docMk/>
          <pc:sldMk cId="4287456662" sldId="261"/>
        </pc:sldMkLst>
        <pc:spChg chg="mod">
          <ac:chgData name="Sohn, Schalyn N" userId="fd2a4863-0547-4abd-be1b-4d0b1dc4c416" providerId="ADAL" clId="{32382CF5-1C1D-466B-B602-9BF703278CDF}" dt="2024-11-12T16:55:55.625" v="1303" actId="6549"/>
          <ac:spMkLst>
            <pc:docMk/>
            <pc:sldMk cId="4287456662" sldId="261"/>
            <ac:spMk id="3" creationId="{755AD08B-4E9D-42A8-9F17-7A70272492DF}"/>
          </ac:spMkLst>
        </pc:spChg>
      </pc:sldChg>
      <pc:sldChg chg="modSp del mod">
        <pc:chgData name="Sohn, Schalyn N" userId="fd2a4863-0547-4abd-be1b-4d0b1dc4c416" providerId="ADAL" clId="{32382CF5-1C1D-466B-B602-9BF703278CDF}" dt="2024-11-12T15:09:53.373" v="743" actId="47"/>
        <pc:sldMkLst>
          <pc:docMk/>
          <pc:sldMk cId="1088243940" sldId="263"/>
        </pc:sldMkLst>
      </pc:sldChg>
      <pc:sldChg chg="del">
        <pc:chgData name="Sohn, Schalyn N" userId="fd2a4863-0547-4abd-be1b-4d0b1dc4c416" providerId="ADAL" clId="{32382CF5-1C1D-466B-B602-9BF703278CDF}" dt="2024-11-12T15:10:06.119" v="744" actId="47"/>
        <pc:sldMkLst>
          <pc:docMk/>
          <pc:sldMk cId="2706077061" sldId="297"/>
        </pc:sldMkLst>
      </pc:sldChg>
      <pc:sldChg chg="del">
        <pc:chgData name="Sohn, Schalyn N" userId="fd2a4863-0547-4abd-be1b-4d0b1dc4c416" providerId="ADAL" clId="{32382CF5-1C1D-466B-B602-9BF703278CDF}" dt="2024-11-12T14:56:52.412" v="105" actId="47"/>
        <pc:sldMkLst>
          <pc:docMk/>
          <pc:sldMk cId="473441506" sldId="299"/>
        </pc:sldMkLst>
      </pc:sldChg>
      <pc:sldChg chg="addSp modSp mod">
        <pc:chgData name="Sohn, Schalyn N" userId="fd2a4863-0547-4abd-be1b-4d0b1dc4c416" providerId="ADAL" clId="{32382CF5-1C1D-466B-B602-9BF703278CDF}" dt="2024-11-12T23:18:05.738" v="1768"/>
        <pc:sldMkLst>
          <pc:docMk/>
          <pc:sldMk cId="526016409" sldId="300"/>
        </pc:sldMkLst>
        <pc:spChg chg="mod">
          <ac:chgData name="Sohn, Schalyn N" userId="fd2a4863-0547-4abd-be1b-4d0b1dc4c416" providerId="ADAL" clId="{32382CF5-1C1D-466B-B602-9BF703278CDF}" dt="2024-11-12T16:54:28.871" v="1234" actId="20577"/>
          <ac:spMkLst>
            <pc:docMk/>
            <pc:sldMk cId="526016409" sldId="300"/>
            <ac:spMk id="2" creationId="{A308623D-E46E-4D48-B0F3-481766CBE6DF}"/>
          </ac:spMkLst>
        </pc:spChg>
        <pc:spChg chg="mod">
          <ac:chgData name="Sohn, Schalyn N" userId="fd2a4863-0547-4abd-be1b-4d0b1dc4c416" providerId="ADAL" clId="{32382CF5-1C1D-466B-B602-9BF703278CDF}" dt="2024-11-12T14:57:16.305" v="108" actId="255"/>
          <ac:spMkLst>
            <pc:docMk/>
            <pc:sldMk cId="526016409" sldId="300"/>
            <ac:spMk id="3" creationId="{5D02C335-5126-45FC-BABA-C0790AEE9C0E}"/>
          </ac:spMkLst>
        </pc:spChg>
      </pc:sldChg>
      <pc:sldChg chg="addSp modSp mod">
        <pc:chgData name="Sohn, Schalyn N" userId="fd2a4863-0547-4abd-be1b-4d0b1dc4c416" providerId="ADAL" clId="{32382CF5-1C1D-466B-B602-9BF703278CDF}" dt="2024-11-12T23:18:05.738" v="1768"/>
        <pc:sldMkLst>
          <pc:docMk/>
          <pc:sldMk cId="2613208390" sldId="301"/>
        </pc:sldMkLst>
        <pc:spChg chg="mod">
          <ac:chgData name="Sohn, Schalyn N" userId="fd2a4863-0547-4abd-be1b-4d0b1dc4c416" providerId="ADAL" clId="{32382CF5-1C1D-466B-B602-9BF703278CDF}" dt="2024-11-12T16:57:29.832" v="1391" actId="20577"/>
          <ac:spMkLst>
            <pc:docMk/>
            <pc:sldMk cId="2613208390" sldId="301"/>
            <ac:spMk id="2" creationId="{6E79E6D6-5E5F-4D66-BBC5-C825E46A9E12}"/>
          </ac:spMkLst>
        </pc:spChg>
        <pc:spChg chg="mod">
          <ac:chgData name="Sohn, Schalyn N" userId="fd2a4863-0547-4abd-be1b-4d0b1dc4c416" providerId="ADAL" clId="{32382CF5-1C1D-466B-B602-9BF703278CDF}" dt="2024-11-12T17:12:38.764" v="1767" actId="6549"/>
          <ac:spMkLst>
            <pc:docMk/>
            <pc:sldMk cId="2613208390" sldId="301"/>
            <ac:spMk id="3" creationId="{23240003-82F6-427C-8316-CD3BCB60AF83}"/>
          </ac:spMkLst>
        </pc:spChg>
      </pc:sldChg>
      <pc:sldChg chg="del">
        <pc:chgData name="Sohn, Schalyn N" userId="fd2a4863-0547-4abd-be1b-4d0b1dc4c416" providerId="ADAL" clId="{32382CF5-1C1D-466B-B602-9BF703278CDF}" dt="2024-11-12T16:42:21.509" v="1105" actId="47"/>
        <pc:sldMkLst>
          <pc:docMk/>
          <pc:sldMk cId="3076924111" sldId="303"/>
        </pc:sldMkLst>
      </pc:sldChg>
      <pc:sldChg chg="addSp">
        <pc:chgData name="Sohn, Schalyn N" userId="fd2a4863-0547-4abd-be1b-4d0b1dc4c416" providerId="ADAL" clId="{32382CF5-1C1D-466B-B602-9BF703278CDF}" dt="2024-11-12T23:18:05.738" v="1768"/>
        <pc:sldMkLst>
          <pc:docMk/>
          <pc:sldMk cId="1161974810" sldId="304"/>
        </pc:sldMkLst>
      </pc:sldChg>
      <pc:sldChg chg="addSp delSp modSp mod">
        <pc:chgData name="Sohn, Schalyn N" userId="fd2a4863-0547-4abd-be1b-4d0b1dc4c416" providerId="ADAL" clId="{32382CF5-1C1D-466B-B602-9BF703278CDF}" dt="2024-11-12T16:43:27.175" v="1107" actId="1076"/>
        <pc:sldMkLst>
          <pc:docMk/>
          <pc:sldMk cId="693214277" sldId="306"/>
        </pc:sldMkLst>
        <pc:spChg chg="add mod">
          <ac:chgData name="Sohn, Schalyn N" userId="fd2a4863-0547-4abd-be1b-4d0b1dc4c416" providerId="ADAL" clId="{32382CF5-1C1D-466B-B602-9BF703278CDF}" dt="2024-11-12T15:04:06.038" v="572" actId="1076"/>
          <ac:spMkLst>
            <pc:docMk/>
            <pc:sldMk cId="693214277" sldId="306"/>
            <ac:spMk id="6" creationId="{5DF9E802-BA1A-121E-02DC-C9C72CCBC114}"/>
          </ac:spMkLst>
        </pc:spChg>
      </pc:sldChg>
      <pc:sldChg chg="del ord">
        <pc:chgData name="Sohn, Schalyn N" userId="fd2a4863-0547-4abd-be1b-4d0b1dc4c416" providerId="ADAL" clId="{32382CF5-1C1D-466B-B602-9BF703278CDF}" dt="2024-11-12T14:52:47.785" v="101" actId="47"/>
        <pc:sldMkLst>
          <pc:docMk/>
          <pc:sldMk cId="2578316274" sldId="315"/>
        </pc:sldMkLst>
      </pc:sldChg>
      <pc:sldChg chg="modSp mod ord">
        <pc:chgData name="Sohn, Schalyn N" userId="fd2a4863-0547-4abd-be1b-4d0b1dc4c416" providerId="ADAL" clId="{32382CF5-1C1D-466B-B602-9BF703278CDF}" dt="2024-11-12T16:51:36.099" v="1156" actId="20577"/>
        <pc:sldMkLst>
          <pc:docMk/>
          <pc:sldMk cId="2088678361" sldId="332"/>
        </pc:sldMkLst>
        <pc:spChg chg="mod">
          <ac:chgData name="Sohn, Schalyn N" userId="fd2a4863-0547-4abd-be1b-4d0b1dc4c416" providerId="ADAL" clId="{32382CF5-1C1D-466B-B602-9BF703278CDF}" dt="2024-11-12T16:51:36.099" v="1156" actId="20577"/>
          <ac:spMkLst>
            <pc:docMk/>
            <pc:sldMk cId="2088678361" sldId="332"/>
            <ac:spMk id="3" creationId="{D544B0FF-D3D3-47B3-6A83-DD1E45F72E13}"/>
          </ac:spMkLst>
        </pc:spChg>
      </pc:sldChg>
      <pc:sldChg chg="modSp mod">
        <pc:chgData name="Sohn, Schalyn N" userId="fd2a4863-0547-4abd-be1b-4d0b1dc4c416" providerId="ADAL" clId="{32382CF5-1C1D-466B-B602-9BF703278CDF}" dt="2024-11-12T14:59:57.721" v="294" actId="255"/>
        <pc:sldMkLst>
          <pc:docMk/>
          <pc:sldMk cId="3635567895" sldId="339"/>
        </pc:sldMkLst>
        <pc:spChg chg="mod">
          <ac:chgData name="Sohn, Schalyn N" userId="fd2a4863-0547-4abd-be1b-4d0b1dc4c416" providerId="ADAL" clId="{32382CF5-1C1D-466B-B602-9BF703278CDF}" dt="2024-11-12T14:59:57.721" v="294" actId="255"/>
          <ac:spMkLst>
            <pc:docMk/>
            <pc:sldMk cId="3635567895" sldId="339"/>
            <ac:spMk id="3" creationId="{429B167B-41B8-457A-BF0A-1B0080BDE7B2}"/>
          </ac:spMkLst>
        </pc:spChg>
      </pc:sldChg>
      <pc:sldChg chg="addSp modSp mod">
        <pc:chgData name="Sohn, Schalyn N" userId="fd2a4863-0547-4abd-be1b-4d0b1dc4c416" providerId="ADAL" clId="{32382CF5-1C1D-466B-B602-9BF703278CDF}" dt="2024-11-12T23:18:05.738" v="1768"/>
        <pc:sldMkLst>
          <pc:docMk/>
          <pc:sldMk cId="2706077061" sldId="344"/>
        </pc:sldMkLst>
        <pc:spChg chg="mod">
          <ac:chgData name="Sohn, Schalyn N" userId="fd2a4863-0547-4abd-be1b-4d0b1dc4c416" providerId="ADAL" clId="{32382CF5-1C1D-466B-B602-9BF703278CDF}" dt="2024-11-12T16:29:38.003" v="809" actId="6549"/>
          <ac:spMkLst>
            <pc:docMk/>
            <pc:sldMk cId="2706077061" sldId="344"/>
            <ac:spMk id="4" creationId="{42118CF0-0EE1-45BB-834C-64DDDDCD6549}"/>
          </ac:spMkLst>
        </pc:spChg>
      </pc:sldChg>
      <pc:sldChg chg="addSp modSp mod">
        <pc:chgData name="Sohn, Schalyn N" userId="fd2a4863-0547-4abd-be1b-4d0b1dc4c416" providerId="ADAL" clId="{32382CF5-1C1D-466B-B602-9BF703278CDF}" dt="2024-11-12T23:18:05.738" v="1768"/>
        <pc:sldMkLst>
          <pc:docMk/>
          <pc:sldMk cId="1594133183" sldId="345"/>
        </pc:sldMkLst>
        <pc:spChg chg="mod">
          <ac:chgData name="Sohn, Schalyn N" userId="fd2a4863-0547-4abd-be1b-4d0b1dc4c416" providerId="ADAL" clId="{32382CF5-1C1D-466B-B602-9BF703278CDF}" dt="2024-11-12T16:35:19.595" v="879" actId="20577"/>
          <ac:spMkLst>
            <pc:docMk/>
            <pc:sldMk cId="1594133183" sldId="345"/>
            <ac:spMk id="5" creationId="{FFDD02EB-7060-4196-A611-2456424C214B}"/>
          </ac:spMkLst>
        </pc:spChg>
      </pc:sldChg>
      <pc:sldChg chg="modSp mod">
        <pc:chgData name="Sohn, Schalyn N" userId="fd2a4863-0547-4abd-be1b-4d0b1dc4c416" providerId="ADAL" clId="{32382CF5-1C1D-466B-B602-9BF703278CDF}" dt="2024-11-12T14:53:23.978" v="104" actId="20577"/>
        <pc:sldMkLst>
          <pc:docMk/>
          <pc:sldMk cId="3527654517" sldId="346"/>
        </pc:sldMkLst>
        <pc:spChg chg="mod">
          <ac:chgData name="Sohn, Schalyn N" userId="fd2a4863-0547-4abd-be1b-4d0b1dc4c416" providerId="ADAL" clId="{32382CF5-1C1D-466B-B602-9BF703278CDF}" dt="2024-11-12T14:53:23.978" v="104" actId="20577"/>
          <ac:spMkLst>
            <pc:docMk/>
            <pc:sldMk cId="3527654517" sldId="346"/>
            <ac:spMk id="3" creationId="{72EE1261-699F-4B9F-80E7-09052AEB4176}"/>
          </ac:spMkLst>
        </pc:spChg>
      </pc:sldChg>
      <pc:sldChg chg="addSp modSp mod ord">
        <pc:chgData name="Sohn, Schalyn N" userId="fd2a4863-0547-4abd-be1b-4d0b1dc4c416" providerId="ADAL" clId="{32382CF5-1C1D-466B-B602-9BF703278CDF}" dt="2024-11-12T23:18:05.738" v="1768"/>
        <pc:sldMkLst>
          <pc:docMk/>
          <pc:sldMk cId="681384833" sldId="347"/>
        </pc:sldMkLst>
        <pc:spChg chg="mod">
          <ac:chgData name="Sohn, Schalyn N" userId="fd2a4863-0547-4abd-be1b-4d0b1dc4c416" providerId="ADAL" clId="{32382CF5-1C1D-466B-B602-9BF703278CDF}" dt="2024-11-12T15:09:31.516" v="742" actId="1076"/>
          <ac:spMkLst>
            <pc:docMk/>
            <pc:sldMk cId="681384833" sldId="347"/>
            <ac:spMk id="3" creationId="{7CDE1D90-4D4F-4E1A-9461-9279BF262CD9}"/>
          </ac:spMkLst>
        </pc:spChg>
      </pc:sldChg>
      <pc:sldChg chg="modSp mod ord">
        <pc:chgData name="Sohn, Schalyn N" userId="fd2a4863-0547-4abd-be1b-4d0b1dc4c416" providerId="ADAL" clId="{32382CF5-1C1D-466B-B602-9BF703278CDF}" dt="2024-11-12T16:42:11.905" v="1102"/>
        <pc:sldMkLst>
          <pc:docMk/>
          <pc:sldMk cId="4094751482" sldId="348"/>
        </pc:sldMkLst>
        <pc:spChg chg="mod">
          <ac:chgData name="Sohn, Schalyn N" userId="fd2a4863-0547-4abd-be1b-4d0b1dc4c416" providerId="ADAL" clId="{32382CF5-1C1D-466B-B602-9BF703278CDF}" dt="2024-11-12T16:42:06.731" v="1100" actId="20577"/>
          <ac:spMkLst>
            <pc:docMk/>
            <pc:sldMk cId="4094751482" sldId="348"/>
            <ac:spMk id="3" creationId="{ED596A7C-EE77-4EDA-DCA4-62934ACE0AA2}"/>
          </ac:spMkLst>
        </pc:spChg>
      </pc:sldChg>
      <pc:sldChg chg="addSp delSp modSp mod">
        <pc:chgData name="Sohn, Schalyn N" userId="fd2a4863-0547-4abd-be1b-4d0b1dc4c416" providerId="ADAL" clId="{32382CF5-1C1D-466B-B602-9BF703278CDF}" dt="2024-11-12T16:50:24.739" v="1122" actId="20577"/>
        <pc:sldMkLst>
          <pc:docMk/>
          <pc:sldMk cId="2511590705" sldId="349"/>
        </pc:sldMkLst>
        <pc:spChg chg="mod">
          <ac:chgData name="Sohn, Schalyn N" userId="fd2a4863-0547-4abd-be1b-4d0b1dc4c416" providerId="ADAL" clId="{32382CF5-1C1D-466B-B602-9BF703278CDF}" dt="2024-11-12T16:50:24.739" v="1122" actId="20577"/>
          <ac:spMkLst>
            <pc:docMk/>
            <pc:sldMk cId="2511590705" sldId="349"/>
            <ac:spMk id="4" creationId="{F9DC67BD-CACD-1D0E-F965-BEB9B297EFB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485" y="0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D4F85C78-81A9-4584-AA26-C1E4670AE7CE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891" y="4517883"/>
            <a:ext cx="5680693" cy="3697033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485" y="8917128"/>
            <a:ext cx="3078383" cy="471348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2876F50C-2E63-46BD-8230-3C6AF921FB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770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1D928-95D1-3A4F-A5EB-17EA822E5E0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564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B9A9C6-B8E3-2A41-AF1C-B44611D7F3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114300"/>
            <a:ext cx="5676900" cy="67437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93324"/>
            <a:ext cx="9144000" cy="64839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A0DEE568-F1C4-3343-9C2A-E6704272A4F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295178"/>
            <a:ext cx="2998304" cy="146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788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04FCAC-D9D3-9E4F-B7F2-077EAFFC4B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E964CB41-C211-C142-AA3F-7A52A4814A3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741" y="6096057"/>
            <a:ext cx="1626704" cy="793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39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43659CE-AB87-2E42-9B51-E4338EB773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6C763D1-54E7-1F4C-9A40-8033FD87C96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49963" y="1250950"/>
            <a:ext cx="5303837" cy="481911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951"/>
            <a:ext cx="5085945" cy="481911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AFACC277-12D4-BA40-9CB4-60B774B63D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741" y="6096057"/>
            <a:ext cx="1626704" cy="793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969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0D1FE8A-B770-A54B-BB1F-BB647AC8A8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445" y="3993267"/>
            <a:ext cx="2411555" cy="286473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0115303-0D88-FC4F-A64A-0DABCD2F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86159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8021D-5040-E443-B438-B5DF5DB17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951"/>
            <a:ext cx="10515600" cy="428408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62243-C1CF-714B-A683-D890075FBD6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5592763"/>
            <a:ext cx="6516688" cy="836612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C8529F36-0C6F-934C-8B98-B5AF99CAE4F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741" y="6096057"/>
            <a:ext cx="1626704" cy="793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391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89896-24B9-D543-BC49-89300DAB7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1124712"/>
            <a:ext cx="7928237" cy="16754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384264-DB8D-274D-83EB-C183729E5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7048" y="2800199"/>
            <a:ext cx="7928237" cy="135351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1737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23A049B-E848-0344-AD81-982DC96C73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5100" y="114300"/>
            <a:ext cx="5676900" cy="67437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E4E5EF8-3F55-CC40-8877-5D48D7C063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1570961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Thank you.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648D3-80FB-6246-9942-F676252E6F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797665"/>
            <a:ext cx="5139447" cy="1279903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Contact information</a:t>
            </a: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9E731A08-D528-124E-8E28-7141DA1F1B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5315057"/>
            <a:ext cx="2998304" cy="1462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6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F0656E-DA2F-C14C-BF10-2FC3587B4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251284"/>
            <a:ext cx="10515600" cy="4925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5C3011-D639-B54B-9228-EB3085D04C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C4368-C769-8143-B102-F97927FA2E0C}" type="datetimeFigureOut">
              <a:rPr lang="en-US" smtClean="0"/>
              <a:t>1/22/2025</a:t>
            </a:fld>
            <a:endParaRPr lang="en-US" dirty="0"/>
          </a:p>
        </p:txBody>
      </p:sp>
      <p:sp>
        <p:nvSpPr>
          <p:cNvPr id="7" name="Title Placeholder 6">
            <a:extLst>
              <a:ext uri="{FF2B5EF4-FFF2-40B4-BE49-F238E27FC236}">
                <a16:creationId xmlns:a16="http://schemas.microsoft.com/office/drawing/2014/main" id="{A5E7B941-CE32-1D43-B287-BCB25BBF8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3943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6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mailto:Schalyn.Sohn@psu.edu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www.smeal.psu.edu/macc/integrate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orms.office.com/Pages/ResponsePage.aspx?id=RY30fNs9iUOpwcEVUm61LqKRVyehdiJIojYVMjjtNdxUNFY2VTdWSU0xQVBQWkJYVllVWE9STVNUTSQlQCN0PWcu" TargetMode="External"/><Relationship Id="rId5" Type="http://schemas.openxmlformats.org/officeDocument/2006/relationships/hyperlink" Target="https://forms.office.com/Pages/ResponsePage.aspx?id=RY30fNs9iUOpwcEVUm61LqKRVyehdiJIojYVMjjtNdxUMkZWOEJONU9CRUZURllDQVNXM1cxQjBTSSQlQCN0PWcu" TargetMode="External"/><Relationship Id="rId4" Type="http://schemas.openxmlformats.org/officeDocument/2006/relationships/hyperlink" Target="https://ugstudents.smeal.psu.edu/academics-advising/get-into-a-smeal-major/dual-track-in-accounting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r/4LGULD23t1" TargetMode="External"/><Relationship Id="rId2" Type="http://schemas.openxmlformats.org/officeDocument/2006/relationships/hyperlink" Target="https://www.smeal.psu.edu/macc/integrated/admission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forms.office.com/Pages/ResponsePage.aspx?id=RY30fNs9iUOpwcEVUm61LqKRVyehdiJIojYVMjjtNdxUNFY2VTdWSU0xQVBQWkJYVllVWE9STVNUTSQlQCN0PWcu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Schalyn.Sohn@psu.edu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gpo5068@psu.edu" TargetMode="External"/><Relationship Id="rId2" Type="http://schemas.openxmlformats.org/officeDocument/2006/relationships/hyperlink" Target="https://sites.google.com/view/macc-mpsa/hom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gm5458@psu.edu" TargetMode="External"/><Relationship Id="rId4" Type="http://schemas.openxmlformats.org/officeDocument/2006/relationships/hyperlink" Target="mailto:pcc5203@psu.edu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gstudents.smeal.psu.edu/academics-advising/get-into-a-smeal-major/dual-track-in-accounting" TargetMode="External"/><Relationship Id="rId7" Type="http://schemas.openxmlformats.org/officeDocument/2006/relationships/image" Target="../media/image6.png"/><Relationship Id="rId2" Type="http://schemas.openxmlformats.org/officeDocument/2006/relationships/hyperlink" Target="https://www.psu.edu/news/smeal-college-business/story/penn-state-smeal-merge-accounting-analytics-master-accounting-progra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meal.psu.edu/macc/integrated" TargetMode="External"/><Relationship Id="rId5" Type="http://schemas.openxmlformats.org/officeDocument/2006/relationships/hyperlink" Target="https://www.smeal.psu.edu/macc/integrated/admissions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gstudents.smeal.psu.edu/academics-advising/get-into-a-smeal-major" TargetMode="External"/><Relationship Id="rId2" Type="http://schemas.openxmlformats.org/officeDocument/2006/relationships/hyperlink" Target="https://ugstudents.smeal.psu.edu/academics-advising/get-into-a-smeal-major/dual-track-in-accounti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ulletins.psu.edu/undergraduate/colleges/smeal-business/information-systems-management-minor/" TargetMode="External"/><Relationship Id="rId2" Type="http://schemas.openxmlformats.org/officeDocument/2006/relationships/hyperlink" Target="https://ugstudents.smeal.psu.edu/academics-advising/get-into-a-smeal-major/dual-track-in-account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ulletins.psu.edu/undergraduate/colleges/smeal-business/supply-chain-information-sciences-technology-minor/" TargetMode="External"/><Relationship Id="rId5" Type="http://schemas.openxmlformats.org/officeDocument/2006/relationships/hyperlink" Target="https://bulletins.psu.edu/undergraduate/colleges/smeal-business/international-business-minor/" TargetMode="External"/><Relationship Id="rId4" Type="http://schemas.openxmlformats.org/officeDocument/2006/relationships/hyperlink" Target="https://www.smeal.psu.edu/risk-management/degrees/lebus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8623D-E46E-4D48-B0F3-481766CBE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818163"/>
            <a:ext cx="9802738" cy="886159"/>
          </a:xfrm>
        </p:spPr>
        <p:txBody>
          <a:bodyPr>
            <a:normAutofit fontScale="9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4400" dirty="0">
                <a:solidFill>
                  <a:schemeClr val="accent2"/>
                </a:solidFill>
              </a:rPr>
              <a:t>Integrated Master of Accounting (</a:t>
            </a:r>
            <a:r>
              <a:rPr lang="en-US" sz="4400" dirty="0" err="1">
                <a:solidFill>
                  <a:schemeClr val="accent2"/>
                </a:solidFill>
              </a:rPr>
              <a:t>iMAcc</a:t>
            </a:r>
            <a:r>
              <a:rPr lang="en-US" sz="4400" dirty="0">
                <a:solidFill>
                  <a:schemeClr val="accent2"/>
                </a:solidFill>
              </a:rPr>
              <a:t>) </a:t>
            </a:r>
            <a:r>
              <a:rPr lang="en-US" sz="2900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hlinkClick r:id="rId2"/>
              </a:rPr>
              <a:t>https://www.smeal.psu.edu/macc/integrated</a:t>
            </a:r>
            <a:r>
              <a:rPr lang="en-US" sz="2900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</a:rPr>
              <a:t> </a:t>
            </a:r>
            <a:br>
              <a:rPr lang="en-US" sz="2900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</a:rPr>
            </a:br>
            <a:r>
              <a:rPr lang="en-US" sz="2900" dirty="0">
                <a:solidFill>
                  <a:srgbClr val="1E407C"/>
                </a:solidFill>
                <a:latin typeface="+mj-lt"/>
              </a:rPr>
              <a:t>Schalyn Sohn</a:t>
            </a:r>
            <a:r>
              <a:rPr lang="en-US" sz="2900" dirty="0">
                <a:effectLst/>
                <a:latin typeface="+mj-lt"/>
                <a:ea typeface="Calibri" panose="020F0502020204030204" pitchFamily="34" charset="0"/>
              </a:rPr>
              <a:t>, </a:t>
            </a:r>
            <a:r>
              <a:rPr lang="en-US" sz="2900" dirty="0">
                <a:effectLst/>
                <a:latin typeface="+mj-lt"/>
                <a:ea typeface="Calibri" panose="020F0502020204030204" pitchFamily="34" charset="0"/>
                <a:hlinkClick r:id="rId3"/>
              </a:rPr>
              <a:t>Schalyn.Sohn@psu.edu</a:t>
            </a:r>
            <a:r>
              <a:rPr lang="en-US" sz="2900" dirty="0">
                <a:effectLst/>
                <a:latin typeface="+mj-lt"/>
                <a:ea typeface="Calibri" panose="020F0502020204030204" pitchFamily="34" charset="0"/>
              </a:rPr>
              <a:t> </a:t>
            </a:r>
            <a:br>
              <a:rPr lang="en-US" sz="2900" dirty="0">
                <a:effectLst/>
                <a:latin typeface="+mj-lt"/>
                <a:ea typeface="Calibri" panose="020F0502020204030204" pitchFamily="34" charset="0"/>
              </a:rPr>
            </a:br>
            <a:r>
              <a:rPr lang="en-US" sz="2900" dirty="0">
                <a:solidFill>
                  <a:srgbClr val="1E407C"/>
                </a:solidFill>
                <a:latin typeface="+mj-lt"/>
              </a:rPr>
              <a:t>Director </a:t>
            </a:r>
            <a:r>
              <a:rPr lang="en-US" sz="2900" dirty="0" err="1">
                <a:solidFill>
                  <a:srgbClr val="1E407C"/>
                </a:solidFill>
                <a:latin typeface="+mj-lt"/>
              </a:rPr>
              <a:t>iMAcc</a:t>
            </a:r>
            <a:br>
              <a:rPr lang="en-US" sz="2000" dirty="0">
                <a:solidFill>
                  <a:srgbClr val="1E407C"/>
                </a:solidFill>
                <a:latin typeface="+mj-lt"/>
              </a:rPr>
            </a:br>
            <a:endParaRPr lang="en-US" sz="29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2C335-5126-45FC-BABA-C0790AEE9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074" y="2197403"/>
            <a:ext cx="11671852" cy="4329639"/>
          </a:xfrm>
        </p:spPr>
        <p:txBody>
          <a:bodyPr>
            <a:normAutofit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>
              <a:solidFill>
                <a:srgbClr val="1E407C"/>
              </a:solidFill>
              <a:latin typeface="+mj-lt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>
              <a:solidFill>
                <a:srgbClr val="1E407C"/>
              </a:solidFill>
              <a:latin typeface="+mj-lt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>
              <a:solidFill>
                <a:srgbClr val="1E407C"/>
              </a:solidFill>
              <a:latin typeface="+mj-lt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>
              <a:solidFill>
                <a:srgbClr val="1E407C"/>
              </a:solidFill>
              <a:latin typeface="+mj-lt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>
              <a:solidFill>
                <a:srgbClr val="1E407C"/>
              </a:solidFill>
              <a:latin typeface="+mj-lt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rgbClr val="1E407C"/>
              </a:solidFill>
              <a:latin typeface="+mj-lt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rgbClr val="1E407C"/>
              </a:solidFill>
              <a:latin typeface="+mj-lt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rgbClr val="1E407C"/>
              </a:solidFill>
              <a:latin typeface="+mj-lt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rgbClr val="1E407C"/>
              </a:solidFill>
              <a:latin typeface="+mj-lt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rgbClr val="1E407C"/>
              </a:solidFill>
              <a:latin typeface="+mj-lt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rgbClr val="1E407C"/>
              </a:solidFill>
              <a:latin typeface="+mj-lt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rgbClr val="1E407C"/>
                </a:solidFill>
                <a:latin typeface="+mj-lt"/>
              </a:rPr>
              <a:t>Application for </a:t>
            </a:r>
            <a:r>
              <a:rPr lang="en-US" sz="2600" dirty="0" err="1">
                <a:solidFill>
                  <a:srgbClr val="1E407C"/>
                </a:solidFill>
                <a:latin typeface="+mj-lt"/>
              </a:rPr>
              <a:t>iMAcc</a:t>
            </a:r>
            <a:r>
              <a:rPr lang="en-US" sz="2600" dirty="0">
                <a:solidFill>
                  <a:srgbClr val="1E407C"/>
                </a:solidFill>
                <a:latin typeface="+mj-lt"/>
              </a:rPr>
              <a:t> Class of 2028 – Due Monday, January 27, 2025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US" sz="1200" dirty="0">
              <a:solidFill>
                <a:srgbClr val="1E407C"/>
              </a:solidFill>
              <a:latin typeface="+mj-lt"/>
            </a:endParaRP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rgbClr val="1E407C"/>
                </a:solidFill>
              </a:rPr>
              <a:t>Dual Track in Accounting - </a:t>
            </a:r>
            <a:r>
              <a:rPr lang="en-US" sz="2600" dirty="0">
                <a:hlinkClick r:id="rId4"/>
              </a:rPr>
              <a:t>https://ugstudents.smeal.psu.edu/academics-advising/get-into-a-smeal-major/dual-track-in-accounting</a:t>
            </a:r>
            <a:endParaRPr lang="en-US" sz="2600" dirty="0"/>
          </a:p>
        </p:txBody>
      </p:sp>
      <p:sp>
        <p:nvSpPr>
          <p:cNvPr id="14" name="Content Placeholder 2" descr="QR codes for the info session sign-in and Class of 2028 iMAcc application">
            <a:extLst>
              <a:ext uri="{FF2B5EF4-FFF2-40B4-BE49-F238E27FC236}">
                <a16:creationId xmlns:a16="http://schemas.microsoft.com/office/drawing/2014/main" id="{FF5FA45A-E458-C935-34BB-8AD2BE417EEF}"/>
              </a:ext>
            </a:extLst>
          </p:cNvPr>
          <p:cNvSpPr txBox="1">
            <a:spLocks/>
          </p:cNvSpPr>
          <p:nvPr/>
        </p:nvSpPr>
        <p:spPr>
          <a:xfrm>
            <a:off x="990600" y="1590115"/>
            <a:ext cx="10515600" cy="5256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5C9B344-CFE2-F193-FED3-CF30CA668CC0}"/>
              </a:ext>
            </a:extLst>
          </p:cNvPr>
          <p:cNvSpPr txBox="1"/>
          <p:nvPr/>
        </p:nvSpPr>
        <p:spPr>
          <a:xfrm>
            <a:off x="1449627" y="4340284"/>
            <a:ext cx="2644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1E407C"/>
                </a:solidFill>
                <a:latin typeface="+mj-lt"/>
                <a:hlinkClick r:id="rId5"/>
              </a:rPr>
              <a:t>Sign-in</a:t>
            </a:r>
            <a:r>
              <a:rPr lang="en-US" sz="1600" dirty="0">
                <a:solidFill>
                  <a:srgbClr val="1E407C"/>
                </a:solidFill>
                <a:latin typeface="+mj-lt"/>
              </a:rPr>
              <a:t> (Or sign-up after session if you watch online)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A2B2B4D-9C81-9566-7722-2F6062907815}"/>
              </a:ext>
            </a:extLst>
          </p:cNvPr>
          <p:cNvSpPr txBox="1"/>
          <p:nvPr/>
        </p:nvSpPr>
        <p:spPr>
          <a:xfrm>
            <a:off x="8584635" y="4380328"/>
            <a:ext cx="1532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1E407C"/>
                </a:solidFill>
                <a:latin typeface="+mj-lt"/>
              </a:rPr>
              <a:t>Application</a:t>
            </a:r>
          </a:p>
          <a:p>
            <a:pPr algn="ctr"/>
            <a:r>
              <a:rPr lang="en-US" sz="1600" dirty="0">
                <a:solidFill>
                  <a:srgbClr val="1E407C"/>
                </a:solidFill>
                <a:latin typeface="+mj-lt"/>
              </a:rPr>
              <a:t>Or </a:t>
            </a:r>
            <a:r>
              <a:rPr lang="en-US" sz="1600" dirty="0">
                <a:solidFill>
                  <a:srgbClr val="1E407C"/>
                </a:solidFill>
                <a:latin typeface="+mj-lt"/>
                <a:hlinkClick r:id="rId6"/>
              </a:rPr>
              <a:t>Click here</a:t>
            </a:r>
            <a:endParaRPr lang="en-US" sz="1600" dirty="0">
              <a:solidFill>
                <a:srgbClr val="1E407C"/>
              </a:solidFill>
              <a:latin typeface="+mj-lt"/>
            </a:endParaRPr>
          </a:p>
        </p:txBody>
      </p:sp>
      <p:pic>
        <p:nvPicPr>
          <p:cNvPr id="5" name="Picture 4" descr="Info session sign-in QR code">
            <a:extLst>
              <a:ext uri="{FF2B5EF4-FFF2-40B4-BE49-F238E27FC236}">
                <a16:creationId xmlns:a16="http://schemas.microsoft.com/office/drawing/2014/main" id="{89802FD3-33AB-F523-EC3E-4D74F65D772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57992" y="2040110"/>
            <a:ext cx="2335946" cy="2376928"/>
          </a:xfrm>
          <a:prstGeom prst="rect">
            <a:avLst/>
          </a:prstGeom>
        </p:spPr>
      </p:pic>
      <p:pic>
        <p:nvPicPr>
          <p:cNvPr id="8" name="Picture 7" descr="iMAcc application QR code">
            <a:extLst>
              <a:ext uri="{FF2B5EF4-FFF2-40B4-BE49-F238E27FC236}">
                <a16:creationId xmlns:a16="http://schemas.microsoft.com/office/drawing/2014/main" id="{145EF935-80F7-48A9-58D6-6859E08535A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98064" y="2040110"/>
            <a:ext cx="2381895" cy="227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498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35D20E6-2CC8-480F-9C20-76F14C722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400" dirty="0">
                <a:solidFill>
                  <a:schemeClr val="accent2"/>
                </a:solidFill>
              </a:rPr>
              <a:t>Sample Schedule of </a:t>
            </a:r>
            <a:r>
              <a:rPr lang="en-US" sz="3400" dirty="0" err="1">
                <a:solidFill>
                  <a:schemeClr val="accent2"/>
                </a:solidFill>
              </a:rPr>
              <a:t>iMAcc</a:t>
            </a:r>
            <a:r>
              <a:rPr lang="en-US" sz="3400" dirty="0">
                <a:solidFill>
                  <a:schemeClr val="accent2"/>
                </a:solidFill>
              </a:rPr>
              <a:t> Courses </a:t>
            </a:r>
            <a:br>
              <a:rPr lang="en-US" sz="3400" dirty="0">
                <a:solidFill>
                  <a:schemeClr val="accent2"/>
                </a:solidFill>
              </a:rPr>
            </a:br>
            <a:r>
              <a:rPr lang="en-US" sz="3400" dirty="0">
                <a:solidFill>
                  <a:schemeClr val="accent2"/>
                </a:solidFill>
              </a:rPr>
              <a:t>for Students Entering Fall 2025 (Subject to Change)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118CF0-0EE1-45BB-834C-64DDDDCD6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501" y="1206009"/>
            <a:ext cx="5085945" cy="481911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000" b="1" i="0" dirty="0">
                <a:solidFill>
                  <a:srgbClr val="333333"/>
                </a:solidFill>
                <a:effectLst/>
              </a:rPr>
              <a:t>Fall (1st semester in program)</a:t>
            </a:r>
          </a:p>
          <a:p>
            <a:pPr marL="0" indent="0" algn="l">
              <a:buNone/>
            </a:pP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ACCTG 404</a:t>
            </a:r>
            <a:r>
              <a:rPr lang="en-US" sz="2000" b="1" i="0" baseline="300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c</a:t>
            </a: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: Managerial Accounting</a:t>
            </a:r>
            <a:b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</a:b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ACCTG 471</a:t>
            </a:r>
            <a:r>
              <a:rPr lang="en-US" sz="2000" b="1" i="0" baseline="300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c</a:t>
            </a: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: Intermediate Accounting I</a:t>
            </a:r>
            <a:b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</a:b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MIS 301: Management Information Systems OR </a:t>
            </a:r>
            <a:r>
              <a:rPr lang="en-US" sz="2000" b="1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2-piece course (or other Smeal Major)</a:t>
            </a:r>
            <a:endParaRPr lang="en-US" sz="2000" b="1" i="1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  <a:p>
            <a:pPr marL="0" indent="0" algn="l">
              <a:buNone/>
            </a:pPr>
            <a:r>
              <a:rPr lang="en-US" sz="2000" b="1" i="0" dirty="0">
                <a:solidFill>
                  <a:srgbClr val="333333"/>
                </a:solidFill>
                <a:effectLst/>
              </a:rPr>
              <a:t>Spring (2nd semester in program)</a:t>
            </a:r>
          </a:p>
          <a:p>
            <a:pPr marL="0" indent="0" algn="l">
              <a:buNone/>
            </a:pP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ACCTG 405</a:t>
            </a:r>
            <a:r>
              <a:rPr lang="en-US" sz="2000" b="1" i="0" baseline="300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c</a:t>
            </a: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: Principles of Taxation I</a:t>
            </a:r>
            <a:br>
              <a:rPr lang="en-US" sz="2000" b="0" i="0" dirty="0">
                <a:solidFill>
                  <a:srgbClr val="333333"/>
                </a:solidFill>
                <a:effectLst/>
              </a:rPr>
            </a:br>
            <a:r>
              <a:rPr lang="en-US" sz="2000" b="1" dirty="0">
                <a:solidFill>
                  <a:srgbClr val="FF9900"/>
                </a:solidFill>
              </a:rPr>
              <a:t>ACCTG 432</a:t>
            </a:r>
            <a:r>
              <a:rPr lang="en-US" sz="2000" b="1" i="0" baseline="30000" dirty="0">
                <a:solidFill>
                  <a:srgbClr val="FF9900"/>
                </a:solidFill>
                <a:effectLst/>
              </a:rPr>
              <a:t>g</a:t>
            </a:r>
            <a:r>
              <a:rPr lang="en-US" sz="2000" b="1" i="0" dirty="0">
                <a:solidFill>
                  <a:srgbClr val="FF9900"/>
                </a:solidFill>
                <a:effectLst/>
              </a:rPr>
              <a:t>: </a:t>
            </a:r>
            <a:r>
              <a:rPr lang="en-US" sz="2000" b="1" dirty="0">
                <a:solidFill>
                  <a:srgbClr val="FF9900"/>
                </a:solidFill>
              </a:rPr>
              <a:t> Accounting Info Systems</a:t>
            </a:r>
            <a:br>
              <a:rPr lang="en-US" sz="2000" b="0" i="0" dirty="0">
                <a:solidFill>
                  <a:srgbClr val="333333"/>
                </a:solidFill>
                <a:effectLst/>
              </a:rPr>
            </a:b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ACCTG 472</a:t>
            </a:r>
            <a:r>
              <a:rPr lang="en-US" sz="2000" b="1" i="0" baseline="300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c</a:t>
            </a: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: Intermediate Accounting II</a:t>
            </a:r>
          </a:p>
          <a:p>
            <a:pPr marL="0" indent="0" algn="l">
              <a:buNone/>
            </a:pPr>
            <a:r>
              <a:rPr lang="en-US" sz="2000" b="1" i="0" dirty="0">
                <a:solidFill>
                  <a:srgbClr val="333333"/>
                </a:solidFill>
                <a:effectLst/>
              </a:rPr>
              <a:t>Fall (3rd semester in program)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ACCTG 403W</a:t>
            </a:r>
            <a:r>
              <a:rPr lang="en-US" sz="2000" b="1" i="0" baseline="300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c</a:t>
            </a: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: Auditing</a:t>
            </a:r>
            <a:br>
              <a:rPr lang="en-US" sz="2000" b="0" i="0" dirty="0">
                <a:solidFill>
                  <a:srgbClr val="333333"/>
                </a:solidFill>
                <a:effectLst/>
              </a:rPr>
            </a:br>
            <a:r>
              <a:rPr lang="en-US" sz="2000" b="1" i="0" dirty="0">
                <a:solidFill>
                  <a:srgbClr val="00B050"/>
                </a:solidFill>
                <a:effectLst/>
              </a:rPr>
              <a:t>ACCTG 804</a:t>
            </a:r>
            <a:r>
              <a:rPr lang="en-US" sz="2000" b="1" baseline="30000" dirty="0">
                <a:solidFill>
                  <a:srgbClr val="00B050"/>
                </a:solidFill>
              </a:rPr>
              <a:t>d</a:t>
            </a:r>
            <a:r>
              <a:rPr lang="en-US" sz="2000" b="1" i="0" dirty="0">
                <a:solidFill>
                  <a:srgbClr val="00B050"/>
                </a:solidFill>
                <a:effectLst/>
              </a:rPr>
              <a:t>: Data Analytics in Accounting…</a:t>
            </a:r>
            <a:r>
              <a:rPr lang="en-US" sz="2000" dirty="0">
                <a:solidFill>
                  <a:srgbClr val="333333"/>
                </a:solidFill>
              </a:rPr>
              <a:t>      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i="0" dirty="0">
                <a:solidFill>
                  <a:srgbClr val="FF9900"/>
                </a:solidFill>
                <a:effectLst/>
              </a:rPr>
              <a:t>BA 817</a:t>
            </a:r>
            <a:r>
              <a:rPr lang="en-US" sz="2000" b="1" i="0" baseline="30000" dirty="0">
                <a:solidFill>
                  <a:srgbClr val="FF9900"/>
                </a:solidFill>
                <a:effectLst/>
              </a:rPr>
              <a:t>g</a:t>
            </a:r>
            <a:r>
              <a:rPr lang="en-US" sz="2000" b="1" i="0" dirty="0">
                <a:solidFill>
                  <a:srgbClr val="FF9900"/>
                </a:solidFill>
                <a:effectLst/>
              </a:rPr>
              <a:t>: Leadership Communications</a:t>
            </a:r>
            <a:br>
              <a:rPr lang="en-US" sz="2000" b="0" i="0" dirty="0">
                <a:solidFill>
                  <a:srgbClr val="333333"/>
                </a:solidFill>
                <a:effectLst/>
              </a:rPr>
            </a:br>
            <a:r>
              <a:rPr lang="en-US" sz="2000" b="1" dirty="0">
                <a:solidFill>
                  <a:srgbClr val="00B050"/>
                </a:solidFill>
              </a:rPr>
              <a:t>3 credits </a:t>
            </a:r>
            <a:r>
              <a:rPr lang="en-US" sz="2000" b="1" i="0" dirty="0">
                <a:solidFill>
                  <a:srgbClr val="00B050"/>
                </a:solidFill>
                <a:effectLst/>
              </a:rPr>
              <a:t>Graduate </a:t>
            </a:r>
            <a:r>
              <a:rPr lang="en-US" sz="2000" b="1" i="0" dirty="0" err="1">
                <a:solidFill>
                  <a:srgbClr val="00B050"/>
                </a:solidFill>
                <a:effectLst/>
              </a:rPr>
              <a:t>Elective</a:t>
            </a:r>
            <a:r>
              <a:rPr lang="en-US" sz="2000" b="1" baseline="30000" dirty="0" err="1">
                <a:solidFill>
                  <a:srgbClr val="00B050"/>
                </a:solidFill>
              </a:rPr>
              <a:t>d</a:t>
            </a:r>
            <a:r>
              <a:rPr lang="en-US" sz="2000" b="1" i="0" dirty="0">
                <a:solidFill>
                  <a:srgbClr val="00B050"/>
                </a:solidFill>
                <a:effectLst/>
              </a:rPr>
              <a:t> </a:t>
            </a:r>
          </a:p>
          <a:p>
            <a:pPr algn="l"/>
            <a:endParaRPr lang="en-US" sz="2000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endParaRPr lang="en-US" sz="2200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FDD02EB-7060-4196-A611-2456424C214B}"/>
              </a:ext>
            </a:extLst>
          </p:cNvPr>
          <p:cNvSpPr txBox="1">
            <a:spLocks/>
          </p:cNvSpPr>
          <p:nvPr/>
        </p:nvSpPr>
        <p:spPr>
          <a:xfrm>
            <a:off x="820926" y="5913941"/>
            <a:ext cx="11371074" cy="7952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1600" b="1" dirty="0"/>
              <a:t>Notes: </a:t>
            </a:r>
            <a:r>
              <a:rPr lang="en-US" sz="1600" b="1" i="0" baseline="300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c </a:t>
            </a:r>
            <a:r>
              <a:rPr lang="en-US" sz="16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Course counts as UG course taken in cohort; </a:t>
            </a:r>
            <a:r>
              <a:rPr lang="en-US" sz="1600" b="1" i="0" baseline="30000" dirty="0">
                <a:solidFill>
                  <a:srgbClr val="00B050"/>
                </a:solidFill>
                <a:effectLst/>
              </a:rPr>
              <a:t>d </a:t>
            </a:r>
            <a:r>
              <a:rPr lang="en-US" sz="1600" b="1" dirty="0">
                <a:solidFill>
                  <a:srgbClr val="00B050"/>
                </a:solidFill>
              </a:rPr>
              <a:t>Course counts as UG and GR course taken in cohort;  </a:t>
            </a:r>
          </a:p>
          <a:p>
            <a:pPr marL="0" indent="0" algn="l">
              <a:buNone/>
            </a:pPr>
            <a:r>
              <a:rPr lang="en-US" sz="1600" b="1" i="0" baseline="30000" dirty="0">
                <a:solidFill>
                  <a:srgbClr val="FF9900"/>
                </a:solidFill>
                <a:effectLst/>
              </a:rPr>
              <a:t>g </a:t>
            </a:r>
            <a:r>
              <a:rPr lang="en-US" sz="1600" b="1" dirty="0">
                <a:solidFill>
                  <a:srgbClr val="FF9900"/>
                </a:solidFill>
              </a:rPr>
              <a:t>Graduate course taken in cohort class reported ONLY on graduate transcript</a:t>
            </a:r>
          </a:p>
          <a:p>
            <a:pPr marL="0" indent="0" algn="l">
              <a:buNone/>
            </a:pPr>
            <a:endParaRPr lang="en-US" sz="1600" b="1" i="0" baseline="30000" dirty="0">
              <a:solidFill>
                <a:srgbClr val="00B050"/>
              </a:solidFill>
              <a:effectLst/>
            </a:endParaRP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2C43E600-206B-25D4-270F-1211E36D87F1}"/>
              </a:ext>
            </a:extLst>
          </p:cNvPr>
          <p:cNvSpPr txBox="1">
            <a:spLocks/>
          </p:cNvSpPr>
          <p:nvPr/>
        </p:nvSpPr>
        <p:spPr>
          <a:xfrm>
            <a:off x="6176191" y="1421544"/>
            <a:ext cx="6168209" cy="49949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2000" b="1" i="0" dirty="0">
                <a:solidFill>
                  <a:srgbClr val="333333"/>
                </a:solidFill>
                <a:effectLst/>
              </a:rPr>
              <a:t>Spring (4th semester in program)</a:t>
            </a:r>
          </a:p>
          <a:p>
            <a:pPr marL="0" indent="0" algn="l">
              <a:buNone/>
            </a:pPr>
            <a:r>
              <a:rPr lang="en-US" sz="2000" b="1" i="0" dirty="0">
                <a:solidFill>
                  <a:srgbClr val="FF9900"/>
                </a:solidFill>
                <a:effectLst/>
              </a:rPr>
              <a:t>ACCTG 495</a:t>
            </a:r>
            <a:r>
              <a:rPr lang="en-US" sz="2000" b="1" i="0" baseline="30000" dirty="0">
                <a:solidFill>
                  <a:srgbClr val="FF9900"/>
                </a:solidFill>
                <a:effectLst/>
              </a:rPr>
              <a:t>g</a:t>
            </a:r>
            <a:r>
              <a:rPr lang="en-US" sz="2000" b="1" i="0" dirty="0">
                <a:solidFill>
                  <a:srgbClr val="FF9900"/>
                </a:solidFill>
                <a:effectLst/>
              </a:rPr>
              <a:t>: Internship</a:t>
            </a:r>
          </a:p>
          <a:p>
            <a:pPr marL="0" indent="0" algn="l">
              <a:buNone/>
            </a:pPr>
            <a:r>
              <a:rPr lang="en-US" sz="2000" b="1" i="0" dirty="0">
                <a:solidFill>
                  <a:srgbClr val="333333"/>
                </a:solidFill>
                <a:effectLst/>
              </a:rPr>
              <a:t>Fall (5th semester in program)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i="0" dirty="0">
                <a:solidFill>
                  <a:srgbClr val="FF9900"/>
                </a:solidFill>
                <a:effectLst/>
              </a:rPr>
              <a:t>ACCTG 873</a:t>
            </a:r>
            <a:r>
              <a:rPr lang="en-US" sz="2000" b="1" i="0" baseline="30000" dirty="0">
                <a:solidFill>
                  <a:srgbClr val="FF9900"/>
                </a:solidFill>
                <a:effectLst/>
              </a:rPr>
              <a:t>g</a:t>
            </a:r>
            <a:r>
              <a:rPr lang="en-US" sz="2000" b="1" i="0" dirty="0">
                <a:solidFill>
                  <a:srgbClr val="FF9900"/>
                </a:solidFill>
                <a:effectLst/>
              </a:rPr>
              <a:t>: Financial Reporting                    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00B050"/>
                </a:solidFill>
              </a:rPr>
              <a:t>ACCTG 881</a:t>
            </a:r>
            <a:r>
              <a:rPr lang="en-US" sz="2000" b="1" baseline="30000" dirty="0">
                <a:solidFill>
                  <a:srgbClr val="00B050"/>
                </a:solidFill>
              </a:rPr>
              <a:t>d</a:t>
            </a:r>
            <a:r>
              <a:rPr lang="en-US" sz="2000" b="1" i="0" dirty="0">
                <a:solidFill>
                  <a:srgbClr val="00B050"/>
                </a:solidFill>
                <a:effectLst/>
              </a:rPr>
              <a:t>: Financial Statement Analysis                 </a:t>
            </a:r>
          </a:p>
          <a:p>
            <a:pPr marL="0" indent="0" algn="l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b="1" i="0" dirty="0">
                <a:solidFill>
                  <a:srgbClr val="FF9900"/>
                </a:solidFill>
                <a:effectLst/>
              </a:rPr>
              <a:t>ACCTG 805</a:t>
            </a:r>
            <a:r>
              <a:rPr lang="en-US" sz="2000" b="1" i="0" baseline="30000" dirty="0">
                <a:solidFill>
                  <a:srgbClr val="FF9900"/>
                </a:solidFill>
                <a:effectLst/>
              </a:rPr>
              <a:t>g</a:t>
            </a:r>
            <a:r>
              <a:rPr lang="en-US" sz="2000" b="1" i="0" dirty="0">
                <a:solidFill>
                  <a:srgbClr val="FF9900"/>
                </a:solidFill>
                <a:effectLst/>
              </a:rPr>
              <a:t>: Applied ACCG &amp; Fin Analytics</a:t>
            </a:r>
            <a:br>
              <a:rPr lang="en-US" sz="2000" b="0" i="0" dirty="0">
                <a:solidFill>
                  <a:srgbClr val="333333"/>
                </a:solidFill>
                <a:effectLst/>
              </a:rPr>
            </a:br>
            <a:r>
              <a:rPr lang="en-US" sz="2000" b="1" i="0" dirty="0">
                <a:solidFill>
                  <a:srgbClr val="00B050"/>
                </a:solidFill>
                <a:effectLst/>
              </a:rPr>
              <a:t>3</a:t>
            </a:r>
            <a:r>
              <a:rPr lang="en-US" sz="2000" b="1" dirty="0">
                <a:solidFill>
                  <a:srgbClr val="00B050"/>
                </a:solidFill>
              </a:rPr>
              <a:t> credits of </a:t>
            </a:r>
            <a:r>
              <a:rPr lang="en-US" sz="2000" b="1" i="0" dirty="0">
                <a:solidFill>
                  <a:srgbClr val="00B050"/>
                </a:solidFill>
                <a:effectLst/>
              </a:rPr>
              <a:t>Graduate </a:t>
            </a:r>
            <a:r>
              <a:rPr lang="en-US" sz="2000" b="1" i="0" dirty="0" err="1">
                <a:solidFill>
                  <a:srgbClr val="00B050"/>
                </a:solidFill>
                <a:effectLst/>
              </a:rPr>
              <a:t>Electives</a:t>
            </a:r>
            <a:r>
              <a:rPr lang="en-US" sz="2000" b="1" baseline="30000" dirty="0" err="1">
                <a:solidFill>
                  <a:srgbClr val="00B050"/>
                </a:solidFill>
              </a:rPr>
              <a:t>d</a:t>
            </a:r>
            <a:endParaRPr lang="en-US" sz="2000" b="1" i="0" dirty="0">
              <a:solidFill>
                <a:srgbClr val="00B050"/>
              </a:solidFill>
              <a:effectLst/>
            </a:endParaRPr>
          </a:p>
          <a:p>
            <a:pPr marL="0" indent="0" algn="l">
              <a:buNone/>
            </a:pPr>
            <a:r>
              <a:rPr lang="en-US" sz="2000" b="1" i="0" dirty="0">
                <a:solidFill>
                  <a:srgbClr val="FF9900"/>
                </a:solidFill>
                <a:effectLst/>
              </a:rPr>
              <a:t>3 credits of Graduate </a:t>
            </a:r>
            <a:r>
              <a:rPr lang="en-US" sz="2000" b="1" i="0" dirty="0" err="1">
                <a:solidFill>
                  <a:srgbClr val="FF9900"/>
                </a:solidFill>
                <a:effectLst/>
              </a:rPr>
              <a:t>Elective</a:t>
            </a:r>
            <a:r>
              <a:rPr lang="en-US" sz="2000" b="1" i="0" baseline="30000" dirty="0" err="1">
                <a:solidFill>
                  <a:srgbClr val="FF9900"/>
                </a:solidFill>
                <a:effectLst/>
              </a:rPr>
              <a:t>g</a:t>
            </a:r>
            <a:r>
              <a:rPr lang="en-US" sz="2000" b="1" i="0" dirty="0">
                <a:solidFill>
                  <a:srgbClr val="FF9900"/>
                </a:solidFill>
                <a:effectLst/>
              </a:rPr>
              <a:t> </a:t>
            </a:r>
          </a:p>
          <a:p>
            <a:pPr marL="0" indent="0" algn="l">
              <a:buNone/>
            </a:pPr>
            <a:r>
              <a:rPr lang="en-US" sz="2000" b="1" i="0" dirty="0">
                <a:solidFill>
                  <a:srgbClr val="333333"/>
                </a:solidFill>
                <a:effectLst/>
              </a:rPr>
              <a:t>Spring (6th semester in program)</a:t>
            </a:r>
          </a:p>
          <a:p>
            <a:pPr marL="0" indent="0" algn="l">
              <a:buNone/>
            </a:pPr>
            <a:r>
              <a:rPr lang="en-US" sz="2000" b="1" i="0" dirty="0">
                <a:solidFill>
                  <a:srgbClr val="FF9900"/>
                </a:solidFill>
                <a:effectLst/>
              </a:rPr>
              <a:t>3 credits of Graduate </a:t>
            </a:r>
            <a:r>
              <a:rPr lang="en-US" sz="2000" b="1" i="0" dirty="0" err="1">
                <a:solidFill>
                  <a:srgbClr val="FF9900"/>
                </a:solidFill>
                <a:effectLst/>
              </a:rPr>
              <a:t>Elective</a:t>
            </a:r>
            <a:r>
              <a:rPr lang="en-US" sz="2000" b="1" i="0" baseline="30000" dirty="0" err="1">
                <a:solidFill>
                  <a:srgbClr val="FF9900"/>
                </a:solidFill>
                <a:effectLst/>
              </a:rPr>
              <a:t>g</a:t>
            </a:r>
            <a:r>
              <a:rPr lang="en-US" sz="2000" b="1" i="0" dirty="0">
                <a:solidFill>
                  <a:srgbClr val="FF9900"/>
                </a:solidFill>
                <a:effectLst/>
              </a:rPr>
              <a:t> </a:t>
            </a:r>
          </a:p>
          <a:p>
            <a:pPr marL="0" indent="0" algn="l">
              <a:buNone/>
            </a:pPr>
            <a:endParaRPr lang="en-US" sz="2000" b="1" i="0" baseline="30000" dirty="0">
              <a:solidFill>
                <a:srgbClr val="00B050"/>
              </a:solidFill>
              <a:effectLst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06077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35D20E6-2CC8-480F-9C20-76F14C722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400" dirty="0">
                <a:solidFill>
                  <a:schemeClr val="accent2"/>
                </a:solidFill>
              </a:rPr>
              <a:t>Sample Schedule of </a:t>
            </a:r>
            <a:r>
              <a:rPr lang="en-US" sz="3400" dirty="0" err="1">
                <a:solidFill>
                  <a:schemeClr val="accent2"/>
                </a:solidFill>
              </a:rPr>
              <a:t>iMAcc</a:t>
            </a:r>
            <a:r>
              <a:rPr lang="en-US" sz="3400" dirty="0">
                <a:solidFill>
                  <a:schemeClr val="accent2"/>
                </a:solidFill>
              </a:rPr>
              <a:t> Courses </a:t>
            </a:r>
            <a:r>
              <a:rPr lang="en-US" sz="3400" i="1" dirty="0">
                <a:solidFill>
                  <a:schemeClr val="accent2"/>
                </a:solidFill>
              </a:rPr>
              <a:t>for Finance </a:t>
            </a:r>
            <a:r>
              <a:rPr lang="en-US" sz="3400" dirty="0">
                <a:solidFill>
                  <a:schemeClr val="accent2"/>
                </a:solidFill>
              </a:rPr>
              <a:t>(Dual Track)</a:t>
            </a:r>
            <a:br>
              <a:rPr lang="en-US" sz="3400" dirty="0">
                <a:solidFill>
                  <a:schemeClr val="accent2"/>
                </a:solidFill>
              </a:rPr>
            </a:br>
            <a:r>
              <a:rPr lang="en-US" sz="3400" dirty="0">
                <a:solidFill>
                  <a:schemeClr val="accent2"/>
                </a:solidFill>
              </a:rPr>
              <a:t>for Students Entering Fall 2025 (Subject to Change)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118CF0-0EE1-45BB-834C-64DDDDCD6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501" y="1261765"/>
            <a:ext cx="5085945" cy="481911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2000" b="1" i="0" dirty="0">
                <a:solidFill>
                  <a:srgbClr val="333333"/>
                </a:solidFill>
                <a:effectLst/>
              </a:rPr>
              <a:t>Fall (1st semester in program)</a:t>
            </a:r>
          </a:p>
          <a:p>
            <a:pPr marL="0" indent="0" algn="l">
              <a:buNone/>
            </a:pP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ACCTG 404</a:t>
            </a:r>
            <a:r>
              <a:rPr lang="en-US" sz="2000" b="1" i="0" baseline="300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c</a:t>
            </a: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: Managerial Accounting</a:t>
            </a:r>
            <a:b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</a:b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ACCTG 471</a:t>
            </a:r>
            <a:r>
              <a:rPr lang="en-US" sz="2000" b="1" i="0" baseline="300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c</a:t>
            </a: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: Intermediate Accounting I</a:t>
            </a:r>
            <a:b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</a:br>
            <a:r>
              <a:rPr lang="en-US" sz="2000" i="1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FIN 305W: Financial </a:t>
            </a:r>
            <a:r>
              <a:rPr lang="en-US" sz="2000" i="1" dirty="0" err="1">
                <a:solidFill>
                  <a:srgbClr val="2F82F2"/>
                </a:solidFill>
                <a:effectLst/>
              </a:rPr>
              <a:t>Mgmt</a:t>
            </a:r>
            <a:r>
              <a:rPr lang="en-US" sz="2000" i="1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 of Bus Enterprise</a:t>
            </a:r>
          </a:p>
          <a:p>
            <a:pPr marL="0" indent="0" algn="l">
              <a:buNone/>
            </a:pPr>
            <a:r>
              <a:rPr lang="en-US" sz="2000" b="1" i="0" dirty="0">
                <a:solidFill>
                  <a:srgbClr val="333333"/>
                </a:solidFill>
                <a:effectLst/>
              </a:rPr>
              <a:t>Spring (2nd semester in program)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ACCTG 405</a:t>
            </a:r>
            <a:r>
              <a:rPr lang="en-US" sz="2000" b="1" i="0" baseline="300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c</a:t>
            </a: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: Principles of Taxation I</a:t>
            </a:r>
            <a:br>
              <a:rPr lang="en-US" sz="2000" b="0" i="0" dirty="0">
                <a:solidFill>
                  <a:srgbClr val="333333"/>
                </a:solidFill>
                <a:effectLst/>
              </a:rPr>
            </a:br>
            <a:r>
              <a:rPr lang="en-US" sz="2000" b="1" dirty="0">
                <a:solidFill>
                  <a:srgbClr val="FF9900"/>
                </a:solidFill>
              </a:rPr>
              <a:t>ACCTG 432</a:t>
            </a:r>
            <a:r>
              <a:rPr lang="en-US" sz="2000" b="1" i="0" baseline="30000" dirty="0">
                <a:solidFill>
                  <a:srgbClr val="FF9900"/>
                </a:solidFill>
                <a:effectLst/>
              </a:rPr>
              <a:t>g</a:t>
            </a:r>
            <a:r>
              <a:rPr lang="en-US" sz="2000" b="1" i="0" dirty="0">
                <a:solidFill>
                  <a:srgbClr val="FF9900"/>
                </a:solidFill>
                <a:effectLst/>
              </a:rPr>
              <a:t>: </a:t>
            </a:r>
            <a:r>
              <a:rPr lang="en-US" sz="2000" b="1" dirty="0">
                <a:solidFill>
                  <a:srgbClr val="FF9900"/>
                </a:solidFill>
              </a:rPr>
              <a:t> Accounting Info Systems</a:t>
            </a:r>
            <a:br>
              <a:rPr lang="en-US" sz="2000" b="0" i="0" dirty="0">
                <a:solidFill>
                  <a:srgbClr val="333333"/>
                </a:solidFill>
                <a:effectLst/>
              </a:rPr>
            </a:b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ACCTG 472</a:t>
            </a:r>
            <a:r>
              <a:rPr lang="en-US" sz="2000" b="1" i="0" baseline="300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c</a:t>
            </a: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: Intermediate Accounting II</a:t>
            </a:r>
            <a:r>
              <a:rPr lang="en-US" sz="20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      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i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FIN 406: Security Analysis &amp; Portfolio</a:t>
            </a:r>
            <a:endParaRPr lang="en-US" sz="2000" i="1" dirty="0">
              <a:solidFill>
                <a:schemeClr val="tx2">
                  <a:lumMod val="50000"/>
                  <a:lumOff val="50000"/>
                </a:schemeClr>
              </a:solidFill>
              <a:effectLst/>
            </a:endParaRPr>
          </a:p>
          <a:p>
            <a:pPr marL="0" indent="0" algn="l">
              <a:buNone/>
            </a:pPr>
            <a:r>
              <a:rPr lang="en-US" sz="2000" b="1" i="0" dirty="0">
                <a:solidFill>
                  <a:srgbClr val="333333"/>
                </a:solidFill>
                <a:effectLst/>
              </a:rPr>
              <a:t>Fall (3rd semester in program)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ACCTG 403W</a:t>
            </a:r>
            <a:r>
              <a:rPr lang="en-US" sz="2000" b="1" i="0" baseline="300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c</a:t>
            </a:r>
            <a:r>
              <a:rPr lang="en-US" sz="2000" b="1" i="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: Auditing</a:t>
            </a:r>
            <a:br>
              <a:rPr lang="en-US" sz="2000" b="0" i="0" dirty="0">
                <a:solidFill>
                  <a:srgbClr val="333333"/>
                </a:solidFill>
                <a:effectLst/>
              </a:rPr>
            </a:br>
            <a:r>
              <a:rPr lang="en-US" sz="2000" b="1" i="0" dirty="0">
                <a:solidFill>
                  <a:srgbClr val="00B050"/>
                </a:solidFill>
                <a:effectLst/>
              </a:rPr>
              <a:t>ACCTG 804</a:t>
            </a:r>
            <a:r>
              <a:rPr lang="en-US" sz="2000" b="1" baseline="30000" dirty="0">
                <a:solidFill>
                  <a:srgbClr val="00B050"/>
                </a:solidFill>
              </a:rPr>
              <a:t>d</a:t>
            </a:r>
            <a:r>
              <a:rPr lang="en-US" sz="2000" b="1" i="0" dirty="0">
                <a:solidFill>
                  <a:srgbClr val="00B050"/>
                </a:solidFill>
                <a:effectLst/>
              </a:rPr>
              <a:t>: Data Analytics in Accounting…</a:t>
            </a:r>
            <a:r>
              <a:rPr lang="en-US" sz="2000" dirty="0">
                <a:solidFill>
                  <a:srgbClr val="333333"/>
                </a:solidFill>
              </a:rPr>
              <a:t>       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i="0" dirty="0">
                <a:solidFill>
                  <a:srgbClr val="FF9900"/>
                </a:solidFill>
                <a:effectLst/>
              </a:rPr>
              <a:t>BA 817</a:t>
            </a:r>
            <a:r>
              <a:rPr lang="en-US" sz="2000" b="1" i="0" baseline="30000" dirty="0">
                <a:solidFill>
                  <a:srgbClr val="FF9900"/>
                </a:solidFill>
                <a:effectLst/>
              </a:rPr>
              <a:t>g</a:t>
            </a:r>
            <a:r>
              <a:rPr lang="en-US" sz="2000" b="1" i="0" dirty="0">
                <a:solidFill>
                  <a:srgbClr val="FF9900"/>
                </a:solidFill>
                <a:effectLst/>
              </a:rPr>
              <a:t>: Leadership Communications</a:t>
            </a:r>
            <a:br>
              <a:rPr lang="en-US" sz="2000" b="0" i="0" dirty="0">
                <a:solidFill>
                  <a:srgbClr val="333333"/>
                </a:solidFill>
                <a:effectLst/>
              </a:rPr>
            </a:br>
            <a:r>
              <a:rPr lang="en-US" sz="2000" i="1" dirty="0">
                <a:solidFill>
                  <a:srgbClr val="00B050"/>
                </a:solidFill>
              </a:rPr>
              <a:t>FIN 408: Financial Markets &amp; Institutions</a:t>
            </a:r>
            <a:r>
              <a:rPr lang="en-US" sz="2000" i="1" dirty="0">
                <a:solidFill>
                  <a:srgbClr val="00B050"/>
                </a:solidFill>
                <a:effectLst/>
              </a:rPr>
              <a:t> 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FFDD02EB-7060-4196-A611-2456424C214B}"/>
              </a:ext>
            </a:extLst>
          </p:cNvPr>
          <p:cNvSpPr txBox="1">
            <a:spLocks/>
          </p:cNvSpPr>
          <p:nvPr/>
        </p:nvSpPr>
        <p:spPr>
          <a:xfrm>
            <a:off x="5923446" y="1261765"/>
            <a:ext cx="6367791" cy="49949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i="0" dirty="0">
                <a:solidFill>
                  <a:srgbClr val="333333"/>
                </a:solidFill>
                <a:effectLst/>
              </a:rPr>
              <a:t>Spring (4th semester in program)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i="0" dirty="0">
                <a:solidFill>
                  <a:srgbClr val="FF9900"/>
                </a:solidFill>
                <a:effectLst/>
              </a:rPr>
              <a:t>ACCTG 495</a:t>
            </a:r>
            <a:r>
              <a:rPr lang="en-US" sz="2000" b="1" i="0" baseline="30000" dirty="0">
                <a:solidFill>
                  <a:srgbClr val="FF9900"/>
                </a:solidFill>
                <a:effectLst/>
              </a:rPr>
              <a:t>g</a:t>
            </a:r>
            <a:r>
              <a:rPr lang="en-US" sz="2000" b="1" i="0" dirty="0">
                <a:solidFill>
                  <a:srgbClr val="FF9900"/>
                </a:solidFill>
                <a:effectLst/>
              </a:rPr>
              <a:t>: Internship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i="0" dirty="0">
                <a:solidFill>
                  <a:srgbClr val="333333"/>
                </a:solidFill>
                <a:effectLst/>
              </a:rPr>
              <a:t>Fall (5th semester in program)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i="0" dirty="0">
                <a:solidFill>
                  <a:srgbClr val="FF9900"/>
                </a:solidFill>
                <a:effectLst/>
              </a:rPr>
              <a:t>ACCTG 873</a:t>
            </a:r>
            <a:r>
              <a:rPr lang="en-US" sz="2000" b="1" i="0" baseline="30000" dirty="0">
                <a:solidFill>
                  <a:srgbClr val="FF9900"/>
                </a:solidFill>
                <a:effectLst/>
              </a:rPr>
              <a:t>g</a:t>
            </a:r>
            <a:r>
              <a:rPr lang="en-US" sz="2000" b="1" i="0" dirty="0">
                <a:solidFill>
                  <a:srgbClr val="FF9900"/>
                </a:solidFill>
                <a:effectLst/>
              </a:rPr>
              <a:t>: Financial Reporting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i="1" dirty="0">
                <a:solidFill>
                  <a:srgbClr val="00B050"/>
                </a:solidFill>
              </a:rPr>
              <a:t>ACCTG 881</a:t>
            </a:r>
            <a:r>
              <a:rPr lang="en-US" sz="2000" b="1" i="1" baseline="30000" dirty="0">
                <a:solidFill>
                  <a:srgbClr val="00B050"/>
                </a:solidFill>
              </a:rPr>
              <a:t>d</a:t>
            </a:r>
            <a:r>
              <a:rPr lang="en-US" sz="2000" b="1" i="1" dirty="0">
                <a:solidFill>
                  <a:srgbClr val="00B050"/>
                </a:solidFill>
                <a:effectLst/>
              </a:rPr>
              <a:t>: Financial Statement Analysis (may use FIN course in place this would switch to be GR ONLY)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i="0" dirty="0">
                <a:solidFill>
                  <a:srgbClr val="FF9900"/>
                </a:solidFill>
                <a:effectLst/>
              </a:rPr>
              <a:t>ACCTG 805</a:t>
            </a:r>
            <a:r>
              <a:rPr lang="en-US" sz="2000" b="1" i="0" baseline="30000" dirty="0">
                <a:solidFill>
                  <a:srgbClr val="FF9900"/>
                </a:solidFill>
                <a:effectLst/>
              </a:rPr>
              <a:t>g</a:t>
            </a:r>
            <a:r>
              <a:rPr lang="en-US" sz="2000" b="1" i="0" dirty="0">
                <a:solidFill>
                  <a:srgbClr val="FF9900"/>
                </a:solidFill>
                <a:effectLst/>
              </a:rPr>
              <a:t>: Applied ACCG &amp; Fin Analytics </a:t>
            </a:r>
            <a:br>
              <a:rPr lang="en-US" sz="2000" b="0" i="0" dirty="0">
                <a:solidFill>
                  <a:srgbClr val="333333"/>
                </a:solidFill>
                <a:effectLst/>
              </a:rPr>
            </a:br>
            <a:r>
              <a:rPr lang="en-US" sz="2000" i="1" dirty="0">
                <a:solidFill>
                  <a:srgbClr val="00B050"/>
                </a:solidFill>
              </a:rPr>
              <a:t>FIN 531: Financial Management (do NOT take FIN 405)  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solidFill>
                  <a:srgbClr val="FF9900"/>
                </a:solidFill>
              </a:rPr>
              <a:t>3 credits </a:t>
            </a:r>
            <a:r>
              <a:rPr lang="en-US" sz="2000" b="1" i="0" dirty="0">
                <a:solidFill>
                  <a:srgbClr val="FF9900"/>
                </a:solidFill>
                <a:effectLst/>
              </a:rPr>
              <a:t>Graduate </a:t>
            </a:r>
            <a:r>
              <a:rPr lang="en-US" sz="2000" b="1" i="0" dirty="0" err="1">
                <a:solidFill>
                  <a:srgbClr val="FF9900"/>
                </a:solidFill>
                <a:effectLst/>
              </a:rPr>
              <a:t>Elective</a:t>
            </a:r>
            <a:r>
              <a:rPr lang="en-US" sz="2000" b="1" i="0" baseline="30000" dirty="0" err="1">
                <a:solidFill>
                  <a:srgbClr val="FF9900"/>
                </a:solidFill>
                <a:effectLst/>
              </a:rPr>
              <a:t>g</a:t>
            </a:r>
            <a:r>
              <a:rPr lang="en-US" sz="2000" b="1" i="0" dirty="0">
                <a:solidFill>
                  <a:srgbClr val="FF9900"/>
                </a:solidFill>
                <a:effectLst/>
              </a:rPr>
              <a:t> 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i="0" dirty="0">
                <a:solidFill>
                  <a:srgbClr val="333333"/>
                </a:solidFill>
                <a:effectLst/>
              </a:rPr>
              <a:t>Spring (6th semester in program)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i="0" dirty="0">
                <a:solidFill>
                  <a:srgbClr val="FF9900"/>
                </a:solidFill>
                <a:effectLst/>
              </a:rPr>
              <a:t>3 credits Graduate </a:t>
            </a:r>
            <a:r>
              <a:rPr lang="en-US" sz="2000" b="1" i="0" dirty="0" err="1">
                <a:solidFill>
                  <a:srgbClr val="FF9900"/>
                </a:solidFill>
                <a:effectLst/>
              </a:rPr>
              <a:t>Elective</a:t>
            </a:r>
            <a:r>
              <a:rPr lang="en-US" sz="2000" b="1" i="0" baseline="30000" dirty="0" err="1">
                <a:solidFill>
                  <a:srgbClr val="FF9900"/>
                </a:solidFill>
                <a:effectLst/>
              </a:rPr>
              <a:t>g</a:t>
            </a:r>
            <a:r>
              <a:rPr lang="en-US" sz="2000" b="1" i="0" dirty="0">
                <a:solidFill>
                  <a:srgbClr val="FF9900"/>
                </a:solidFill>
                <a:effectLst/>
              </a:rPr>
              <a:t> 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i="1" dirty="0">
                <a:solidFill>
                  <a:srgbClr val="2F82F2"/>
                </a:solidFill>
              </a:rPr>
              <a:t>3 credits finance additional course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i="1" dirty="0">
                <a:solidFill>
                  <a:srgbClr val="2F82F2"/>
                </a:solidFill>
              </a:rPr>
              <a:t>3 credits finance additional course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endParaRPr lang="en-US" sz="2000" i="1" dirty="0">
              <a:solidFill>
                <a:srgbClr val="2F82F2"/>
              </a:solidFill>
              <a:effectLst/>
            </a:endParaRPr>
          </a:p>
        </p:txBody>
      </p:sp>
      <p:sp>
        <p:nvSpPr>
          <p:cNvPr id="2" name="Content Placeholder 3">
            <a:extLst>
              <a:ext uri="{FF2B5EF4-FFF2-40B4-BE49-F238E27FC236}">
                <a16:creationId xmlns:a16="http://schemas.microsoft.com/office/drawing/2014/main" id="{8AE2D751-BC6F-41FE-A5E8-77CB98175766}"/>
              </a:ext>
            </a:extLst>
          </p:cNvPr>
          <p:cNvSpPr txBox="1">
            <a:spLocks/>
          </p:cNvSpPr>
          <p:nvPr/>
        </p:nvSpPr>
        <p:spPr>
          <a:xfrm>
            <a:off x="820926" y="5913941"/>
            <a:ext cx="11371074" cy="13456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1600" b="1" dirty="0"/>
              <a:t>Notes: </a:t>
            </a:r>
            <a:r>
              <a:rPr lang="en-US" sz="1600" b="1" i="0" baseline="300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</a:rPr>
              <a:t>c </a:t>
            </a:r>
            <a:r>
              <a:rPr lang="en-US" sz="16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Course counts as UG course taken in cohort; </a:t>
            </a:r>
            <a:r>
              <a:rPr lang="en-US" sz="1600" b="1" i="0" baseline="30000" dirty="0">
                <a:solidFill>
                  <a:srgbClr val="00B050"/>
                </a:solidFill>
                <a:effectLst/>
              </a:rPr>
              <a:t>d </a:t>
            </a:r>
            <a:r>
              <a:rPr lang="en-US" sz="1600" b="1" dirty="0">
                <a:solidFill>
                  <a:srgbClr val="00B050"/>
                </a:solidFill>
              </a:rPr>
              <a:t>Course counts as UG and GR course taken in cohort;  </a:t>
            </a:r>
          </a:p>
          <a:p>
            <a:pPr marL="0" indent="0" algn="l">
              <a:buNone/>
            </a:pPr>
            <a:r>
              <a:rPr lang="en-US" sz="1600" b="1" i="0" baseline="30000" dirty="0">
                <a:solidFill>
                  <a:srgbClr val="FF9900"/>
                </a:solidFill>
                <a:effectLst/>
              </a:rPr>
              <a:t>g </a:t>
            </a:r>
            <a:r>
              <a:rPr lang="en-US" sz="1600" b="1" dirty="0">
                <a:solidFill>
                  <a:srgbClr val="FF9900"/>
                </a:solidFill>
              </a:rPr>
              <a:t>Graduate course taken in cohort class reported ONLY on graduate transcript</a:t>
            </a:r>
          </a:p>
          <a:p>
            <a:pPr marL="0" indent="0" algn="l">
              <a:buNone/>
            </a:pPr>
            <a:endParaRPr lang="en-US" sz="1600" b="1" i="0" baseline="30000" dirty="0"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94133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3449A-08A5-4110-9EF7-925189CC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accent2"/>
                </a:solidFill>
              </a:rPr>
              <a:t>Tuition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F9C4F-3701-4D27-AA66-34DBBF77B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Tuition for the three academic years in the Integrated MAcc Program is at the undergraduate-level rate for business students as set by the University. </a:t>
            </a:r>
          </a:p>
          <a:p>
            <a:r>
              <a:rPr lang="en-US" dirty="0">
                <a:solidFill>
                  <a:schemeClr val="accent2"/>
                </a:solidFill>
              </a:rPr>
              <a:t>Students will continue to pay the undergraduate-level tuition plus a one-time MAcc tuition differential of $4,750.  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The $4,750 will be billed evenly over the first four semesters ($1,187.50 each of those first four semesters) in the MAcc Program. </a:t>
            </a:r>
          </a:p>
        </p:txBody>
      </p:sp>
    </p:spTree>
    <p:extLst>
      <p:ext uri="{BB962C8B-B14F-4D97-AF65-F5344CB8AC3E}">
        <p14:creationId xmlns:p14="http://schemas.microsoft.com/office/powerpoint/2010/main" val="1161974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B8DD2-F58A-B93B-0C52-30DBCA319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accent2"/>
                </a:solidFill>
              </a:rPr>
              <a:t>Smeal Scholarships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DC67BD-CACD-1D0E-F965-BEB9B297EFB5}"/>
              </a:ext>
            </a:extLst>
          </p:cNvPr>
          <p:cNvSpPr txBox="1"/>
          <p:nvPr/>
        </p:nvSpPr>
        <p:spPr>
          <a:xfrm>
            <a:off x="1039332" y="1176844"/>
            <a:ext cx="10314468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accent2"/>
                </a:solidFill>
              </a:rPr>
              <a:t>APPLY EACH YEAR! </a:t>
            </a:r>
          </a:p>
          <a:p>
            <a:pPr lvl="1"/>
            <a:r>
              <a:rPr lang="en-US" sz="2800" dirty="0">
                <a:solidFill>
                  <a:schemeClr val="accent2"/>
                </a:solidFill>
              </a:rPr>
              <a:t>Accounting department scholarships – Fred H. Schaefer Scholars in Accounting Program (Indicate interest through the Smeal scholarship)</a:t>
            </a:r>
          </a:p>
        </p:txBody>
      </p:sp>
    </p:spTree>
    <p:extLst>
      <p:ext uri="{BB962C8B-B14F-4D97-AF65-F5344CB8AC3E}">
        <p14:creationId xmlns:p14="http://schemas.microsoft.com/office/powerpoint/2010/main" val="2511590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9E6D6-5E5F-4D66-BBC5-C825E46A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err="1">
                <a:solidFill>
                  <a:schemeClr val="accent2"/>
                </a:solidFill>
              </a:rPr>
              <a:t>iMAcc</a:t>
            </a:r>
            <a:r>
              <a:rPr lang="en-US" sz="4400" dirty="0">
                <a:solidFill>
                  <a:schemeClr val="accent2"/>
                </a:solidFill>
              </a:rPr>
              <a:t>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40003-82F6-427C-8316-CD3BCB60A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912" y="1165826"/>
            <a:ext cx="10515600" cy="4925679"/>
          </a:xfrm>
        </p:spPr>
        <p:txBody>
          <a:bodyPr>
            <a:noAutofit/>
          </a:bodyPr>
          <a:lstStyle/>
          <a:p>
            <a:r>
              <a:rPr lang="en-US" sz="2100" dirty="0">
                <a:solidFill>
                  <a:schemeClr val="accent2"/>
                </a:solidFill>
              </a:rPr>
              <a:t>Do </a:t>
            </a:r>
            <a:r>
              <a:rPr lang="en-US" sz="2100" dirty="0">
                <a:solidFill>
                  <a:srgbClr val="C00000"/>
                </a:solidFill>
              </a:rPr>
              <a:t>NOT</a:t>
            </a:r>
            <a:r>
              <a:rPr lang="en-US" sz="2100" dirty="0">
                <a:solidFill>
                  <a:schemeClr val="accent2"/>
                </a:solidFill>
              </a:rPr>
              <a:t> apply at the PSU Grad program site – that is for the One Year MAcc </a:t>
            </a:r>
          </a:p>
          <a:p>
            <a:r>
              <a:rPr lang="en-US" sz="2100" dirty="0" err="1">
                <a:solidFill>
                  <a:schemeClr val="accent2"/>
                </a:solidFill>
              </a:rPr>
              <a:t>iMAcc</a:t>
            </a:r>
            <a:r>
              <a:rPr lang="en-US" sz="2100" dirty="0">
                <a:solidFill>
                  <a:schemeClr val="accent2"/>
                </a:solidFill>
              </a:rPr>
              <a:t> Application – SharePoint form  (NO FEE TO APPLY) </a:t>
            </a:r>
          </a:p>
          <a:p>
            <a:pPr lvl="1"/>
            <a:r>
              <a:rPr lang="en-US" sz="2100" dirty="0">
                <a:solidFill>
                  <a:schemeClr val="accent2"/>
                </a:solidFill>
                <a:hlinkClick r:id="rId2"/>
              </a:rPr>
              <a:t>https://www.smeal.psu.edu/macc/integrated/admissions</a:t>
            </a:r>
            <a:r>
              <a:rPr lang="en-US" sz="2100" dirty="0">
                <a:solidFill>
                  <a:schemeClr val="accent2"/>
                </a:solidFill>
              </a:rPr>
              <a:t> - refer to link to SharePoint form: </a:t>
            </a:r>
            <a:r>
              <a:rPr lang="en-US" sz="2100" dirty="0">
                <a:solidFill>
                  <a:schemeClr val="accent2"/>
                </a:solidFill>
                <a:hlinkClick r:id="rId3"/>
              </a:rPr>
              <a:t>https://forms.office.com/r/4LGULD23t1</a:t>
            </a:r>
            <a:r>
              <a:rPr lang="en-US" sz="2100" dirty="0">
                <a:solidFill>
                  <a:schemeClr val="accent2"/>
                </a:solidFill>
              </a:rPr>
              <a:t> </a:t>
            </a:r>
          </a:p>
          <a:p>
            <a:r>
              <a:rPr lang="en-US" sz="2100" dirty="0">
                <a:solidFill>
                  <a:schemeClr val="accent2"/>
                </a:solidFill>
              </a:rPr>
              <a:t>Applications are now open and will </a:t>
            </a:r>
            <a:r>
              <a:rPr lang="en-US" sz="2100" dirty="0">
                <a:solidFill>
                  <a:srgbClr val="C00000"/>
                </a:solidFill>
              </a:rPr>
              <a:t>close January 27, 2025</a:t>
            </a:r>
          </a:p>
          <a:p>
            <a:pPr lvl="1"/>
            <a:r>
              <a:rPr lang="en-US" sz="2100" dirty="0">
                <a:solidFill>
                  <a:schemeClr val="accent2"/>
                </a:solidFill>
              </a:rPr>
              <a:t>Best to apply </a:t>
            </a:r>
            <a:r>
              <a:rPr lang="en-US" sz="2100" dirty="0">
                <a:solidFill>
                  <a:srgbClr val="C00000"/>
                </a:solidFill>
              </a:rPr>
              <a:t>AFTER Fall 2024 </a:t>
            </a:r>
            <a:r>
              <a:rPr lang="en-US" sz="2100" dirty="0">
                <a:solidFill>
                  <a:schemeClr val="accent2"/>
                </a:solidFill>
              </a:rPr>
              <a:t>(i.e. completion of ACCTG 211 AND another semester to calculate GPA)</a:t>
            </a:r>
          </a:p>
          <a:p>
            <a:pPr lvl="1"/>
            <a:r>
              <a:rPr lang="en-US" sz="2100" dirty="0">
                <a:solidFill>
                  <a:schemeClr val="accent2"/>
                </a:solidFill>
              </a:rPr>
              <a:t>You may apply BEFORE being accepted into the Accounting major</a:t>
            </a:r>
          </a:p>
          <a:p>
            <a:r>
              <a:rPr lang="en-US" sz="2100" dirty="0">
                <a:solidFill>
                  <a:schemeClr val="accent2"/>
                </a:solidFill>
              </a:rPr>
              <a:t>SAT scores (if you have taken the SAT – NOT required to submit), GPA, submit grades for: ACCTG 211, Math 110 / 140, MIS 250 (ok if you have not yet taken MIS 250), essays </a:t>
            </a:r>
          </a:p>
          <a:p>
            <a:r>
              <a:rPr lang="en-US" sz="2100" dirty="0">
                <a:solidFill>
                  <a:schemeClr val="accent2"/>
                </a:solidFill>
              </a:rPr>
              <a:t>Conditional acceptance planned to be communicated </a:t>
            </a:r>
            <a:r>
              <a:rPr lang="en-US" sz="2100" dirty="0">
                <a:solidFill>
                  <a:srgbClr val="C00000"/>
                </a:solidFill>
              </a:rPr>
              <a:t>during March 2025</a:t>
            </a:r>
          </a:p>
          <a:p>
            <a:pPr lvl="1"/>
            <a:r>
              <a:rPr lang="en-US" sz="2100" dirty="0">
                <a:solidFill>
                  <a:schemeClr val="accent2"/>
                </a:solidFill>
              </a:rPr>
              <a:t>Accepted applicants must be accepted into Smeal / Accounting major prior to beginning the program </a:t>
            </a:r>
            <a:r>
              <a:rPr lang="en-US" sz="2100">
                <a:solidFill>
                  <a:schemeClr val="accent2"/>
                </a:solidFill>
              </a:rPr>
              <a:t>in fall </a:t>
            </a:r>
            <a:r>
              <a:rPr lang="en-US" sz="2100" dirty="0">
                <a:solidFill>
                  <a:schemeClr val="accent2"/>
                </a:solidFill>
              </a:rPr>
              <a:t>2025.</a:t>
            </a:r>
          </a:p>
          <a:p>
            <a:pPr lvl="1"/>
            <a:r>
              <a:rPr lang="en-US" sz="2100" dirty="0">
                <a:solidFill>
                  <a:srgbClr val="C00000"/>
                </a:solidFill>
              </a:rPr>
              <a:t>Do NOT take any Accounting Major courses prior to entering the program</a:t>
            </a:r>
            <a:endParaRPr lang="en-US" sz="21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208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9E6D6-5E5F-4D66-BBC5-C825E46A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accent2"/>
                </a:solidFill>
              </a:rPr>
              <a:t>Application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F9E802-BA1A-121E-02DC-C9C72CCBC114}"/>
              </a:ext>
            </a:extLst>
          </p:cNvPr>
          <p:cNvSpPr txBox="1"/>
          <p:nvPr/>
        </p:nvSpPr>
        <p:spPr>
          <a:xfrm>
            <a:off x="5209046" y="4252141"/>
            <a:ext cx="1532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1E407C"/>
                </a:solidFill>
                <a:latin typeface="+mj-lt"/>
              </a:rPr>
              <a:t>Application</a:t>
            </a:r>
          </a:p>
          <a:p>
            <a:pPr algn="ctr"/>
            <a:r>
              <a:rPr lang="en-US" sz="1600" dirty="0">
                <a:solidFill>
                  <a:srgbClr val="1E407C"/>
                </a:solidFill>
                <a:latin typeface="+mj-lt"/>
              </a:rPr>
              <a:t>Or </a:t>
            </a:r>
            <a:r>
              <a:rPr lang="en-US" sz="1600" dirty="0">
                <a:solidFill>
                  <a:srgbClr val="1E407C"/>
                </a:solidFill>
                <a:latin typeface="+mj-lt"/>
                <a:hlinkClick r:id="rId2"/>
              </a:rPr>
              <a:t>Click here</a:t>
            </a:r>
            <a:endParaRPr lang="en-US" sz="1600" dirty="0">
              <a:solidFill>
                <a:srgbClr val="1E407C"/>
              </a:solidFill>
              <a:latin typeface="+mj-lt"/>
            </a:endParaRPr>
          </a:p>
        </p:txBody>
      </p:sp>
      <p:pic>
        <p:nvPicPr>
          <p:cNvPr id="4" name="Content Placeholder 3" descr="application QR code">
            <a:extLst>
              <a:ext uri="{FF2B5EF4-FFF2-40B4-BE49-F238E27FC236}">
                <a16:creationId xmlns:a16="http://schemas.microsoft.com/office/drawing/2014/main" id="{05611D46-F360-03E8-BF6D-1C649D2D56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89106" y="1603821"/>
            <a:ext cx="2772162" cy="264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214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9CEF9-C62E-4E97-B96A-86E17B5D5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accent2"/>
                </a:solidFill>
              </a:rPr>
              <a:t>Q&amp;A</a:t>
            </a:r>
          </a:p>
        </p:txBody>
      </p:sp>
      <p:sp>
        <p:nvSpPr>
          <p:cNvPr id="3" name="Content Placeholder 2" descr="email for Schalyn Sohn">
            <a:extLst>
              <a:ext uri="{FF2B5EF4-FFF2-40B4-BE49-F238E27FC236}">
                <a16:creationId xmlns:a16="http://schemas.microsoft.com/office/drawing/2014/main" id="{7D27F54D-72F2-4938-9243-B6FB3AA64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12E3995-5A50-4208-B23E-EC71F7E4A18B}"/>
              </a:ext>
            </a:extLst>
          </p:cNvPr>
          <p:cNvSpPr txBox="1">
            <a:spLocks/>
          </p:cNvSpPr>
          <p:nvPr/>
        </p:nvSpPr>
        <p:spPr>
          <a:xfrm>
            <a:off x="990600" y="1403684"/>
            <a:ext cx="10515600" cy="4925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2"/>
                </a:solidFill>
              </a:rPr>
              <a:t>Please feel free to email – </a:t>
            </a:r>
            <a:r>
              <a:rPr lang="en-US" dirty="0">
                <a:hlinkClick r:id="rId2"/>
              </a:rPr>
              <a:t>Schalyn.Sohn@psu.edu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812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A714F-59D1-43B5-A452-05944C934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accent2"/>
                </a:solidFill>
              </a:rPr>
              <a:t>Information</a:t>
            </a:r>
            <a:r>
              <a:rPr lang="en-US" dirty="0"/>
              <a:t> </a:t>
            </a:r>
            <a:r>
              <a:rPr lang="en-US" sz="3600" dirty="0">
                <a:solidFill>
                  <a:schemeClr val="accent2"/>
                </a:solidFill>
              </a:rPr>
              <a:t>is Subject to Revision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4B0FF-D3D3-47B3-6A83-DD1E45F72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Please note information found in this PowerPoint or discussed during advising sessions is subject to change. </a:t>
            </a:r>
          </a:p>
          <a:p>
            <a:r>
              <a:rPr lang="en-US" dirty="0">
                <a:solidFill>
                  <a:srgbClr val="C00000"/>
                </a:solidFill>
              </a:rPr>
              <a:t>Please continue to monitor emails and </a:t>
            </a:r>
            <a:r>
              <a:rPr lang="en-US" dirty="0" err="1">
                <a:solidFill>
                  <a:srgbClr val="C00000"/>
                </a:solidFill>
              </a:rPr>
              <a:t>iMAcc</a:t>
            </a:r>
            <a:r>
              <a:rPr lang="en-US" dirty="0">
                <a:solidFill>
                  <a:srgbClr val="C00000"/>
                </a:solidFill>
              </a:rPr>
              <a:t> website for any updates.</a:t>
            </a:r>
          </a:p>
        </p:txBody>
      </p:sp>
    </p:spTree>
    <p:extLst>
      <p:ext uri="{BB962C8B-B14F-4D97-AF65-F5344CB8AC3E}">
        <p14:creationId xmlns:p14="http://schemas.microsoft.com/office/powerpoint/2010/main" val="2088678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2E4EC-FF99-4599-8E81-F91846C1E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accent2"/>
                </a:solidFill>
              </a:rPr>
              <a:t>Agenda</a:t>
            </a:r>
            <a:endParaRPr lang="en-US" sz="4400" dirty="0">
              <a:solidFill>
                <a:schemeClr val="accent2"/>
              </a:solidFill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AD08B-4E9D-42A8-9F17-7A7027249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MAcc Program </a:t>
            </a:r>
            <a:r>
              <a:rPr lang="en-US">
                <a:solidFill>
                  <a:schemeClr val="accent2"/>
                </a:solidFill>
              </a:rPr>
              <a:t>Student Association </a:t>
            </a:r>
            <a:r>
              <a:rPr lang="en-US" dirty="0">
                <a:solidFill>
                  <a:schemeClr val="accent2"/>
                </a:solidFill>
              </a:rPr>
              <a:t>/ MAcc Student Testimonials</a:t>
            </a:r>
          </a:p>
          <a:p>
            <a:r>
              <a:rPr lang="en-US" dirty="0">
                <a:solidFill>
                  <a:schemeClr val="accent2"/>
                </a:solidFill>
              </a:rPr>
              <a:t>Accounting Careers</a:t>
            </a:r>
          </a:p>
          <a:p>
            <a:r>
              <a:rPr lang="en-US" dirty="0">
                <a:solidFill>
                  <a:schemeClr val="accent2"/>
                </a:solidFill>
              </a:rPr>
              <a:t>Integrated Master of Accounting (</a:t>
            </a:r>
            <a:r>
              <a:rPr lang="en-US" dirty="0" err="1">
                <a:solidFill>
                  <a:schemeClr val="accent2"/>
                </a:solidFill>
              </a:rPr>
              <a:t>iMAcc</a:t>
            </a:r>
            <a:r>
              <a:rPr lang="en-US" dirty="0">
                <a:solidFill>
                  <a:schemeClr val="accent2"/>
                </a:solidFill>
              </a:rPr>
              <a:t>) Program </a:t>
            </a:r>
          </a:p>
          <a:p>
            <a:r>
              <a:rPr lang="en-US" dirty="0">
                <a:solidFill>
                  <a:schemeClr val="accent2"/>
                </a:solidFill>
              </a:rPr>
              <a:t>Dual Track in Accounting</a:t>
            </a:r>
          </a:p>
          <a:p>
            <a:r>
              <a:rPr lang="en-US" dirty="0">
                <a:solidFill>
                  <a:schemeClr val="accent2"/>
                </a:solidFill>
              </a:rPr>
              <a:t>Minors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Academic Plan – </a:t>
            </a:r>
            <a:r>
              <a:rPr lang="en-US" sz="2800" dirty="0" err="1">
                <a:solidFill>
                  <a:schemeClr val="accent2"/>
                </a:solidFill>
              </a:rPr>
              <a:t>iMAcc</a:t>
            </a:r>
            <a:r>
              <a:rPr lang="en-US" sz="2800" dirty="0">
                <a:solidFill>
                  <a:schemeClr val="accent2"/>
                </a:solidFill>
              </a:rPr>
              <a:t> / Sample Schedule </a:t>
            </a:r>
          </a:p>
          <a:p>
            <a:r>
              <a:rPr lang="en-US" dirty="0">
                <a:solidFill>
                  <a:schemeClr val="accent2"/>
                </a:solidFill>
              </a:rPr>
              <a:t>Tuition</a:t>
            </a:r>
          </a:p>
          <a:p>
            <a:r>
              <a:rPr lang="en-US" dirty="0">
                <a:solidFill>
                  <a:schemeClr val="accent2"/>
                </a:solidFill>
              </a:rPr>
              <a:t>Application</a:t>
            </a:r>
          </a:p>
          <a:p>
            <a:r>
              <a:rPr lang="en-US" dirty="0">
                <a:solidFill>
                  <a:schemeClr val="accent2"/>
                </a:solidFill>
              </a:rPr>
              <a:t>Q&amp;A </a:t>
            </a:r>
          </a:p>
        </p:txBody>
      </p:sp>
    </p:spTree>
    <p:extLst>
      <p:ext uri="{BB962C8B-B14F-4D97-AF65-F5344CB8AC3E}">
        <p14:creationId xmlns:p14="http://schemas.microsoft.com/office/powerpoint/2010/main" val="4287456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2C3A1-2C21-4D2A-ACE4-70190214A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err="1">
                <a:solidFill>
                  <a:schemeClr val="accent2"/>
                </a:solidFill>
              </a:rPr>
              <a:t>Macc</a:t>
            </a:r>
            <a:r>
              <a:rPr lang="en-US" sz="4000" dirty="0">
                <a:solidFill>
                  <a:schemeClr val="accent2"/>
                </a:solidFill>
              </a:rPr>
              <a:t> </a:t>
            </a:r>
            <a:r>
              <a:rPr lang="en-US" sz="4000" dirty="0" err="1">
                <a:solidFill>
                  <a:schemeClr val="accent2"/>
                </a:solidFill>
              </a:rPr>
              <a:t>Progam</a:t>
            </a:r>
            <a:r>
              <a:rPr lang="en-US" sz="4000" dirty="0">
                <a:solidFill>
                  <a:schemeClr val="accent2"/>
                </a:solidFill>
              </a:rPr>
              <a:t> </a:t>
            </a:r>
            <a:r>
              <a:rPr lang="en-US" sz="4000">
                <a:solidFill>
                  <a:schemeClr val="accent2"/>
                </a:solidFill>
              </a:rPr>
              <a:t>Student Association </a:t>
            </a:r>
            <a:r>
              <a:rPr lang="en-US" sz="4000" dirty="0">
                <a:solidFill>
                  <a:schemeClr val="accent2"/>
                </a:solidFill>
              </a:rPr>
              <a:t>/ Mentor System</a:t>
            </a:r>
            <a:endParaRPr lang="en-US" sz="4000" dirty="0">
              <a:solidFill>
                <a:schemeClr val="accent2"/>
              </a:solidFill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E1261-699F-4B9F-80E7-09052AEB4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0746"/>
            <a:ext cx="10515600" cy="492567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2"/>
                </a:solidFill>
                <a:hlinkClick r:id="rId2"/>
              </a:rPr>
              <a:t>https://sites.google.com/view/macc-mpsa/home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r>
              <a:rPr lang="en-US" dirty="0">
                <a:solidFill>
                  <a:schemeClr val="accent2"/>
                </a:solidFill>
              </a:rPr>
              <a:t>Executive Board </a:t>
            </a:r>
          </a:p>
          <a:p>
            <a:pPr marL="457200" lvl="1">
              <a:spcBef>
                <a:spcPts val="0"/>
              </a:spcBef>
            </a:pPr>
            <a:r>
              <a:rPr lang="en-US" sz="2800" dirty="0">
                <a:solidFill>
                  <a:schemeClr val="accent2"/>
                </a:solidFill>
              </a:rPr>
              <a:t>President: Graham Oven, </a:t>
            </a:r>
            <a:r>
              <a:rPr lang="en-US" sz="2800" dirty="0">
                <a:solidFill>
                  <a:schemeClr val="accent2"/>
                </a:solidFill>
                <a:hlinkClick r:id="rId3"/>
              </a:rPr>
              <a:t>gpo5068@psu.edu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</a:p>
          <a:p>
            <a:pPr marL="457200" lvl="1">
              <a:spcBef>
                <a:spcPts val="0"/>
              </a:spcBef>
            </a:pPr>
            <a:r>
              <a:rPr lang="en-US" sz="2800" dirty="0">
                <a:solidFill>
                  <a:schemeClr val="accent2"/>
                </a:solidFill>
              </a:rPr>
              <a:t>Vice President: Open for Class of 2028</a:t>
            </a:r>
          </a:p>
          <a:p>
            <a:pPr marL="457200" lvl="1">
              <a:spcBef>
                <a:spcPts val="0"/>
              </a:spcBef>
            </a:pPr>
            <a:r>
              <a:rPr lang="en-US" sz="2800" dirty="0">
                <a:solidFill>
                  <a:schemeClr val="accent2"/>
                </a:solidFill>
              </a:rPr>
              <a:t>Treasurer: Patrick Courtney, </a:t>
            </a:r>
            <a:r>
              <a:rPr lang="en-US" sz="2800" dirty="0">
                <a:solidFill>
                  <a:schemeClr val="accent2"/>
                </a:solidFill>
                <a:hlinkClick r:id="rId4"/>
              </a:rPr>
              <a:t>pcc5203@psu.edu</a:t>
            </a:r>
            <a:endParaRPr lang="en-US" sz="2800" dirty="0">
              <a:solidFill>
                <a:schemeClr val="accent2"/>
              </a:solidFill>
            </a:endParaRPr>
          </a:p>
          <a:p>
            <a:pPr marL="457200" lvl="1">
              <a:spcBef>
                <a:spcPts val="0"/>
              </a:spcBef>
            </a:pPr>
            <a:r>
              <a:rPr lang="en-US" sz="2800" dirty="0">
                <a:solidFill>
                  <a:schemeClr val="accent2"/>
                </a:solidFill>
              </a:rPr>
              <a:t>Secretary: Open for Class of 2028</a:t>
            </a:r>
          </a:p>
          <a:p>
            <a:pPr marL="457200" lvl="1">
              <a:spcBef>
                <a:spcPts val="0"/>
              </a:spcBef>
            </a:pPr>
            <a:r>
              <a:rPr lang="en-US" sz="2800" dirty="0">
                <a:solidFill>
                  <a:schemeClr val="accent2"/>
                </a:solidFill>
              </a:rPr>
              <a:t>Public Relations: Catherine Meisner, </a:t>
            </a:r>
            <a:r>
              <a:rPr lang="en-US" sz="2800" dirty="0">
                <a:solidFill>
                  <a:schemeClr val="accent2"/>
                </a:solidFill>
                <a:hlinkClick r:id="rId5"/>
              </a:rPr>
              <a:t>cgm5458@psu.edu</a:t>
            </a:r>
            <a:endParaRPr lang="en-US" sz="2800" dirty="0">
              <a:solidFill>
                <a:schemeClr val="accent2"/>
              </a:solidFill>
            </a:endParaRPr>
          </a:p>
          <a:p>
            <a:pPr marL="457200" lvl="1">
              <a:spcBef>
                <a:spcPts val="0"/>
              </a:spcBef>
            </a:pPr>
            <a:r>
              <a:rPr lang="en-US" sz="2800" dirty="0">
                <a:solidFill>
                  <a:schemeClr val="accent2"/>
                </a:solidFill>
              </a:rPr>
              <a:t>Mentor System</a:t>
            </a:r>
          </a:p>
          <a:p>
            <a:r>
              <a:rPr lang="en-US" dirty="0">
                <a:solidFill>
                  <a:schemeClr val="accent2"/>
                </a:solidFill>
              </a:rPr>
              <a:t>GroupMe / Study GroupMe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654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>
                <a:solidFill>
                  <a:schemeClr val="accent2"/>
                </a:solidFill>
              </a:rPr>
              <a:t>Accounting</a:t>
            </a:r>
            <a:r>
              <a:rPr lang="en-US" dirty="0"/>
              <a:t> </a:t>
            </a:r>
            <a:r>
              <a:rPr lang="en-US" sz="4400" dirty="0">
                <a:solidFill>
                  <a:schemeClr val="accent2"/>
                </a:solidFill>
              </a:rPr>
              <a:t>Careers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838200" y="1247034"/>
            <a:ext cx="8108015" cy="5008984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2"/>
                </a:solidFill>
              </a:rPr>
              <a:t>Public Accountants (Audit, Tax) – </a:t>
            </a:r>
            <a:r>
              <a:rPr lang="en-US" dirty="0">
                <a:solidFill>
                  <a:srgbClr val="C00000"/>
                </a:solidFill>
              </a:rPr>
              <a:t>150 Credits</a:t>
            </a:r>
          </a:p>
          <a:p>
            <a:r>
              <a:rPr lang="en-US" dirty="0">
                <a:solidFill>
                  <a:schemeClr val="accent2"/>
                </a:solidFill>
              </a:rPr>
              <a:t>Advisory </a:t>
            </a:r>
          </a:p>
          <a:p>
            <a:r>
              <a:rPr lang="en-US" dirty="0">
                <a:solidFill>
                  <a:schemeClr val="accent2"/>
                </a:solidFill>
              </a:rPr>
              <a:t>Consulting </a:t>
            </a:r>
          </a:p>
          <a:p>
            <a:r>
              <a:rPr lang="en-US" dirty="0">
                <a:solidFill>
                  <a:schemeClr val="accent2"/>
                </a:solidFill>
              </a:rPr>
              <a:t>Management Accountants / Corporate Accountants / Finance Departments</a:t>
            </a:r>
          </a:p>
          <a:p>
            <a:pPr lvl="1"/>
            <a:r>
              <a:rPr lang="en-US" sz="2300" dirty="0">
                <a:solidFill>
                  <a:schemeClr val="accent2"/>
                </a:solidFill>
              </a:rPr>
              <a:t>Cost Control</a:t>
            </a:r>
          </a:p>
          <a:p>
            <a:pPr lvl="1"/>
            <a:r>
              <a:rPr lang="en-US" sz="2300" dirty="0">
                <a:solidFill>
                  <a:schemeClr val="accent2"/>
                </a:solidFill>
              </a:rPr>
              <a:t>Budgets &amp; Planning</a:t>
            </a:r>
          </a:p>
          <a:p>
            <a:pPr lvl="1"/>
            <a:r>
              <a:rPr lang="en-US" sz="2300" dirty="0">
                <a:solidFill>
                  <a:schemeClr val="accent2"/>
                </a:solidFill>
              </a:rPr>
              <a:t>Performance Measurement</a:t>
            </a:r>
          </a:p>
          <a:p>
            <a:pPr lvl="1"/>
            <a:r>
              <a:rPr lang="en-US" sz="2300" dirty="0">
                <a:solidFill>
                  <a:schemeClr val="accent2"/>
                </a:solidFill>
              </a:rPr>
              <a:t>Risk management</a:t>
            </a:r>
          </a:p>
          <a:p>
            <a:pPr lvl="1"/>
            <a:r>
              <a:rPr lang="en-US" sz="2300" dirty="0">
                <a:solidFill>
                  <a:schemeClr val="accent2"/>
                </a:solidFill>
              </a:rPr>
              <a:t>Tax</a:t>
            </a:r>
          </a:p>
          <a:p>
            <a:pPr lvl="1"/>
            <a:r>
              <a:rPr lang="en-US" sz="2300" dirty="0">
                <a:solidFill>
                  <a:schemeClr val="accent2"/>
                </a:solidFill>
              </a:rPr>
              <a:t>Treasury—cash &amp; capital management</a:t>
            </a:r>
          </a:p>
          <a:p>
            <a:pPr lvl="1"/>
            <a:r>
              <a:rPr lang="en-US" sz="2300" dirty="0">
                <a:solidFill>
                  <a:schemeClr val="accent2"/>
                </a:solidFill>
              </a:rPr>
              <a:t>Internal Audit</a:t>
            </a:r>
          </a:p>
          <a:p>
            <a:r>
              <a:rPr lang="en-US" dirty="0">
                <a:solidFill>
                  <a:schemeClr val="accent2"/>
                </a:solidFill>
              </a:rPr>
              <a:t>Government (Procurement, Cost Management, IT)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622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8623D-E46E-4D48-B0F3-481766CBE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008" y="190190"/>
            <a:ext cx="11476630" cy="886159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accent2"/>
                </a:solidFill>
              </a:rPr>
              <a:t>Integrated Master of Accounting (</a:t>
            </a:r>
            <a:r>
              <a:rPr lang="en-US" sz="3600" dirty="0" err="1">
                <a:solidFill>
                  <a:schemeClr val="accent2"/>
                </a:solidFill>
              </a:rPr>
              <a:t>iMAcc</a:t>
            </a:r>
            <a:r>
              <a:rPr lang="en-US" sz="3600" dirty="0">
                <a:solidFill>
                  <a:schemeClr val="accent2"/>
                </a:solidFill>
              </a:rPr>
              <a:t> - IUG)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2C335-5126-45FC-BABA-C0790AEE9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051" y="1571718"/>
            <a:ext cx="9740029" cy="492567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lvl="1" indent="0">
              <a:lnSpc>
                <a:spcPct val="100000"/>
              </a:lnSpc>
              <a:spcBef>
                <a:spcPts val="0"/>
              </a:spcBef>
            </a:pPr>
            <a:r>
              <a:rPr lang="en-US" sz="2200" dirty="0">
                <a:solidFill>
                  <a:schemeClr val="accent2"/>
                </a:solidFill>
                <a:cs typeface="Calibri"/>
              </a:rPr>
              <a:t>Undergraduate </a:t>
            </a:r>
            <a:r>
              <a:rPr lang="en-US" sz="2200" b="0" i="0" dirty="0">
                <a:solidFill>
                  <a:schemeClr val="accent2"/>
                </a:solidFill>
                <a:effectLst/>
                <a:cs typeface="Calibri"/>
              </a:rPr>
              <a:t>and graduate coursework during the fourth and fifth year</a:t>
            </a:r>
            <a:endParaRPr lang="en-US" sz="2200" b="0" i="0" dirty="0">
              <a:solidFill>
                <a:schemeClr val="accent2"/>
              </a:solidFill>
              <a:effectLst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2200" b="1" dirty="0">
                <a:solidFill>
                  <a:schemeClr val="accent2"/>
                </a:solidFill>
                <a:cs typeface="Calibri"/>
              </a:rPr>
              <a:t>STEM-designated</a:t>
            </a:r>
            <a:r>
              <a:rPr lang="en-US" sz="2200" dirty="0">
                <a:solidFill>
                  <a:schemeClr val="accent2"/>
                </a:solidFill>
                <a:cs typeface="Calibri"/>
              </a:rPr>
              <a:t> </a:t>
            </a:r>
            <a:r>
              <a:rPr lang="en-US" sz="2200" dirty="0">
                <a:solidFill>
                  <a:schemeClr val="accent2"/>
                </a:solidFill>
                <a:cs typeface="Calibri"/>
                <a:hlinkClick r:id="rId2"/>
              </a:rPr>
              <a:t>beginning fall 2024</a:t>
            </a:r>
            <a:endParaRPr lang="en-US" sz="2200" dirty="0">
              <a:solidFill>
                <a:schemeClr val="accent2"/>
              </a:solidFill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2200" dirty="0">
                <a:solidFill>
                  <a:schemeClr val="accent2"/>
                </a:solidFill>
                <a:cs typeface="Calibri"/>
              </a:rPr>
              <a:t>Bachelor’s </a:t>
            </a:r>
            <a:r>
              <a:rPr lang="en-US" sz="2200" b="0" i="0" dirty="0">
                <a:solidFill>
                  <a:schemeClr val="accent2"/>
                </a:solidFill>
                <a:effectLst/>
                <a:cs typeface="Calibri"/>
              </a:rPr>
              <a:t>and master’s degree in just five academic years </a:t>
            </a:r>
            <a:r>
              <a:rPr lang="en-US" sz="2200" dirty="0">
                <a:solidFill>
                  <a:schemeClr val="accent2"/>
                </a:solidFill>
                <a:cs typeface="Calibri"/>
              </a:rPr>
              <a:t>(</a:t>
            </a:r>
            <a:r>
              <a:rPr lang="en-US" sz="2200" b="0" i="0" dirty="0">
                <a:solidFill>
                  <a:schemeClr val="accent2"/>
                </a:solidFill>
                <a:effectLst/>
                <a:cs typeface="Calibri"/>
              </a:rPr>
              <a:t>9-tuition paying semesters)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</a:pPr>
            <a:r>
              <a:rPr lang="en-US" sz="2200" dirty="0">
                <a:solidFill>
                  <a:schemeClr val="accent2"/>
                </a:solidFill>
                <a:cs typeface="Calibri"/>
              </a:rPr>
              <a:t>Can pursue </a:t>
            </a:r>
            <a:r>
              <a:rPr lang="en-US" sz="2200" dirty="0">
                <a:solidFill>
                  <a:schemeClr val="accent2"/>
                </a:solidFill>
                <a:cs typeface="Calibri"/>
                <a:hlinkClick r:id="rId3"/>
              </a:rPr>
              <a:t>Dual Track in Accounting </a:t>
            </a:r>
            <a:r>
              <a:rPr lang="en-US" sz="2200" dirty="0">
                <a:solidFill>
                  <a:schemeClr val="accent2"/>
                </a:solidFill>
                <a:cs typeface="Calibri"/>
              </a:rPr>
              <a:t>(Earn 3 degrees – B.S Smeal Major + B.S. in Accounting + M.S. in Accounting)</a:t>
            </a:r>
            <a:endParaRPr lang="en-US" sz="2200" b="0" i="0" dirty="0">
              <a:solidFill>
                <a:schemeClr val="accent2"/>
              </a:solidFill>
              <a:effectLst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2200" b="1" i="0" dirty="0">
                <a:solidFill>
                  <a:schemeClr val="accent2"/>
                </a:solidFill>
                <a:effectLst/>
                <a:cs typeface="Calibri"/>
              </a:rPr>
              <a:t>150-credit-hour CPA </a:t>
            </a:r>
            <a:r>
              <a:rPr lang="en-US" sz="2200" b="0" i="0" dirty="0">
                <a:solidFill>
                  <a:schemeClr val="accent2"/>
                </a:solidFill>
                <a:effectLst/>
                <a:cs typeface="Calibri"/>
              </a:rPr>
              <a:t>requirement</a:t>
            </a:r>
            <a:endParaRPr lang="en-US" sz="2200" dirty="0">
              <a:solidFill>
                <a:schemeClr val="accent2"/>
              </a:solidFill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2200" dirty="0">
                <a:solidFill>
                  <a:schemeClr val="accent2"/>
                </a:solidFill>
                <a:cs typeface="Calibri"/>
              </a:rPr>
              <a:t>Cohort course sections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2200" dirty="0">
                <a:solidFill>
                  <a:schemeClr val="accent2"/>
                </a:solidFill>
                <a:cs typeface="Calibri"/>
              </a:rPr>
              <a:t>Paid</a:t>
            </a:r>
            <a:r>
              <a:rPr lang="en-US" sz="2200" b="0" i="0" dirty="0">
                <a:solidFill>
                  <a:schemeClr val="accent2"/>
                </a:solidFill>
                <a:effectLst/>
                <a:cs typeface="Calibri"/>
              </a:rPr>
              <a:t> internship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2200" dirty="0" err="1">
                <a:solidFill>
                  <a:schemeClr val="accent2"/>
                </a:solidFill>
                <a:cs typeface="Calibri"/>
              </a:rPr>
              <a:t>iMAcc</a:t>
            </a:r>
            <a:r>
              <a:rPr lang="en-US" sz="2200" b="0" i="0" dirty="0">
                <a:solidFill>
                  <a:schemeClr val="accent2"/>
                </a:solidFill>
                <a:effectLst/>
                <a:cs typeface="Calibri"/>
              </a:rPr>
              <a:t> program academic adviser </a:t>
            </a:r>
            <a:endParaRPr lang="en-US" sz="2200" dirty="0">
              <a:solidFill>
                <a:schemeClr val="accent2"/>
              </a:solidFill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2200" b="0" i="0" dirty="0">
                <a:solidFill>
                  <a:schemeClr val="accent2"/>
                </a:solidFill>
                <a:effectLst/>
                <a:cs typeface="Calibri"/>
              </a:rPr>
              <a:t>Access the broad and deep pool of recruiters</a:t>
            </a:r>
            <a:r>
              <a:rPr lang="en-US" sz="2200" dirty="0">
                <a:solidFill>
                  <a:schemeClr val="accent2"/>
                </a:solidFill>
                <a:cs typeface="Calibri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r>
              <a:rPr lang="en-US" sz="2200" dirty="0">
                <a:solidFill>
                  <a:srgbClr val="1E407C"/>
                </a:solidFill>
                <a:latin typeface="+mj-lt"/>
              </a:rPr>
              <a:t>**DO NOT ENROLL IN ACCTG 404 OR 471 FOR THE SPRING SEMESTER IF YOU ARE PLANNING TO JOIN THE </a:t>
            </a:r>
            <a:r>
              <a:rPr lang="en-US" sz="2200" dirty="0" err="1">
                <a:solidFill>
                  <a:srgbClr val="1E407C"/>
                </a:solidFill>
                <a:latin typeface="+mj-lt"/>
              </a:rPr>
              <a:t>iMAcc</a:t>
            </a:r>
            <a:r>
              <a:rPr lang="en-US" sz="2200" dirty="0">
                <a:solidFill>
                  <a:srgbClr val="1E407C"/>
                </a:solidFill>
                <a:latin typeface="+mj-lt"/>
              </a:rPr>
              <a:t> PROGRAM.**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</a:pPr>
            <a:endParaRPr lang="en-US" sz="2200" dirty="0">
              <a:solidFill>
                <a:schemeClr val="accent2"/>
              </a:solidFill>
              <a:ea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200" dirty="0">
                <a:solidFill>
                  <a:schemeClr val="accent2"/>
                </a:solidFill>
                <a:effectLst/>
                <a:ea typeface="Calibri" panose="020F0502020204030204" pitchFamily="34" charset="0"/>
              </a:rPr>
              <a:t>More information please: </a:t>
            </a:r>
            <a:r>
              <a:rPr lang="en-US" sz="2200" u="sng" dirty="0">
                <a:solidFill>
                  <a:schemeClr val="accent2"/>
                </a:solidFill>
                <a:effectLst/>
                <a:ea typeface="Calibri" panose="020F0502020204030204" pitchFamily="34" charset="0"/>
              </a:rPr>
              <a:t>Schalyn.Sohn@psu.edu</a:t>
            </a:r>
            <a:endParaRPr lang="en-US" sz="2200" dirty="0">
              <a:solidFill>
                <a:schemeClr val="accent2"/>
              </a:solidFill>
              <a:effectLst/>
              <a:ea typeface="Calibri" panose="020F0502020204030204" pitchFamily="34" charset="0"/>
            </a:endParaRPr>
          </a:p>
        </p:txBody>
      </p:sp>
      <p:pic>
        <p:nvPicPr>
          <p:cNvPr id="5" name="Picture 4" descr="Website QR code">
            <a:extLst>
              <a:ext uri="{FF2B5EF4-FFF2-40B4-BE49-F238E27FC236}">
                <a16:creationId xmlns:a16="http://schemas.microsoft.com/office/drawing/2014/main" id="{139B62E8-C111-4B3B-AFD3-2BF70D1321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88815" y="3204407"/>
            <a:ext cx="1524825" cy="1480305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E9DA05C-18C8-4894-8871-D9E8D3E9EF14}"/>
              </a:ext>
            </a:extLst>
          </p:cNvPr>
          <p:cNvSpPr txBox="1">
            <a:spLocks/>
          </p:cNvSpPr>
          <p:nvPr/>
        </p:nvSpPr>
        <p:spPr>
          <a:xfrm>
            <a:off x="445008" y="1059652"/>
            <a:ext cx="10452177" cy="49256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accent2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To apply: </a:t>
            </a:r>
            <a:r>
              <a:rPr lang="en-US" u="sng" dirty="0">
                <a:solidFill>
                  <a:schemeClr val="accent2"/>
                </a:solidFill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https://www.smeal.psu.edu/macc/integrated/admissions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52893C-633D-3B50-C307-FC9148505484}"/>
              </a:ext>
            </a:extLst>
          </p:cNvPr>
          <p:cNvSpPr txBox="1"/>
          <p:nvPr/>
        </p:nvSpPr>
        <p:spPr>
          <a:xfrm>
            <a:off x="10389355" y="4684712"/>
            <a:ext cx="1532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>
                <a:solidFill>
                  <a:srgbClr val="1E407C"/>
                </a:solidFill>
                <a:latin typeface="+mj-lt"/>
                <a:hlinkClick r:id="rId6"/>
              </a:rPr>
              <a:t>iMAcc</a:t>
            </a:r>
            <a:r>
              <a:rPr lang="en-US" sz="1600" dirty="0">
                <a:solidFill>
                  <a:srgbClr val="1E407C"/>
                </a:solidFill>
                <a:latin typeface="+mj-lt"/>
                <a:hlinkClick r:id="rId6"/>
              </a:rPr>
              <a:t> Website</a:t>
            </a:r>
            <a:endParaRPr lang="en-US" sz="1600" dirty="0">
              <a:solidFill>
                <a:srgbClr val="1E407C"/>
              </a:solidFill>
              <a:latin typeface="+mj-lt"/>
            </a:endParaRPr>
          </a:p>
        </p:txBody>
      </p:sp>
      <p:pic>
        <p:nvPicPr>
          <p:cNvPr id="7" name="Picture 6" descr="Application QR code">
            <a:extLst>
              <a:ext uri="{FF2B5EF4-FFF2-40B4-BE49-F238E27FC236}">
                <a16:creationId xmlns:a16="http://schemas.microsoft.com/office/drawing/2014/main" id="{336089EA-D2D2-784C-CC34-AC73B172B7A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47078" y="1738460"/>
            <a:ext cx="1408298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016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AFC70-7DEA-3F94-933C-2441CE2F0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Dual Track in Accounting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C1561-57A9-E475-8646-08589F18B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dirty="0">
                <a:solidFill>
                  <a:srgbClr val="1E407C"/>
                </a:solidFill>
              </a:rPr>
              <a:t>The Smeal Dual Track in Accounting program is available to qualified students admitted to Penn State Summer/Fall 2022 or later.  Students admitted prior to Summer 2022 are not eligible.</a:t>
            </a:r>
          </a:p>
          <a:p>
            <a:r>
              <a:rPr lang="en-US" sz="1800" dirty="0">
                <a:hlinkClick r:id="rId2"/>
              </a:rPr>
              <a:t>Dual Track in Accounting — Smeal Undergraduate Student Exchange (psu.edu)</a:t>
            </a:r>
            <a:r>
              <a:rPr lang="en-US" sz="1800" dirty="0"/>
              <a:t> </a:t>
            </a:r>
            <a:r>
              <a:rPr lang="en-US" sz="1800" dirty="0">
                <a:hlinkClick r:id="rId2"/>
              </a:rPr>
              <a:t>https://ugstudents.smeal.psu.edu/academics-advising/get-into-a-smeal-major/dual-track-in-accounting</a:t>
            </a:r>
            <a:endParaRPr lang="en-US" sz="1800" dirty="0"/>
          </a:p>
          <a:p>
            <a:pPr algn="l"/>
            <a:r>
              <a:rPr lang="en-US" sz="1800" dirty="0">
                <a:solidFill>
                  <a:srgbClr val="1E407C"/>
                </a:solidFill>
              </a:rPr>
              <a:t>Interested students must:</a:t>
            </a:r>
          </a:p>
          <a:p>
            <a:pPr lvl="1"/>
            <a:r>
              <a:rPr lang="en-US" sz="1800" dirty="0">
                <a:solidFill>
                  <a:srgbClr val="1E407C"/>
                </a:solidFill>
              </a:rPr>
              <a:t>Have a conditional or permanent offer to Actuarial Science, Corporate Innovation and Entrepreneurship, Finance, Management, Management Information Systems, Real Estate, Risk Management or Supply Chain and Information Systems</a:t>
            </a:r>
            <a:br>
              <a:rPr lang="en-US" sz="1800" dirty="0">
                <a:solidFill>
                  <a:srgbClr val="1E407C"/>
                </a:solidFill>
              </a:rPr>
            </a:br>
            <a:r>
              <a:rPr lang="en-US" sz="1800" dirty="0">
                <a:solidFill>
                  <a:srgbClr val="1E407C"/>
                </a:solidFill>
              </a:rPr>
              <a:t>NOTE: the Marketing (MKTG_BS) major is NOT eligible for the dual track major in Accounting</a:t>
            </a:r>
          </a:p>
          <a:p>
            <a:pPr lvl="1"/>
            <a:r>
              <a:rPr lang="en-US" sz="1800" dirty="0">
                <a:solidFill>
                  <a:srgbClr val="1E407C"/>
                </a:solidFill>
              </a:rPr>
              <a:t>Apply to add the Accounting major before exceeding the </a:t>
            </a:r>
            <a:r>
              <a:rPr lang="en-US" sz="1800" dirty="0">
                <a:solidFill>
                  <a:srgbClr val="1E407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Smeal entrance to major credit window</a:t>
            </a:r>
            <a:endParaRPr lang="en-US" sz="1800" dirty="0">
              <a:solidFill>
                <a:srgbClr val="1E407C"/>
              </a:solidFill>
            </a:endParaRPr>
          </a:p>
          <a:p>
            <a:pPr lvl="1"/>
            <a:r>
              <a:rPr lang="en-US" sz="1800" dirty="0">
                <a:solidFill>
                  <a:srgbClr val="1E407C"/>
                </a:solidFill>
              </a:rPr>
              <a:t>Meet entrance to major requirements for BOTH majors (primary major AND Accounting)</a:t>
            </a:r>
          </a:p>
          <a:p>
            <a:pPr lvl="1"/>
            <a:r>
              <a:rPr lang="en-US" sz="1800" dirty="0">
                <a:solidFill>
                  <a:srgbClr val="1E407C"/>
                </a:solidFill>
              </a:rPr>
              <a:t>Students who successfully apply for and enter a Smeal major (except for Marketing, MKTG_BS) will be eligible for dual track admission to </a:t>
            </a:r>
            <a:r>
              <a:rPr lang="en-US" sz="1800" dirty="0" err="1">
                <a:solidFill>
                  <a:srgbClr val="1E407C"/>
                </a:solidFill>
              </a:rPr>
              <a:t>Smeal’s</a:t>
            </a:r>
            <a:r>
              <a:rPr lang="en-US" sz="1800" dirty="0">
                <a:solidFill>
                  <a:srgbClr val="1E407C"/>
                </a:solidFill>
              </a:rPr>
              <a:t> Accounting major (ACCTG_BS) if they meet entrance-to-major criteria for both majors and take the necessary steps to add the dual track in Accounting prior to completing more than 59 Penn State earned credits. Once a student has surpassed 59 Penn State earned credits, they are no longer eligible for a dual track in Accounting.</a:t>
            </a:r>
          </a:p>
          <a:p>
            <a:pPr lvl="1"/>
            <a:r>
              <a:rPr lang="en-US" sz="1800" i="0" dirty="0">
                <a:solidFill>
                  <a:srgbClr val="C00000"/>
                </a:solidFill>
                <a:effectLst/>
              </a:rPr>
              <a:t>It is required that students meet with their assigned academic adviser prior to requesting a dual track in Accounting.</a:t>
            </a:r>
          </a:p>
        </p:txBody>
      </p:sp>
    </p:spTree>
    <p:extLst>
      <p:ext uri="{BB962C8B-B14F-4D97-AF65-F5344CB8AC3E}">
        <p14:creationId xmlns:p14="http://schemas.microsoft.com/office/powerpoint/2010/main" val="1837723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D8083-CB66-427F-B646-3D563AE66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7471"/>
            <a:ext cx="10515600" cy="88615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accent2"/>
                </a:solidFill>
              </a:rPr>
              <a:t>Dual Track in Accounting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B167B-41B8-457A-BF0A-1B0080BDE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314" y="1243563"/>
            <a:ext cx="10817600" cy="4925679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Dual Track means you are pursuing another Smeal major (any except Marketing) and Accounting – earn two bachelor’s degrees at Smeal</a:t>
            </a:r>
          </a:p>
          <a:p>
            <a:pPr lvl="1"/>
            <a:r>
              <a:rPr lang="en-US" sz="2800" b="1" dirty="0">
                <a:solidFill>
                  <a:schemeClr val="accent2"/>
                </a:solidFill>
                <a:highlight>
                  <a:srgbClr val="00FFFF"/>
                </a:highlight>
              </a:rPr>
              <a:t>**You have to add on Accounting as your secondary major** </a:t>
            </a:r>
          </a:p>
          <a:p>
            <a:pPr lvl="1"/>
            <a:r>
              <a:rPr lang="en-US" sz="2800" b="1" dirty="0">
                <a:solidFill>
                  <a:schemeClr val="accent2"/>
                </a:solidFill>
              </a:rPr>
              <a:t>You do NEED to add Accounting as secondary major during credit window – check with Academic Advisor</a:t>
            </a:r>
          </a:p>
          <a:p>
            <a:r>
              <a:rPr lang="en-US" b="1" dirty="0">
                <a:solidFill>
                  <a:schemeClr val="accent2"/>
                </a:solidFill>
              </a:rPr>
              <a:t>You have to be an Accounting major (at least added as your secondary major) to be in the </a:t>
            </a:r>
            <a:r>
              <a:rPr lang="en-US" b="1" dirty="0" err="1">
                <a:solidFill>
                  <a:schemeClr val="accent2"/>
                </a:solidFill>
              </a:rPr>
              <a:t>iMAcc</a:t>
            </a:r>
            <a:endParaRPr lang="en-US" b="1" dirty="0">
              <a:solidFill>
                <a:schemeClr val="accent2"/>
              </a:solidFill>
            </a:endParaRPr>
          </a:p>
          <a:p>
            <a:pPr lvl="1"/>
            <a:r>
              <a:rPr lang="en-US" sz="2800" b="1" dirty="0" err="1">
                <a:solidFill>
                  <a:schemeClr val="accent2"/>
                </a:solidFill>
              </a:rPr>
              <a:t>iMAcc</a:t>
            </a:r>
            <a:r>
              <a:rPr lang="en-US" sz="2800" b="1" dirty="0">
                <a:solidFill>
                  <a:schemeClr val="accent2"/>
                </a:solidFill>
              </a:rPr>
              <a:t> – earn master’s degree in Accounting</a:t>
            </a:r>
          </a:p>
          <a:p>
            <a:r>
              <a:rPr lang="en-US" b="1" dirty="0">
                <a:solidFill>
                  <a:srgbClr val="C00000"/>
                </a:solidFill>
              </a:rPr>
              <a:t>You can apply to </a:t>
            </a:r>
            <a:r>
              <a:rPr lang="en-US" b="1" dirty="0" err="1">
                <a:solidFill>
                  <a:srgbClr val="C00000"/>
                </a:solidFill>
              </a:rPr>
              <a:t>iMAcc</a:t>
            </a:r>
            <a:r>
              <a:rPr lang="en-US" b="1" dirty="0">
                <a:solidFill>
                  <a:srgbClr val="C00000"/>
                </a:solidFill>
              </a:rPr>
              <a:t> Class of 2028 now if you intend to be an accounting major by fall 2025</a:t>
            </a:r>
            <a:r>
              <a:rPr lang="en-US" b="1" dirty="0">
                <a:solidFill>
                  <a:schemeClr val="accent2"/>
                </a:solidFill>
              </a:rPr>
              <a:t>. 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567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FF088-5355-08B6-C4E6-AB03C810E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accent2"/>
                </a:solidFill>
              </a:rPr>
              <a:t>Minors - </a:t>
            </a:r>
            <a:r>
              <a:rPr lang="en-US" sz="4400" dirty="0">
                <a:solidFill>
                  <a:srgbClr val="C00000"/>
                </a:solidFill>
              </a:rPr>
              <a:t>**Need to elect minor in </a:t>
            </a:r>
            <a:r>
              <a:rPr lang="en-US" sz="4400" dirty="0" err="1">
                <a:solidFill>
                  <a:srgbClr val="C00000"/>
                </a:solidFill>
              </a:rPr>
              <a:t>LionPath</a:t>
            </a:r>
            <a:r>
              <a:rPr lang="en-US" sz="4400" dirty="0">
                <a:solidFill>
                  <a:srgbClr val="C00000"/>
                </a:solidFill>
              </a:rPr>
              <a:t>**</a:t>
            </a:r>
            <a:endParaRPr lang="en-US" sz="4400" dirty="0">
              <a:solidFill>
                <a:schemeClr val="accent2"/>
              </a:solidFill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96A7C-EE77-4EDA-DCA4-62934ACE0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Note: May instead want to pursue </a:t>
            </a:r>
            <a:r>
              <a:rPr lang="en-US" sz="2400" dirty="0">
                <a:solidFill>
                  <a:schemeClr val="accent2"/>
                </a:solidFill>
                <a:hlinkClick r:id="rId2"/>
              </a:rPr>
              <a:t>Dual Track in Accounting </a:t>
            </a:r>
            <a:r>
              <a:rPr lang="en-US" sz="2400" dirty="0">
                <a:solidFill>
                  <a:schemeClr val="accent2"/>
                </a:solidFill>
              </a:rPr>
              <a:t>and receive 2 Smeal bachelor’s degrees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2"/>
                </a:solidFill>
              </a:rPr>
              <a:t>Popular Minors:</a:t>
            </a:r>
          </a:p>
          <a:p>
            <a:r>
              <a:rPr lang="en-US" sz="2400" dirty="0">
                <a:solidFill>
                  <a:schemeClr val="accent2"/>
                </a:solidFill>
                <a:hlinkClick r:id="rId3"/>
              </a:rPr>
              <a:t>Information Systems Management (ISM) Minor</a:t>
            </a:r>
            <a:endParaRPr lang="en-US" sz="2400" dirty="0">
              <a:solidFill>
                <a:schemeClr val="accent2"/>
              </a:solidFill>
            </a:endParaRPr>
          </a:p>
          <a:p>
            <a:r>
              <a:rPr lang="en-US" sz="2400" dirty="0">
                <a:solidFill>
                  <a:schemeClr val="accent2"/>
                </a:solidFill>
                <a:hlinkClick r:id="rId4"/>
              </a:rPr>
              <a:t>Legal Environment of Business (LEBUS) Minor </a:t>
            </a:r>
            <a:r>
              <a:rPr lang="en-US" sz="2400" dirty="0">
                <a:solidFill>
                  <a:schemeClr val="accent2"/>
                </a:solidFill>
              </a:rPr>
              <a:t>(BLAW 441 - offered to </a:t>
            </a:r>
            <a:r>
              <a:rPr lang="en-US" sz="2400" dirty="0" err="1">
                <a:solidFill>
                  <a:schemeClr val="accent2"/>
                </a:solidFill>
              </a:rPr>
              <a:t>iMAcc</a:t>
            </a:r>
            <a:r>
              <a:rPr lang="en-US" sz="2400" dirty="0">
                <a:solidFill>
                  <a:schemeClr val="accent2"/>
                </a:solidFill>
              </a:rPr>
              <a:t>)</a:t>
            </a:r>
          </a:p>
          <a:p>
            <a:r>
              <a:rPr lang="en-US" sz="2400" dirty="0">
                <a:solidFill>
                  <a:schemeClr val="accent2"/>
                </a:solidFill>
                <a:hlinkClick r:id="rId5"/>
              </a:rPr>
              <a:t>International Business (IB) Minor</a:t>
            </a:r>
            <a:endParaRPr lang="en-US" sz="2400" dirty="0">
              <a:solidFill>
                <a:schemeClr val="accent2"/>
              </a:solidFill>
            </a:endParaRPr>
          </a:p>
          <a:p>
            <a:r>
              <a:rPr lang="en-US" sz="2400" dirty="0">
                <a:solidFill>
                  <a:schemeClr val="accent2"/>
                </a:solidFill>
                <a:hlinkClick r:id="rId6"/>
              </a:rPr>
              <a:t>Supply Chain &amp; Information Sciences and Technology (SCIST) Minor</a:t>
            </a:r>
            <a:endParaRPr lang="en-US" sz="2400" dirty="0">
              <a:solidFill>
                <a:schemeClr val="accent2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</a:rPr>
              <a:t>*Note: Only 12 credits of graduate electives can be shared with UG &amp; GR and at least 6 credits must be at 500/ 800 level (</a:t>
            </a:r>
            <a:r>
              <a:rPr lang="en-US" sz="2400" dirty="0">
                <a:solidFill>
                  <a:srgbClr val="00B050"/>
                </a:solidFill>
              </a:rPr>
              <a:t>ACCTG 804 &amp; ACCTG 881</a:t>
            </a:r>
            <a:r>
              <a:rPr lang="en-US" sz="2400" dirty="0">
                <a:solidFill>
                  <a:srgbClr val="C00000"/>
                </a:solidFill>
              </a:rPr>
              <a:t>) so you have </a:t>
            </a:r>
            <a:r>
              <a:rPr lang="en-US" sz="2400" b="1" i="1" dirty="0">
                <a:solidFill>
                  <a:srgbClr val="C00000"/>
                </a:solidFill>
              </a:rPr>
              <a:t>up to 6 credits of courses at 400 level you may be able to share as a GR elective per approval from </a:t>
            </a:r>
            <a:r>
              <a:rPr lang="en-US" sz="2400" b="1" i="1" dirty="0" err="1">
                <a:solidFill>
                  <a:srgbClr val="C00000"/>
                </a:solidFill>
              </a:rPr>
              <a:t>iMAcc</a:t>
            </a:r>
            <a:r>
              <a:rPr lang="en-US" sz="2400" b="1" i="1" dirty="0">
                <a:solidFill>
                  <a:srgbClr val="C00000"/>
                </a:solidFill>
              </a:rPr>
              <a:t> Director</a:t>
            </a:r>
            <a:endParaRPr lang="en-US" sz="2400" b="1" i="1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47514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D3B1E-6BB7-4245-8522-EB1880A66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accent2"/>
                </a:solidFill>
              </a:rPr>
              <a:t>Academic Plan - </a:t>
            </a:r>
            <a:r>
              <a:rPr lang="en-US" sz="3600" dirty="0" err="1">
                <a:solidFill>
                  <a:schemeClr val="accent2"/>
                </a:solidFill>
              </a:rPr>
              <a:t>iMAcc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E1D90-4D4F-4E1A-9461-9279BF262C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1643"/>
            <a:ext cx="10515600" cy="4925679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accent2"/>
                </a:solidFill>
              </a:rPr>
              <a:t>Cohort classes (ACCTG 404, ACCTG 471, ACCTG 472, ACCT 405, ACCTG 403W…)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**Do NOT enroll in any Accounting courses (other than ACCTG 211) prior to entering the Accounting Major**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Can pursue Dual Track in Accounting (Earn 3 Degrees!)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Graduate with Bachelor of Science in Accounting and Masters in Accounting + other B.S. in the SAME semester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Required Internship 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Earn 150 credits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Time Period in Program (Use Class years – 3rd 4th 5th year)</a:t>
            </a:r>
          </a:p>
          <a:p>
            <a:r>
              <a:rPr lang="en-US" sz="2000" dirty="0">
                <a:solidFill>
                  <a:schemeClr val="accent2"/>
                </a:solidFill>
              </a:rPr>
              <a:t>Normal plan: 5 Years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Average credit load 15 credits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Graduate December 2027 or May 2028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4 Year Accelerated Graduation May 2027 (Required to have approval prior to Fall of 1st year in the program – typically would start program with 90 credits earned.)</a:t>
            </a:r>
          </a:p>
          <a:p>
            <a:pPr lvl="1"/>
            <a:r>
              <a:rPr lang="en-US" sz="2000" dirty="0">
                <a:solidFill>
                  <a:schemeClr val="accent2"/>
                </a:solidFill>
              </a:rPr>
              <a:t>Can pursue study abroad (Spring of 3</a:t>
            </a:r>
            <a:r>
              <a:rPr lang="en-US" sz="2000" baseline="30000" dirty="0">
                <a:solidFill>
                  <a:schemeClr val="accent2"/>
                </a:solidFill>
              </a:rPr>
              <a:t>rd</a:t>
            </a:r>
            <a:r>
              <a:rPr lang="en-US" sz="2000" dirty="0">
                <a:solidFill>
                  <a:schemeClr val="accent2"/>
                </a:solidFill>
              </a:rPr>
              <a:t> year or during summer)</a:t>
            </a:r>
          </a:p>
          <a:p>
            <a:pPr lvl="1"/>
            <a:endParaRPr lang="en-US" sz="2000" b="1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81384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 Palette">
      <a:dk1>
        <a:srgbClr val="000000"/>
      </a:dk1>
      <a:lt1>
        <a:srgbClr val="FFFFFF"/>
      </a:lt1>
      <a:dk2>
        <a:srgbClr val="041E41"/>
      </a:dk2>
      <a:lt2>
        <a:srgbClr val="B8D6E6"/>
      </a:lt2>
      <a:accent1>
        <a:srgbClr val="009CDE"/>
      </a:accent1>
      <a:accent2>
        <a:srgbClr val="1E407C"/>
      </a:accent2>
      <a:accent3>
        <a:srgbClr val="A3AAAD"/>
      </a:accent3>
      <a:accent4>
        <a:srgbClr val="83B1D4"/>
      </a:accent4>
      <a:accent5>
        <a:srgbClr val="3EA39E"/>
      </a:accent5>
      <a:accent6>
        <a:srgbClr val="305470"/>
      </a:accent6>
      <a:hlink>
        <a:srgbClr val="64B8B6"/>
      </a:hlink>
      <a:folHlink>
        <a:srgbClr val="7D4C7C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FC686EA34716438768ECF85F603116" ma:contentTypeVersion="13" ma:contentTypeDescription="Create a new document." ma:contentTypeScope="" ma:versionID="9a32dab1966876a5710a05a4579f05fc">
  <xsd:schema xmlns:xsd="http://www.w3.org/2001/XMLSchema" xmlns:xs="http://www.w3.org/2001/XMLSchema" xmlns:p="http://schemas.microsoft.com/office/2006/metadata/properties" xmlns:ns2="612238af-7df7-47fe-9e3b-f0e503e2f508" xmlns:ns3="a16113f6-0dee-4b87-b8ae-c1993107a361" targetNamespace="http://schemas.microsoft.com/office/2006/metadata/properties" ma:root="true" ma:fieldsID="23fc3493d8d072b9e922155095b2d5fc" ns2:_="" ns3:_="">
    <xsd:import namespace="612238af-7df7-47fe-9e3b-f0e503e2f508"/>
    <xsd:import namespace="a16113f6-0dee-4b87-b8ae-c1993107a3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2238af-7df7-47fe-9e3b-f0e503e2f5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28b28469-8996-4088-bd89-44d87d6385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113f6-0dee-4b87-b8ae-c1993107a361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6d6b844d-78fe-419f-b0b2-cea8b38053b5}" ma:internalName="TaxCatchAll" ma:showField="CatchAllData" ma:web="a16113f6-0dee-4b87-b8ae-c1993107a3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12238af-7df7-47fe-9e3b-f0e503e2f508">
      <Terms xmlns="http://schemas.microsoft.com/office/infopath/2007/PartnerControls"/>
    </lcf76f155ced4ddcb4097134ff3c332f>
    <TaxCatchAll xmlns="a16113f6-0dee-4b87-b8ae-c1993107a361" xsi:nil="true"/>
  </documentManagement>
</p:properties>
</file>

<file path=customXml/itemProps1.xml><?xml version="1.0" encoding="utf-8"?>
<ds:datastoreItem xmlns:ds="http://schemas.openxmlformats.org/officeDocument/2006/customXml" ds:itemID="{47000081-520C-4A15-A793-8D48C25D8C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642E0A-3908-4914-B3DF-D7BE1DC12F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2238af-7df7-47fe-9e3b-f0e503e2f508"/>
    <ds:schemaRef ds:uri="a16113f6-0dee-4b87-b8ae-c1993107a3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A792B0A-7FD1-4836-A324-26C409ABEF6C}">
  <ds:schemaRefs>
    <ds:schemaRef ds:uri="http://schemas.microsoft.com/office/2006/documentManagement/types"/>
    <ds:schemaRef ds:uri="a16113f6-0dee-4b87-b8ae-c1993107a361"/>
    <ds:schemaRef ds:uri="612238af-7df7-47fe-9e3b-f0e503e2f508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5151</TotalTime>
  <Words>1830</Words>
  <Application>Microsoft Office PowerPoint</Application>
  <PresentationFormat>Widescreen</PresentationFormat>
  <Paragraphs>172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Franklin Gothic Book</vt:lpstr>
      <vt:lpstr>Franklin Gothic Medium</vt:lpstr>
      <vt:lpstr>Open Sans</vt:lpstr>
      <vt:lpstr>Office Theme</vt:lpstr>
      <vt:lpstr>Integrated Master of Accounting (iMAcc) https://www.smeal.psu.edu/macc/integrated  Schalyn Sohn, Schalyn.Sohn@psu.edu  Director iMAcc </vt:lpstr>
      <vt:lpstr>Agenda</vt:lpstr>
      <vt:lpstr>Macc Progam Student Association / Mentor System</vt:lpstr>
      <vt:lpstr>Accounting Careers</vt:lpstr>
      <vt:lpstr>Integrated Master of Accounting (iMAcc - IUG) Program</vt:lpstr>
      <vt:lpstr>Dual Track in Accounting </vt:lpstr>
      <vt:lpstr>Dual Track in Accounting</vt:lpstr>
      <vt:lpstr>Minors - **Need to elect minor in LionPath**</vt:lpstr>
      <vt:lpstr>Academic Plan - iMAcc</vt:lpstr>
      <vt:lpstr>Sample Schedule of iMAcc Courses  for Students Entering Fall 2025 (Subject to Change)</vt:lpstr>
      <vt:lpstr>Sample Schedule of iMAcc Courses for Finance (Dual Track) for Students Entering Fall 2025 (Subject to Change)</vt:lpstr>
      <vt:lpstr>Tuition</vt:lpstr>
      <vt:lpstr>Smeal Scholarships</vt:lpstr>
      <vt:lpstr>iMAcc Application</vt:lpstr>
      <vt:lpstr>Application</vt:lpstr>
      <vt:lpstr>Q&amp;A</vt:lpstr>
      <vt:lpstr>Information is Subject to Revision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Reagan, Amy</cp:lastModifiedBy>
  <cp:revision>42</cp:revision>
  <cp:lastPrinted>2025-01-21T19:56:25Z</cp:lastPrinted>
  <dcterms:created xsi:type="dcterms:W3CDTF">2018-03-19T17:38:41Z</dcterms:created>
  <dcterms:modified xsi:type="dcterms:W3CDTF">2025-01-22T15:48:30Z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0x010100BBFC686EA34716438768ECF85F603116</vt:lpwstr>
  </property>
  <property fmtid="{D5CDD505-2E9C-101B-9397-08002B2CF9AE}" pid="3" name="MediaServiceImageTags">
    <vt:lpwstr/>
  </property>
</Properties>
</file>