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9" r:id="rId3"/>
    <p:sldId id="272" r:id="rId4"/>
    <p:sldId id="265" r:id="rId5"/>
    <p:sldId id="293" r:id="rId6"/>
    <p:sldId id="290" r:id="rId7"/>
    <p:sldId id="818" r:id="rId8"/>
    <p:sldId id="323" r:id="rId9"/>
    <p:sldId id="820" r:id="rId10"/>
    <p:sldId id="821" r:id="rId11"/>
    <p:sldId id="822" r:id="rId12"/>
    <p:sldId id="824" r:id="rId13"/>
    <p:sldId id="306" r:id="rId14"/>
    <p:sldId id="825" r:id="rId15"/>
    <p:sldId id="826" r:id="rId16"/>
    <p:sldId id="315" r:id="rId17"/>
    <p:sldId id="829" r:id="rId18"/>
    <p:sldId id="830" r:id="rId19"/>
    <p:sldId id="828" r:id="rId20"/>
    <p:sldId id="284" r:id="rId21"/>
    <p:sldId id="286" r:id="rId22"/>
    <p:sldId id="277" r:id="rId23"/>
    <p:sldId id="291" r:id="rId24"/>
    <p:sldId id="292" r:id="rId25"/>
    <p:sldId id="815" r:id="rId26"/>
    <p:sldId id="827" r:id="rId27"/>
    <p:sldId id="831" r:id="rId28"/>
    <p:sldId id="819" r:id="rId29"/>
  </p:sldIdLst>
  <p:sldSz cx="12192000" cy="6858000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ob Types and Career Paths" id="{08C1DBA0-CA1F-7C42-A8ED-EAEE4999C749}">
          <p14:sldIdLst>
            <p14:sldId id="256"/>
            <p14:sldId id="279"/>
            <p14:sldId id="272"/>
            <p14:sldId id="265"/>
            <p14:sldId id="293"/>
            <p14:sldId id="290"/>
            <p14:sldId id="818"/>
            <p14:sldId id="323"/>
            <p14:sldId id="820"/>
          </p14:sldIdLst>
        </p14:section>
        <p14:section name="Bachelor of Science in Accounting" id="{D4676E3A-CC4F-4644-9249-A348BD603242}">
          <p14:sldIdLst>
            <p14:sldId id="821"/>
            <p14:sldId id="822"/>
            <p14:sldId id="824"/>
          </p14:sldIdLst>
        </p14:section>
        <p14:section name="Corporate Control &amp; Analysis" id="{B55AD585-F980-C741-92C8-551C7005D453}">
          <p14:sldIdLst>
            <p14:sldId id="306"/>
            <p14:sldId id="825"/>
            <p14:sldId id="826"/>
            <p14:sldId id="315"/>
          </p14:sldIdLst>
        </p14:section>
        <p14:section name="MAcc Programs" id="{5BBA918D-7AC9-4647-AC42-39166E888F6B}">
          <p14:sldIdLst>
            <p14:sldId id="829"/>
            <p14:sldId id="830"/>
            <p14:sldId id="828"/>
            <p14:sldId id="284"/>
            <p14:sldId id="286"/>
          </p14:sldIdLst>
        </p14:section>
        <p14:section name="Other Graduate School" id="{6924AC92-2C22-3449-A6C1-352C3DEBA155}">
          <p14:sldIdLst>
            <p14:sldId id="277"/>
          </p14:sldIdLst>
        </p14:section>
        <p14:section name="All Programs" id="{3C52AF54-BB48-F147-BAEC-5AB29C9C1446}">
          <p14:sldIdLst>
            <p14:sldId id="291"/>
            <p14:sldId id="292"/>
            <p14:sldId id="815"/>
            <p14:sldId id="827"/>
            <p14:sldId id="831"/>
            <p14:sldId id="8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 Huddart" initials="SJ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9"/>
    <a:srgbClr val="007680"/>
    <a:srgbClr val="004F59"/>
    <a:srgbClr val="6D6E6E"/>
    <a:srgbClr val="272523"/>
    <a:srgbClr val="6FC2B4"/>
    <a:srgbClr val="00ABAB"/>
    <a:srgbClr val="9DD4CF"/>
    <a:srgbClr val="DDEFE8"/>
    <a:srgbClr val="B3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2"/>
    <p:restoredTop sz="93899" autoAdjust="0"/>
  </p:normalViewPr>
  <p:slideViewPr>
    <p:cSldViewPr>
      <p:cViewPr varScale="1">
        <p:scale>
          <a:sx n="80" d="100"/>
          <a:sy n="80" d="100"/>
        </p:scale>
        <p:origin x="200" y="9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1352"/>
    </p:cViewPr>
  </p:sorterViewPr>
  <p:notesViewPr>
    <p:cSldViewPr snapToGrid="0" snapToObjects="1">
      <p:cViewPr varScale="1">
        <p:scale>
          <a:sx n="95" d="100"/>
          <a:sy n="95" d="100"/>
        </p:scale>
        <p:origin x="360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sjh11:Sync:Chair:PresentationsAndSpeeches:toUndergraduates:BigEvent:JobFunctionFromLinked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Sheet1!$G$14:$G$23</c:f>
              <c:strCache>
                <c:ptCount val="10"/>
                <c:pt idx="0">
                  <c:v>Accounting</c:v>
                </c:pt>
                <c:pt idx="1">
                  <c:v>Finance</c:v>
                </c:pt>
                <c:pt idx="2">
                  <c:v>Operations</c:v>
                </c:pt>
                <c:pt idx="3">
                  <c:v>Sales</c:v>
                </c:pt>
                <c:pt idx="4">
                  <c:v>Entrepreneurship</c:v>
                </c:pt>
                <c:pt idx="5">
                  <c:v>Information Technology</c:v>
                </c:pt>
                <c:pt idx="6">
                  <c:v>Consulting</c:v>
                </c:pt>
                <c:pt idx="7">
                  <c:v>Education</c:v>
                </c:pt>
                <c:pt idx="8">
                  <c:v>Administrative</c:v>
                </c:pt>
                <c:pt idx="9">
                  <c:v>Human Resources</c:v>
                </c:pt>
              </c:strCache>
            </c:strRef>
          </c:cat>
          <c:val>
            <c:numRef>
              <c:f>Sheet1!$H$14:$H$23</c:f>
              <c:numCache>
                <c:formatCode>General</c:formatCode>
                <c:ptCount val="10"/>
                <c:pt idx="0">
                  <c:v>6862</c:v>
                </c:pt>
                <c:pt idx="1">
                  <c:v>6564</c:v>
                </c:pt>
                <c:pt idx="2">
                  <c:v>3565</c:v>
                </c:pt>
                <c:pt idx="3">
                  <c:v>3013</c:v>
                </c:pt>
                <c:pt idx="4">
                  <c:v>2246</c:v>
                </c:pt>
                <c:pt idx="5">
                  <c:v>2146</c:v>
                </c:pt>
                <c:pt idx="6">
                  <c:v>2085</c:v>
                </c:pt>
                <c:pt idx="7">
                  <c:v>1705</c:v>
                </c:pt>
                <c:pt idx="8">
                  <c:v>1700</c:v>
                </c:pt>
                <c:pt idx="9">
                  <c:v>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8-4EB2-8992-526CA641F9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161451584"/>
        <c:axId val="158298672"/>
      </c:barChart>
      <c:catAx>
        <c:axId val="161451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298672"/>
        <c:crosses val="autoZero"/>
        <c:auto val="1"/>
        <c:lblAlgn val="ctr"/>
        <c:lblOffset val="100"/>
        <c:noMultiLvlLbl val="0"/>
      </c:catAx>
      <c:valAx>
        <c:axId val="158298672"/>
        <c:scaling>
          <c:orientation val="minMax"/>
          <c:max val="75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451584"/>
        <c:crosses val="autoZero"/>
        <c:crossBetween val="between"/>
        <c:majorUnit val="3500"/>
        <c:min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30" cy="465847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91" y="0"/>
            <a:ext cx="3037630" cy="465847"/>
          </a:xfrm>
          <a:prstGeom prst="rect">
            <a:avLst/>
          </a:prstGeom>
        </p:spPr>
        <p:txBody>
          <a:bodyPr vert="horz" lIns="90965" tIns="45482" rIns="90965" bIns="45482" rtlCol="0"/>
          <a:lstStyle>
            <a:lvl1pPr algn="r">
              <a:defRPr sz="1200"/>
            </a:lvl1pPr>
          </a:lstStyle>
          <a:p>
            <a:fld id="{164AA7A3-7262-4FBC-81E1-CE0E331F50CE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54"/>
            <a:ext cx="3037630" cy="465847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91" y="8830554"/>
            <a:ext cx="3037630" cy="465847"/>
          </a:xfrm>
          <a:prstGeom prst="rect">
            <a:avLst/>
          </a:prstGeom>
        </p:spPr>
        <p:txBody>
          <a:bodyPr vert="horz" lIns="90965" tIns="45482" rIns="90965" bIns="45482" rtlCol="0" anchor="b"/>
          <a:lstStyle>
            <a:lvl1pPr algn="r">
              <a:defRPr sz="1200"/>
            </a:lvl1pPr>
          </a:lstStyle>
          <a:p>
            <a:fld id="{2AE3A27E-E797-4DE1-A189-BF8FCF1FA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00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F401373-7524-4AB2-845A-6F4DA44AD939}" type="datetimeFigureOut">
              <a:rPr lang="en-US" smtClean="0"/>
              <a:pPr/>
              <a:t>10/14/18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F3A8299B-E31A-4115-A547-FFC83D72C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2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68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8299B-E31A-4115-A547-FFC83D72C7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2" y="1705670"/>
            <a:ext cx="10418233" cy="1592403"/>
          </a:xfrm>
        </p:spPr>
        <p:txBody>
          <a:bodyPr anchor="b"/>
          <a:lstStyle>
            <a:lvl1pPr>
              <a:lnSpc>
                <a:spcPct val="95000"/>
              </a:lnSpc>
              <a:defRPr sz="2888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2888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099173"/>
      </p:ext>
    </p:extLst>
  </p:cSld>
  <p:clrMapOvr>
    <a:masterClrMapping/>
  </p:clrMapOvr>
  <p:transition>
    <p:fade/>
  </p:transition>
  <p:hf hdr="0" ftr="0" dt="0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68000" y="1665290"/>
            <a:ext cx="5328000" cy="4622507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56002"/>
            <a:ext cx="5328000" cy="4631795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3362233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94100" y="1665288"/>
            <a:ext cx="5328000" cy="46339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200"/>
            </a:lvl1pPr>
            <a:lvl2pPr>
              <a:tabLst>
                <a:tab pos="5029074" algn="r"/>
              </a:tabLst>
              <a:defRPr sz="1200"/>
            </a:lvl2pPr>
            <a:lvl3pPr>
              <a:tabLst>
                <a:tab pos="5029074" algn="r"/>
              </a:tabLst>
              <a:defRPr sz="1200"/>
            </a:lvl3pPr>
            <a:lvl4pPr>
              <a:tabLst>
                <a:tab pos="5029074" algn="r"/>
              </a:tabLst>
              <a:defRPr sz="1200"/>
            </a:lvl4pPr>
            <a:lvl5pPr>
              <a:tabLst>
                <a:tab pos="5029074" algn="r"/>
              </a:tabLst>
              <a:defRPr sz="75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66578274"/>
      </p:ext>
    </p:extLst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65288"/>
            <a:ext cx="5480400" cy="431750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5" y="2125015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5" y="1655764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1" y="5982792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8378815"/>
      </p:ext>
    </p:extLst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39585" y="2125015"/>
            <a:ext cx="5482516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239586" y="1654030"/>
            <a:ext cx="5482516" cy="42068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69900" y="2125015"/>
            <a:ext cx="5482517" cy="3857777"/>
          </a:xfrm>
        </p:spPr>
        <p:txBody>
          <a:bodyPr>
            <a:noAutofit/>
          </a:bodyPr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69899" y="1665290"/>
            <a:ext cx="5482517" cy="409427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1" y="5982792"/>
            <a:ext cx="11252201" cy="31641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7613989"/>
      </p:ext>
    </p:extLst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89"/>
            <a:ext cx="4431857" cy="4633913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82100" y="1700215"/>
            <a:ext cx="6240000" cy="4598989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9840961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455118" y="1626101"/>
            <a:ext cx="4266983" cy="4673101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800">
                <a:solidFill>
                  <a:schemeClr val="accent3"/>
                </a:solidFill>
              </a:defRPr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69900" y="1665288"/>
            <a:ext cx="6660867" cy="463391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1214320"/>
      </p:ext>
    </p:extLst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88743" y="1700213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41040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93339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45636" y="1700212"/>
            <a:ext cx="2664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82363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207211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44787" y="3076573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9069636" y="3079742"/>
            <a:ext cx="2640000" cy="322262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396" indent="-176396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0"/>
              </a:spcAft>
              <a:defRPr baseline="0"/>
            </a:lvl5pPr>
            <a:lvl6pPr marL="356391" indent="-176396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0"/>
              </a:spcAft>
              <a:defRPr/>
            </a:lvl7pPr>
            <a:lvl8pPr marL="356391" indent="-176396">
              <a:spcAft>
                <a:spcPts val="0"/>
              </a:spcAft>
              <a:defRPr/>
            </a:lvl8pPr>
            <a:lvl9pPr marL="356391" indent="-176396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8288652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678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4900" y="170386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9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84900" y="4065173"/>
            <a:ext cx="55368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76780" y="1880213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04097" y="1880212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81779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04097" y="4256211"/>
            <a:ext cx="2116800" cy="1591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840780" y="1880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550676" y="1880213"/>
            <a:ext cx="3171024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802551" y="4256213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548900" y="4256212"/>
            <a:ext cx="31728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41934507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901" y="1700213"/>
            <a:ext cx="3627439" cy="205283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82785" y="1700215"/>
            <a:ext cx="3639316" cy="20590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84188" y="1700214"/>
            <a:ext cx="3636963" cy="2057767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69901" y="3832225"/>
            <a:ext cx="3627439" cy="218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78313" y="3832224"/>
            <a:ext cx="3636963" cy="21866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82785" y="3832226"/>
            <a:ext cx="3639316" cy="21881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8824993"/>
      </p:ext>
    </p:extLst>
  </p:cSld>
  <p:clrMapOvr>
    <a:masterClrMapping/>
  </p:clrMapOvr>
  <p:transition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9358886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9901" y="1590677"/>
            <a:ext cx="9029604" cy="47085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100">
                <a:solidFill>
                  <a:schemeClr val="tx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500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4"/>
            <a:ext cx="5544000" cy="1695451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3" y="1857894"/>
            <a:ext cx="5544000" cy="1695451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Rectangle 16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9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7" y="1857894"/>
            <a:ext cx="1244161" cy="549275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0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9"/>
            <a:ext cx="1244907" cy="549275"/>
          </a:xfrm>
        </p:spPr>
        <p:txBody>
          <a:bodyPr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0191189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899" y="1857894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177463" y="1857894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Rectangle 3"/>
          <p:cNvSpPr/>
          <p:nvPr/>
        </p:nvSpPr>
        <p:spPr>
          <a:xfrm>
            <a:off x="469899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7796" y="1705379"/>
            <a:ext cx="5544000" cy="530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67637" y="1857894"/>
            <a:ext cx="1244161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9899" y="4249683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177460" y="4249683"/>
            <a:ext cx="5544000" cy="1695451"/>
          </a:xfrm>
        </p:spPr>
        <p:txBody>
          <a:bodyPr>
            <a:noAutofit/>
          </a:bodyPr>
          <a:lstStyle>
            <a:lvl1pPr>
              <a:spcAft>
                <a:spcPts val="10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Rectangle 11"/>
          <p:cNvSpPr/>
          <p:nvPr/>
        </p:nvSpPr>
        <p:spPr>
          <a:xfrm>
            <a:off x="469899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796" y="4103519"/>
            <a:ext cx="5544000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Autofit/>
          </a:bodyPr>
          <a:lstStyle/>
          <a:p>
            <a:pPr algn="ctr">
              <a:spcAft>
                <a:spcPts val="1000"/>
              </a:spcAft>
            </a:pPr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700437" y="4249685"/>
            <a:ext cx="1274916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5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10459036" y="4248211"/>
            <a:ext cx="1244160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7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34795" y="1863919"/>
            <a:ext cx="1244907" cy="549275"/>
          </a:xfrm>
        </p:spPr>
        <p:txBody>
          <a:bodyPr>
            <a:noAutofit/>
          </a:bodyPr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 dirty="0">
                <a:solidFill>
                  <a:schemeClr val="bg1"/>
                </a:solidFill>
              </a:rPr>
              <a:t>Co-brand</a:t>
            </a:r>
            <a:br>
              <a:rPr lang="en-US" sz="1200" noProof="0" dirty="0">
                <a:solidFill>
                  <a:schemeClr val="bg1"/>
                </a:solidFill>
              </a:rPr>
            </a:br>
            <a:r>
              <a:rPr lang="en-US" sz="12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991103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8313" y="1705968"/>
            <a:ext cx="3636963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901" y="1705968"/>
            <a:ext cx="3627439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04177" y="1705968"/>
            <a:ext cx="3629025" cy="5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278313" y="1851441"/>
            <a:ext cx="3636963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9901" y="1851441"/>
            <a:ext cx="3627439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8093077" y="1851441"/>
            <a:ext cx="3629025" cy="384575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4981152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391" indent="-176396">
              <a:spcAft>
                <a:spcPts val="1000"/>
              </a:spcAft>
              <a:defRPr baseline="0"/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391" indent="-176396">
              <a:spcAft>
                <a:spcPts val="1000"/>
              </a:spcAft>
              <a:defRPr/>
            </a:lvl7pPr>
            <a:lvl8pPr marL="356391" indent="-176396">
              <a:spcAft>
                <a:spcPts val="1000"/>
              </a:spcAft>
              <a:defRPr/>
            </a:lvl8pPr>
            <a:lvl9pPr marL="356391" indent="-176396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7113139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ic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9903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9130100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56635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243367" y="2556000"/>
            <a:ext cx="2592000" cy="3394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1000"/>
              </a:spcAft>
              <a:buNone/>
              <a:defRPr>
                <a:solidFill>
                  <a:schemeClr val="bg1"/>
                </a:solidFill>
              </a:defRPr>
            </a:lvl3pPr>
            <a:lvl4pPr marL="176396" indent="-176396"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6391" indent="-176396">
              <a:spcAft>
                <a:spcPts val="1000"/>
              </a:spcAft>
              <a:defRPr baseline="0">
                <a:solidFill>
                  <a:schemeClr val="bg1"/>
                </a:solidFill>
              </a:defRPr>
            </a:lvl5pPr>
            <a:lvl6pPr marL="356391" indent="-176396">
              <a:spcAft>
                <a:spcPts val="1000"/>
              </a:spcAft>
              <a:buFont typeface="Verdana" panose="020B0604030504040204" pitchFamily="34" charset="0"/>
              <a:buChar char="−"/>
              <a:defRPr>
                <a:solidFill>
                  <a:schemeClr val="bg1"/>
                </a:solidFill>
              </a:defRPr>
            </a:lvl6pPr>
            <a:lvl7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7pPr>
            <a:lvl8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8pPr>
            <a:lvl9pPr marL="356391" indent="-176396">
              <a:spcAft>
                <a:spcPts val="1000"/>
              </a:spcAf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6335184" y="6477003"/>
            <a:ext cx="489656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Presentation title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654" y="6477002"/>
            <a:ext cx="5355167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en-US" sz="650" noProof="0" dirty="0">
                <a:solidFill>
                  <a:schemeClr val="bg1"/>
                </a:solidFill>
              </a:rPr>
              <a:t>Member firms and DTTL: Insert appropriate copyright</a:t>
            </a:r>
            <a:br>
              <a:rPr lang="en-US" sz="650" noProof="0" dirty="0">
                <a:solidFill>
                  <a:schemeClr val="bg1"/>
                </a:solidFill>
              </a:rPr>
            </a:br>
            <a:r>
              <a:rPr lang="en-US" sz="650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7578092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67783" y="1665818"/>
            <a:ext cx="5537731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0032712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8967522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75710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5326" y="4102102"/>
            <a:ext cx="8555263" cy="219710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02598" y="4102100"/>
            <a:ext cx="2319503" cy="1725448"/>
          </a:xfrm>
        </p:spPr>
        <p:txBody>
          <a:bodyPr anchor="ctr" anchorCtr="0"/>
          <a:lstStyle>
            <a:lvl1pPr algn="ctr">
              <a:defRPr sz="900"/>
            </a:lvl1pPr>
          </a:lstStyle>
          <a:p>
            <a:r>
              <a:rPr lang="en-US" sz="900" noProof="0" dirty="0"/>
              <a:t>Insert sponsorship mark here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402599" y="5935481"/>
            <a:ext cx="2319501" cy="363723"/>
          </a:xfrm>
        </p:spPr>
        <p:txBody>
          <a:bodyPr anchor="b" anchorCtr="0"/>
          <a:lstStyle>
            <a:lvl1pPr>
              <a:lnSpc>
                <a:spcPct val="100000"/>
              </a:lnSpc>
              <a:defRPr sz="95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475325" y="457200"/>
            <a:ext cx="1998000" cy="3744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587589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55EAB8-9B6F-4A39-BDFC-9F77517AC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13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1" y="1665291"/>
            <a:ext cx="9348787" cy="4633910"/>
          </a:xfrm>
          <a:prstGeom prst="rect">
            <a:avLst/>
          </a:prstGeom>
        </p:spPr>
        <p:txBody>
          <a:bodyPr/>
          <a:lstStyle>
            <a:lvl1pPr>
              <a:tabLst>
                <a:tab pos="6729245" algn="r"/>
              </a:tabLst>
              <a:defRPr/>
            </a:lvl1pPr>
            <a:lvl2pPr>
              <a:tabLst>
                <a:tab pos="6729245" algn="r"/>
              </a:tabLst>
              <a:defRPr/>
            </a:lvl2pPr>
            <a:lvl3pPr>
              <a:tabLst>
                <a:tab pos="6729245" algn="r"/>
              </a:tabLst>
              <a:defRPr/>
            </a:lvl3pPr>
            <a:lvl4pPr>
              <a:tabLst>
                <a:tab pos="6729245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  <a:lvl6pPr>
              <a:tabLst>
                <a:tab pos="6729245" algn="r"/>
              </a:tabLst>
              <a:defRPr/>
            </a:lvl6pPr>
            <a:lvl7pPr>
              <a:tabLst>
                <a:tab pos="6729245" algn="r"/>
              </a:tabLst>
              <a:defRPr/>
            </a:lvl7pPr>
            <a:lvl8pPr>
              <a:tabLst>
                <a:tab pos="6729245" algn="r"/>
              </a:tabLst>
              <a:defRPr/>
            </a:lvl8pPr>
            <a:lvl9pPr>
              <a:tabLst>
                <a:tab pos="6729245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44574"/>
      </p:ext>
    </p:extLst>
  </p:cSld>
  <p:clrMapOvr>
    <a:masterClrMapping/>
  </p:clrMapOvr>
  <p:transition>
    <p:fade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87E4B-62EF-47F6-B4AC-B018C2EE3306}" type="datetime1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1755EAB8-9B6F-4A39-BDFC-9F77517AC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5265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9BB529C-6FAC-4123-9380-6D0311766414}" type="datetime1">
              <a:rPr lang="en-US" smtClean="0"/>
              <a:t>10/14/18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EAB8-9B6F-4A39-BDFC-9F77517AC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5523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55EAB8-9B6F-4A39-BDFC-9F77517AC2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6E62-BBB8-4B65-83F9-9E3A7C87DD8F}" type="datetime1">
              <a:rPr lang="en-US" smtClean="0"/>
              <a:t>10/14/18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9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6800" y="2110938"/>
            <a:ext cx="8115300" cy="1592403"/>
          </a:xfrm>
        </p:spPr>
        <p:txBody>
          <a:bodyPr anchor="b"/>
          <a:lstStyle>
            <a:lvl1pPr>
              <a:lnSpc>
                <a:spcPct val="95000"/>
              </a:lnSpc>
              <a:defRPr sz="385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CA" noProof="0" dirty="0"/>
          </a:p>
        </p:txBody>
      </p:sp>
      <p:sp>
        <p:nvSpPr>
          <p:cNvPr id="7" name="Freeform 72"/>
          <p:cNvSpPr>
            <a:spLocks noEditPoints="1"/>
          </p:cNvSpPr>
          <p:nvPr userDrawn="1"/>
        </p:nvSpPr>
        <p:spPr bwMode="auto">
          <a:xfrm rot="6300000">
            <a:off x="-1537521" y="111100"/>
            <a:ext cx="5632310" cy="3999677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8" name="Freeform 72"/>
          <p:cNvSpPr>
            <a:spLocks noEditPoints="1"/>
          </p:cNvSpPr>
          <p:nvPr userDrawn="1"/>
        </p:nvSpPr>
        <p:spPr bwMode="auto">
          <a:xfrm rot="8100000">
            <a:off x="-693295" y="4136787"/>
            <a:ext cx="5632310" cy="3999677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03D79-2BE5-4EA8-8DD1-4436B7BD006F}"/>
              </a:ext>
            </a:extLst>
          </p:cNvPr>
          <p:cNvSpPr txBox="1"/>
          <p:nvPr userDrawn="1"/>
        </p:nvSpPr>
        <p:spPr>
          <a:xfrm>
            <a:off x="11410954" y="6477002"/>
            <a:ext cx="3079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1000" noProof="0" smtClean="0">
                <a:solidFill>
                  <a:schemeClr val="bg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10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675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604869" y="1700213"/>
            <a:ext cx="6117233" cy="459898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69902" y="1665290"/>
            <a:ext cx="4333663" cy="4633911"/>
          </a:xfrm>
          <a:prstGeom prst="rect">
            <a:avLst/>
          </a:prstGeom>
        </p:spPr>
        <p:txBody>
          <a:bodyPr/>
          <a:lstStyle>
            <a:lvl1pPr>
              <a:tabLst>
                <a:tab pos="5029074" algn="r"/>
              </a:tabLst>
              <a:defRPr/>
            </a:lvl1pPr>
            <a:lvl2pPr>
              <a:tabLst>
                <a:tab pos="5029074" algn="r"/>
              </a:tabLst>
              <a:defRPr/>
            </a:lvl2pPr>
            <a:lvl3pPr>
              <a:tabLst>
                <a:tab pos="5029074" algn="r"/>
              </a:tabLst>
              <a:defRPr/>
            </a:lvl3pPr>
            <a:lvl4pPr>
              <a:tabLst>
                <a:tab pos="5029074" algn="r"/>
              </a:tabLst>
              <a:defRPr/>
            </a:lvl4pPr>
            <a:lvl5pPr>
              <a:tabLst>
                <a:tab pos="5029074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8299936"/>
      </p:ext>
    </p:extLst>
  </p:cSld>
  <p:clrMapOvr>
    <a:masterClrMapping/>
  </p:clrMapOvr>
  <p:transition>
    <p:fade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927825"/>
      </p:ext>
    </p:extLst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65818"/>
            <a:ext cx="11252200" cy="4633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47694085"/>
      </p:ext>
    </p:extLst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4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3057395"/>
      </p:ext>
    </p:extLst>
  </p:cSld>
  <p:clrMapOvr>
    <a:masterClrMapping/>
  </p:clrMapOvr>
  <p:transition>
    <p:fade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36656"/>
            <a:ext cx="11252200" cy="394613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84870"/>
            <a:ext cx="11252200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1" y="5982792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24550761"/>
      </p:ext>
    </p:extLst>
  </p:cSld>
  <p:clrMapOvr>
    <a:masterClrMapping/>
  </p:clrMapOvr>
  <p:transition>
    <p:fade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68000" y="2052001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8000" y="1665289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296000" y="2052000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296003" y="1665288"/>
            <a:ext cx="3600000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086960" y="2052001"/>
            <a:ext cx="3600000" cy="3930791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086959" y="1659145"/>
            <a:ext cx="3600000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68001" y="5982792"/>
            <a:ext cx="11252201" cy="316411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675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90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5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7426707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4196430956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69900" y="402588"/>
            <a:ext cx="11252200" cy="6921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10954" y="6477002"/>
            <a:ext cx="3079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100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10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4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</p:sldLayoutIdLst>
  <p:transition>
    <p:fade/>
  </p:transition>
  <p:hf hdr="0" ftr="0" dt="0"/>
  <p:txStyles>
    <p:titleStyle>
      <a:lvl1pPr algn="l" defTabSz="914378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1000"/>
        </a:spcAft>
        <a:buSzPct val="100000"/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/>
        <a:buNone/>
        <a:defRPr lang="en-US" sz="14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6396" indent="-176396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6391" indent="-176396" algn="l" defTabSz="914378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2787" indent="-176396" algn="l" defTabSz="79849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787" indent="-176396" algn="l" defTabSz="914378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79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3968">
          <p15:clr>
            <a:srgbClr val="F26B43"/>
          </p15:clr>
        </p15:guide>
        <p15:guide id="4" pos="395">
          <p15:clr>
            <a:srgbClr val="F26B43"/>
          </p15:clr>
        </p15:guide>
        <p15:guide id="5" pos="9845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45">
          <p15:clr>
            <a:srgbClr val="F26B43"/>
          </p15:clr>
        </p15:guide>
        <p15:guide id="8" orient="horz" pos="4081">
          <p15:clr>
            <a:srgbClr val="F26B43"/>
          </p15:clr>
        </p15:guide>
        <p15:guide id="10" pos="6648">
          <p15:clr>
            <a:srgbClr val="F26B43"/>
          </p15:clr>
        </p15:guide>
        <p15:guide id="12" pos="1843">
          <p15:clr>
            <a:srgbClr val="F26B43"/>
          </p15:clr>
        </p15:guide>
        <p15:guide id="13" pos="1995">
          <p15:clr>
            <a:srgbClr val="F26B43"/>
          </p15:clr>
        </p15:guide>
        <p15:guide id="14" pos="3441">
          <p15:clr>
            <a:srgbClr val="F26B43"/>
          </p15:clr>
        </p15:guide>
        <p15:guide id="15" pos="3593">
          <p15:clr>
            <a:srgbClr val="F26B43"/>
          </p15:clr>
        </p15:guide>
        <p15:guide id="16" pos="8247">
          <p15:clr>
            <a:srgbClr val="F26B43"/>
          </p15:clr>
        </p15:guide>
        <p15:guide id="17" pos="5044">
          <p15:clr>
            <a:srgbClr val="F26B43"/>
          </p15:clr>
        </p15:guide>
        <p15:guide id="18" pos="5195">
          <p15:clr>
            <a:srgbClr val="F26B43"/>
          </p15:clr>
        </p15:guide>
        <p15:guide id="19" pos="5120">
          <p15:clr>
            <a:srgbClr val="F26B43"/>
          </p15:clr>
        </p15:guide>
        <p15:guide id="20" pos="8399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1">
          <p15:clr>
            <a:srgbClr val="F26B43"/>
          </p15:clr>
        </p15:guide>
        <p15:guide id="2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eal.psu.edu/accounting/programs/c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ennstatebap.weebly.com" TargetMode="External"/><Relationship Id="rId2" Type="http://schemas.openxmlformats.org/officeDocument/2006/relationships/hyperlink" Target="http://psuaccountingsociety.weebly.com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psuvita.org/" TargetMode="External"/><Relationship Id="rId5" Type="http://schemas.openxmlformats.org/officeDocument/2006/relationships/hyperlink" Target="http://www.psumpsa.org" TargetMode="External"/><Relationship Id="rId4" Type="http://schemas.openxmlformats.org/officeDocument/2006/relationships/hyperlink" Target="http://www.smeal.psu.edu/accounting/programs/cc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smeal.psu.edu/news-release-archives/2010/june-2010/penn-state-among-top-producers-of-s-p-500-ceos" TargetMode="External"/><Relationship Id="rId2" Type="http://schemas.openxmlformats.org/officeDocument/2006/relationships/hyperlink" Target="http://www.businessweek.com/magazine/content/10_21/b4179020050124.htm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nD1A75j_dY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FA8D0-6CEB-4CD2-8E0A-BA6CF270F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1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32435F-440D-4AEC-8D14-0A3C7210FC64}"/>
              </a:ext>
            </a:extLst>
          </p:cNvPr>
          <p:cNvSpPr/>
          <p:nvPr/>
        </p:nvSpPr>
        <p:spPr bwMode="gray">
          <a:xfrm>
            <a:off x="0" y="0"/>
            <a:ext cx="12192000" cy="6881037"/>
          </a:xfrm>
          <a:prstGeom prst="rect">
            <a:avLst/>
          </a:prstGeom>
          <a:solidFill>
            <a:schemeClr val="bg1">
              <a:alpha val="36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C1DE3-8F17-4D6D-84F6-C0D63FE0FD2B}"/>
              </a:ext>
            </a:extLst>
          </p:cNvPr>
          <p:cNvSpPr/>
          <p:nvPr/>
        </p:nvSpPr>
        <p:spPr bwMode="gray">
          <a:xfrm>
            <a:off x="152400" y="304800"/>
            <a:ext cx="6477000" cy="2895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2800" b="1" dirty="0"/>
              <a:t>So, you want to become an</a:t>
            </a:r>
            <a:br>
              <a:rPr lang="en-US" sz="2800" b="1" dirty="0"/>
            </a:br>
            <a:r>
              <a:rPr lang="en-US" sz="4200" b="1" cap="small" dirty="0"/>
              <a:t>a c </a:t>
            </a:r>
            <a:r>
              <a:rPr lang="en-US" sz="4200" b="1" cap="small" dirty="0" err="1"/>
              <a:t>c</a:t>
            </a:r>
            <a:r>
              <a:rPr lang="en-US" sz="4200" b="1" cap="small" dirty="0"/>
              <a:t> o u n t a n t ?</a:t>
            </a:r>
            <a:br>
              <a:rPr lang="en-US" sz="1600" b="1" dirty="0"/>
            </a:br>
            <a:endParaRPr lang="en-US" sz="1600" b="1" dirty="0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2300" b="1" dirty="0"/>
              <a:t>Well, we have a program for you!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6D2DC-DB2F-4FEE-8AE0-3CE1BF07714B}"/>
              </a:ext>
            </a:extLst>
          </p:cNvPr>
          <p:cNvSpPr/>
          <p:nvPr/>
        </p:nvSpPr>
        <p:spPr bwMode="gray">
          <a:xfrm>
            <a:off x="609600" y="6096000"/>
            <a:ext cx="4876800" cy="685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/>
              <a:t>Ed Babcock | October 15, 2018</a:t>
            </a:r>
          </a:p>
        </p:txBody>
      </p:sp>
    </p:spTree>
    <p:extLst>
      <p:ext uri="{BB962C8B-B14F-4D97-AF65-F5344CB8AC3E}">
        <p14:creationId xmlns:p14="http://schemas.microsoft.com/office/powerpoint/2010/main" val="1593175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Two Degrees, Many Career Paths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6EFF202-0DC4-42E5-910D-A60BA8FED78A}"/>
              </a:ext>
            </a:extLst>
          </p:cNvPr>
          <p:cNvGrpSpPr/>
          <p:nvPr/>
        </p:nvGrpSpPr>
        <p:grpSpPr>
          <a:xfrm>
            <a:off x="228600" y="1218537"/>
            <a:ext cx="4762180" cy="5669280"/>
            <a:chOff x="3561292" y="798924"/>
            <a:chExt cx="4762180" cy="5669280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2902A3A3-BD20-457E-AEE4-F7E426547C29}"/>
                </a:ext>
              </a:extLst>
            </p:cNvPr>
            <p:cNvGrpSpPr/>
            <p:nvPr/>
          </p:nvGrpSpPr>
          <p:grpSpPr>
            <a:xfrm>
              <a:off x="5884775" y="798924"/>
              <a:ext cx="422451" cy="5669280"/>
              <a:chOff x="4413581" y="913903"/>
              <a:chExt cx="316838" cy="425196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5F47039-2BB7-42BF-9AF9-F405EFF0FD8E}"/>
                  </a:ext>
                </a:extLst>
              </p:cNvPr>
              <p:cNvSpPr/>
              <p:nvPr/>
            </p:nvSpPr>
            <p:spPr>
              <a:xfrm>
                <a:off x="4485588" y="913903"/>
                <a:ext cx="172821" cy="4251960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5898D82-4BA5-4161-8B21-5B953CB11392}"/>
                  </a:ext>
                </a:extLst>
              </p:cNvPr>
              <p:cNvSpPr/>
              <p:nvPr/>
            </p:nvSpPr>
            <p:spPr>
              <a:xfrm>
                <a:off x="4413581" y="914400"/>
                <a:ext cx="316838" cy="184496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2A9502-4DFE-4C2F-87C3-14F217582ADD}"/>
                </a:ext>
              </a:extLst>
            </p:cNvPr>
            <p:cNvGrpSpPr/>
            <p:nvPr/>
          </p:nvGrpSpPr>
          <p:grpSpPr>
            <a:xfrm>
              <a:off x="5303200" y="1332987"/>
              <a:ext cx="3020272" cy="885000"/>
              <a:chOff x="3977400" y="1314453"/>
              <a:chExt cx="2265204" cy="66375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927DF21-8D3B-4B0A-95CC-FEB03D6FCDAA}"/>
                  </a:ext>
                </a:extLst>
              </p:cNvPr>
              <p:cNvSpPr/>
              <p:nvPr/>
            </p:nvSpPr>
            <p:spPr>
              <a:xfrm>
                <a:off x="4485589" y="1885956"/>
                <a:ext cx="172821" cy="9224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Pentagon 9">
                <a:extLst>
                  <a:ext uri="{FF2B5EF4-FFF2-40B4-BE49-F238E27FC236}">
                    <a16:creationId xmlns:a16="http://schemas.microsoft.com/office/drawing/2014/main" id="{A853262B-193C-47D1-A721-CBB25CE6EA60}"/>
                  </a:ext>
                </a:extLst>
              </p:cNvPr>
              <p:cNvSpPr/>
              <p:nvPr/>
            </p:nvSpPr>
            <p:spPr>
              <a:xfrm>
                <a:off x="3977400" y="1314453"/>
                <a:ext cx="2265204" cy="580410"/>
              </a:xfrm>
              <a:prstGeom prst="homePlate">
                <a:avLst>
                  <a:gd name="adj" fmla="val 3814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1E4172-13E0-45E3-9B05-957F83E377A9}"/>
                </a:ext>
              </a:extLst>
            </p:cNvPr>
            <p:cNvGrpSpPr/>
            <p:nvPr/>
          </p:nvGrpSpPr>
          <p:grpSpPr>
            <a:xfrm>
              <a:off x="3561292" y="2628388"/>
              <a:ext cx="3020272" cy="884997"/>
              <a:chOff x="2670969" y="2286000"/>
              <a:chExt cx="2265204" cy="663747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4762B53-909A-44EA-A34E-829EE8C36090}"/>
                  </a:ext>
                </a:extLst>
              </p:cNvPr>
              <p:cNvSpPr/>
              <p:nvPr/>
            </p:nvSpPr>
            <p:spPr>
              <a:xfrm>
                <a:off x="4485589" y="2857499"/>
                <a:ext cx="172821" cy="92248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Pentagon 12">
                <a:extLst>
                  <a:ext uri="{FF2B5EF4-FFF2-40B4-BE49-F238E27FC236}">
                    <a16:creationId xmlns:a16="http://schemas.microsoft.com/office/drawing/2014/main" id="{10386EA2-7627-48A7-9706-E6B4690234D4}"/>
                  </a:ext>
                </a:extLst>
              </p:cNvPr>
              <p:cNvSpPr/>
              <p:nvPr/>
            </p:nvSpPr>
            <p:spPr>
              <a:xfrm rot="10800000">
                <a:off x="2670969" y="2286000"/>
                <a:ext cx="2265204" cy="580410"/>
              </a:xfrm>
              <a:prstGeom prst="homePlate">
                <a:avLst>
                  <a:gd name="adj" fmla="val 3814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92C319F-FD0B-4BE5-AAD3-AD8070DFB84C}"/>
                </a:ext>
              </a:extLst>
            </p:cNvPr>
            <p:cNvSpPr/>
            <p:nvPr/>
          </p:nvSpPr>
          <p:spPr>
            <a:xfrm>
              <a:off x="5410200" y="1468886"/>
              <a:ext cx="2514600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white"/>
                  </a:solidFill>
                </a:rPr>
                <a:t>Bachelor of Science in Accounting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D739352-5D4E-4B9B-B316-63C9747A4731}"/>
                </a:ext>
              </a:extLst>
            </p:cNvPr>
            <p:cNvSpPr/>
            <p:nvPr/>
          </p:nvSpPr>
          <p:spPr>
            <a:xfrm>
              <a:off x="3941519" y="2890529"/>
              <a:ext cx="2514600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white"/>
                  </a:solidFill>
                </a:rPr>
                <a:t>Master of Accounting</a:t>
              </a:r>
            </a:p>
          </p:txBody>
        </p:sp>
      </p:grp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787C8E3-9D81-49D0-925F-ED1D1ED0D94C}"/>
              </a:ext>
            </a:extLst>
          </p:cNvPr>
          <p:cNvSpPr/>
          <p:nvPr/>
        </p:nvSpPr>
        <p:spPr bwMode="gray">
          <a:xfrm>
            <a:off x="5509789" y="1653416"/>
            <a:ext cx="5715000" cy="4436165"/>
          </a:xfrm>
          <a:prstGeom prst="roundRect">
            <a:avLst>
              <a:gd name="adj" fmla="val 10096"/>
            </a:avLst>
          </a:prstGeom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82880" tIns="88900" rIns="182880" bIns="88900" rtlCol="0" anchor="ctr"/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Bachelor of Science in Accounting</a:t>
            </a:r>
          </a:p>
          <a:p>
            <a:pPr marL="56007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Corporate Control and Analysis Certificate</a:t>
            </a:r>
          </a:p>
          <a:p>
            <a:pPr marL="56007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Internal Audit and Assessment (stay tuned)</a:t>
            </a:r>
          </a:p>
          <a:p>
            <a:pPr>
              <a:spcAft>
                <a:spcPts val="600"/>
              </a:spcAft>
            </a:pPr>
            <a:endParaRPr lang="en-US" sz="1600" b="1" dirty="0"/>
          </a:p>
          <a:p>
            <a:pPr>
              <a:spcAft>
                <a:spcPts val="600"/>
              </a:spcAft>
            </a:pPr>
            <a:endParaRPr lang="en-US" sz="16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2"/>
                </a:solidFill>
              </a:rPr>
              <a:t>Master of Accounting</a:t>
            </a:r>
          </a:p>
          <a:p>
            <a:pPr marL="56007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Integrated Master of Accounting (2+3)</a:t>
            </a:r>
          </a:p>
          <a:p>
            <a:pPr marL="56007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One-Year Master of Accounting (4+1)</a:t>
            </a:r>
          </a:p>
          <a:p>
            <a:pPr marL="0" lvl="1">
              <a:spcAft>
                <a:spcPts val="600"/>
              </a:spcAft>
            </a:pPr>
            <a:endParaRPr lang="en-US" sz="1600" dirty="0"/>
          </a:p>
          <a:p>
            <a:pPr marL="0" lvl="1">
              <a:spcAft>
                <a:spcPts val="600"/>
              </a:spcAft>
            </a:pPr>
            <a:endParaRPr lang="en-US" sz="1600" dirty="0"/>
          </a:p>
          <a:p>
            <a:pPr marL="0" lvl="1" algn="ctr">
              <a:spcAft>
                <a:spcPts val="600"/>
              </a:spcAft>
            </a:pPr>
            <a:r>
              <a:rPr lang="en-US" sz="1600" dirty="0"/>
              <a:t>Information Systems Management (“ISM”) minor is a great addition to your Accounting degree</a:t>
            </a:r>
          </a:p>
        </p:txBody>
      </p:sp>
    </p:spTree>
    <p:extLst>
      <p:ext uri="{BB962C8B-B14F-4D97-AF65-F5344CB8AC3E}">
        <p14:creationId xmlns:p14="http://schemas.microsoft.com/office/powerpoint/2010/main" val="13501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Bachelor of Science in Accounting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71B7B5-AB9F-4FF1-BB14-AF9DDF597858}"/>
              </a:ext>
            </a:extLst>
          </p:cNvPr>
          <p:cNvSpPr/>
          <p:nvPr/>
        </p:nvSpPr>
        <p:spPr bwMode="gray">
          <a:xfrm>
            <a:off x="0" y="1034823"/>
            <a:ext cx="12192000" cy="685800"/>
          </a:xfrm>
          <a:prstGeom prst="rect">
            <a:avLst/>
          </a:prstGeom>
          <a:solidFill>
            <a:srgbClr val="004F5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Required Accounting Courses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0218DB-48B4-47A5-9FCB-457BBC8501A8}"/>
              </a:ext>
            </a:extLst>
          </p:cNvPr>
          <p:cNvSpPr/>
          <p:nvPr/>
        </p:nvSpPr>
        <p:spPr bwMode="gray">
          <a:xfrm>
            <a:off x="16565" y="5562600"/>
            <a:ext cx="12192000" cy="795180"/>
          </a:xfrm>
          <a:prstGeom prst="rect">
            <a:avLst/>
          </a:prstGeom>
          <a:solidFill>
            <a:srgbClr val="004F5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spcAft>
                <a:spcPts val="600"/>
              </a:spcAft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Electives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Choose two additional 400-level ACCTG courses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68043E-9463-4713-B031-8942697F6578}"/>
              </a:ext>
            </a:extLst>
          </p:cNvPr>
          <p:cNvGrpSpPr/>
          <p:nvPr/>
        </p:nvGrpSpPr>
        <p:grpSpPr>
          <a:xfrm>
            <a:off x="593035" y="1981200"/>
            <a:ext cx="11005931" cy="3300815"/>
            <a:chOff x="838200" y="1981200"/>
            <a:chExt cx="11005931" cy="33008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67C8548-2360-483C-907B-A57925CBDBA4}"/>
                </a:ext>
              </a:extLst>
            </p:cNvPr>
            <p:cNvGrpSpPr/>
            <p:nvPr/>
          </p:nvGrpSpPr>
          <p:grpSpPr>
            <a:xfrm>
              <a:off x="838200" y="1981200"/>
              <a:ext cx="2514600" cy="2167758"/>
              <a:chOff x="838200" y="1981200"/>
              <a:chExt cx="2514600" cy="2167758"/>
            </a:xfrm>
          </p:grpSpPr>
          <p:sp>
            <p:nvSpPr>
              <p:cNvPr id="3" name="Hexagon 2">
                <a:extLst>
                  <a:ext uri="{FF2B5EF4-FFF2-40B4-BE49-F238E27FC236}">
                    <a16:creationId xmlns:a16="http://schemas.microsoft.com/office/drawing/2014/main" id="{361E1352-360D-47B2-BF41-63A1C0A14401}"/>
                  </a:ext>
                </a:extLst>
              </p:cNvPr>
              <p:cNvSpPr/>
              <p:nvPr/>
            </p:nvSpPr>
            <p:spPr bwMode="gray">
              <a:xfrm>
                <a:off x="838200" y="1981200"/>
                <a:ext cx="2514600" cy="2167758"/>
              </a:xfrm>
              <a:prstGeom prst="hexagon">
                <a:avLst/>
              </a:prstGeom>
              <a:solidFill>
                <a:srgbClr val="007680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88900" tIns="88900" rIns="88900" bIns="88900" rtlCol="0" anchor="b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B08D358-DFF6-4F79-9271-501F79C64C70}"/>
                  </a:ext>
                </a:extLst>
              </p:cNvPr>
              <p:cNvGrpSpPr/>
              <p:nvPr/>
            </p:nvGrpSpPr>
            <p:grpSpPr>
              <a:xfrm>
                <a:off x="1654236" y="2211933"/>
                <a:ext cx="858429" cy="853146"/>
                <a:chOff x="5992813" y="1147763"/>
                <a:chExt cx="515938" cy="512763"/>
              </a:xfrm>
              <a:solidFill>
                <a:srgbClr val="007680"/>
              </a:solidFill>
            </p:grpSpPr>
            <p:sp>
              <p:nvSpPr>
                <p:cNvPr id="6" name="Freeform 170">
                  <a:extLst>
                    <a:ext uri="{FF2B5EF4-FFF2-40B4-BE49-F238E27FC236}">
                      <a16:creationId xmlns:a16="http://schemas.microsoft.com/office/drawing/2014/main" id="{2F303F37-2554-44E4-BD5B-C00F5A5508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92813" y="1147763"/>
                  <a:ext cx="515938" cy="512763"/>
                </a:xfrm>
                <a:custGeom>
                  <a:avLst/>
                  <a:gdLst>
                    <a:gd name="T0" fmla="*/ 231 w 238"/>
                    <a:gd name="T1" fmla="*/ 208 h 237"/>
                    <a:gd name="T2" fmla="*/ 169 w 238"/>
                    <a:gd name="T3" fmla="*/ 146 h 237"/>
                    <a:gd name="T4" fmla="*/ 186 w 238"/>
                    <a:gd name="T5" fmla="*/ 93 h 237"/>
                    <a:gd name="T6" fmla="*/ 93 w 238"/>
                    <a:gd name="T7" fmla="*/ 0 h 237"/>
                    <a:gd name="T8" fmla="*/ 0 w 238"/>
                    <a:gd name="T9" fmla="*/ 93 h 237"/>
                    <a:gd name="T10" fmla="*/ 93 w 238"/>
                    <a:gd name="T11" fmla="*/ 186 h 237"/>
                    <a:gd name="T12" fmla="*/ 146 w 238"/>
                    <a:gd name="T13" fmla="*/ 170 h 237"/>
                    <a:gd name="T14" fmla="*/ 208 w 238"/>
                    <a:gd name="T15" fmla="*/ 232 h 237"/>
                    <a:gd name="T16" fmla="*/ 220 w 238"/>
                    <a:gd name="T17" fmla="*/ 237 h 237"/>
                    <a:gd name="T18" fmla="*/ 231 w 238"/>
                    <a:gd name="T19" fmla="*/ 232 h 237"/>
                    <a:gd name="T20" fmla="*/ 231 w 238"/>
                    <a:gd name="T21" fmla="*/ 208 h 237"/>
                    <a:gd name="T22" fmla="*/ 93 w 238"/>
                    <a:gd name="T23" fmla="*/ 177 h 237"/>
                    <a:gd name="T24" fmla="*/ 9 w 238"/>
                    <a:gd name="T25" fmla="*/ 93 h 237"/>
                    <a:gd name="T26" fmla="*/ 93 w 238"/>
                    <a:gd name="T27" fmla="*/ 10 h 237"/>
                    <a:gd name="T28" fmla="*/ 176 w 238"/>
                    <a:gd name="T29" fmla="*/ 93 h 237"/>
                    <a:gd name="T30" fmla="*/ 93 w 238"/>
                    <a:gd name="T31" fmla="*/ 177 h 237"/>
                    <a:gd name="T32" fmla="*/ 225 w 238"/>
                    <a:gd name="T33" fmla="*/ 225 h 237"/>
                    <a:gd name="T34" fmla="*/ 214 w 238"/>
                    <a:gd name="T35" fmla="*/ 225 h 237"/>
                    <a:gd name="T36" fmla="*/ 153 w 238"/>
                    <a:gd name="T37" fmla="*/ 164 h 237"/>
                    <a:gd name="T38" fmla="*/ 164 w 238"/>
                    <a:gd name="T39" fmla="*/ 154 h 237"/>
                    <a:gd name="T40" fmla="*/ 225 w 238"/>
                    <a:gd name="T41" fmla="*/ 215 h 237"/>
                    <a:gd name="T42" fmla="*/ 225 w 238"/>
                    <a:gd name="T43" fmla="*/ 225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8" h="237">
                      <a:moveTo>
                        <a:pt x="231" y="208"/>
                      </a:moveTo>
                      <a:cubicBezTo>
                        <a:pt x="169" y="146"/>
                        <a:pt x="169" y="146"/>
                        <a:pt x="169" y="146"/>
                      </a:cubicBezTo>
                      <a:cubicBezTo>
                        <a:pt x="180" y="131"/>
                        <a:pt x="186" y="113"/>
                        <a:pt x="186" y="93"/>
                      </a:cubicBezTo>
                      <a:cubicBezTo>
                        <a:pt x="186" y="42"/>
                        <a:pt x="144" y="0"/>
                        <a:pt x="93" y="0"/>
                      </a:cubicBezTo>
                      <a:cubicBezTo>
                        <a:pt x="41" y="0"/>
                        <a:pt x="0" y="42"/>
                        <a:pt x="0" y="93"/>
                      </a:cubicBezTo>
                      <a:cubicBezTo>
                        <a:pt x="0" y="145"/>
                        <a:pt x="41" y="186"/>
                        <a:pt x="93" y="186"/>
                      </a:cubicBezTo>
                      <a:cubicBezTo>
                        <a:pt x="112" y="186"/>
                        <a:pt x="131" y="180"/>
                        <a:pt x="146" y="170"/>
                      </a:cubicBezTo>
                      <a:cubicBezTo>
                        <a:pt x="208" y="232"/>
                        <a:pt x="208" y="232"/>
                        <a:pt x="208" y="232"/>
                      </a:cubicBezTo>
                      <a:cubicBezTo>
                        <a:pt x="211" y="235"/>
                        <a:pt x="215" y="237"/>
                        <a:pt x="220" y="237"/>
                      </a:cubicBezTo>
                      <a:cubicBezTo>
                        <a:pt x="224" y="237"/>
                        <a:pt x="228" y="235"/>
                        <a:pt x="231" y="232"/>
                      </a:cubicBezTo>
                      <a:cubicBezTo>
                        <a:pt x="238" y="226"/>
                        <a:pt x="238" y="215"/>
                        <a:pt x="231" y="208"/>
                      </a:cubicBezTo>
                      <a:close/>
                      <a:moveTo>
                        <a:pt x="93" y="177"/>
                      </a:moveTo>
                      <a:cubicBezTo>
                        <a:pt x="47" y="177"/>
                        <a:pt x="9" y="139"/>
                        <a:pt x="9" y="93"/>
                      </a:cubicBezTo>
                      <a:cubicBezTo>
                        <a:pt x="9" y="47"/>
                        <a:pt x="47" y="10"/>
                        <a:pt x="93" y="10"/>
                      </a:cubicBezTo>
                      <a:cubicBezTo>
                        <a:pt x="139" y="10"/>
                        <a:pt x="176" y="47"/>
                        <a:pt x="176" y="93"/>
                      </a:cubicBezTo>
                      <a:cubicBezTo>
                        <a:pt x="176" y="139"/>
                        <a:pt x="139" y="177"/>
                        <a:pt x="93" y="177"/>
                      </a:cubicBezTo>
                      <a:close/>
                      <a:moveTo>
                        <a:pt x="225" y="225"/>
                      </a:moveTo>
                      <a:cubicBezTo>
                        <a:pt x="222" y="228"/>
                        <a:pt x="217" y="228"/>
                        <a:pt x="214" y="225"/>
                      </a:cubicBezTo>
                      <a:cubicBezTo>
                        <a:pt x="153" y="164"/>
                        <a:pt x="153" y="164"/>
                        <a:pt x="153" y="164"/>
                      </a:cubicBezTo>
                      <a:cubicBezTo>
                        <a:pt x="157" y="161"/>
                        <a:pt x="160" y="157"/>
                        <a:pt x="164" y="154"/>
                      </a:cubicBezTo>
                      <a:cubicBezTo>
                        <a:pt x="225" y="215"/>
                        <a:pt x="225" y="215"/>
                        <a:pt x="225" y="215"/>
                      </a:cubicBezTo>
                      <a:cubicBezTo>
                        <a:pt x="228" y="218"/>
                        <a:pt x="228" y="222"/>
                        <a:pt x="225" y="22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7" name="Freeform 171">
                  <a:extLst>
                    <a:ext uri="{FF2B5EF4-FFF2-40B4-BE49-F238E27FC236}">
                      <a16:creationId xmlns:a16="http://schemas.microsoft.com/office/drawing/2014/main" id="{EED8476C-2191-460A-AC65-6FB7750D14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1550" y="1204913"/>
                  <a:ext cx="165100" cy="165100"/>
                </a:xfrm>
                <a:custGeom>
                  <a:avLst/>
                  <a:gdLst>
                    <a:gd name="T0" fmla="*/ 72 w 76"/>
                    <a:gd name="T1" fmla="*/ 1 h 76"/>
                    <a:gd name="T2" fmla="*/ 21 w 76"/>
                    <a:gd name="T3" fmla="*/ 21 h 76"/>
                    <a:gd name="T4" fmla="*/ 1 w 76"/>
                    <a:gd name="T5" fmla="*/ 72 h 76"/>
                    <a:gd name="T6" fmla="*/ 6 w 76"/>
                    <a:gd name="T7" fmla="*/ 76 h 76"/>
                    <a:gd name="T8" fmla="*/ 6 w 76"/>
                    <a:gd name="T9" fmla="*/ 76 h 76"/>
                    <a:gd name="T10" fmla="*/ 11 w 76"/>
                    <a:gd name="T11" fmla="*/ 71 h 76"/>
                    <a:gd name="T12" fmla="*/ 28 w 76"/>
                    <a:gd name="T13" fmla="*/ 28 h 76"/>
                    <a:gd name="T14" fmla="*/ 71 w 76"/>
                    <a:gd name="T15" fmla="*/ 10 h 76"/>
                    <a:gd name="T16" fmla="*/ 76 w 76"/>
                    <a:gd name="T17" fmla="*/ 6 h 76"/>
                    <a:gd name="T18" fmla="*/ 72 w 76"/>
                    <a:gd name="T19" fmla="*/ 1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76">
                      <a:moveTo>
                        <a:pt x="72" y="1"/>
                      </a:moveTo>
                      <a:cubicBezTo>
                        <a:pt x="52" y="0"/>
                        <a:pt x="34" y="7"/>
                        <a:pt x="21" y="21"/>
                      </a:cubicBezTo>
                      <a:cubicBezTo>
                        <a:pt x="7" y="34"/>
                        <a:pt x="0" y="52"/>
                        <a:pt x="1" y="72"/>
                      </a:cubicBezTo>
                      <a:cubicBezTo>
                        <a:pt x="1" y="74"/>
                        <a:pt x="3" y="76"/>
                        <a:pt x="6" y="76"/>
                      </a:cubicBezTo>
                      <a:cubicBezTo>
                        <a:pt x="6" y="76"/>
                        <a:pt x="6" y="76"/>
                        <a:pt x="6" y="76"/>
                      </a:cubicBezTo>
                      <a:cubicBezTo>
                        <a:pt x="9" y="76"/>
                        <a:pt x="11" y="74"/>
                        <a:pt x="11" y="71"/>
                      </a:cubicBezTo>
                      <a:cubicBezTo>
                        <a:pt x="10" y="55"/>
                        <a:pt x="16" y="39"/>
                        <a:pt x="28" y="28"/>
                      </a:cubicBezTo>
                      <a:cubicBezTo>
                        <a:pt x="39" y="16"/>
                        <a:pt x="55" y="10"/>
                        <a:pt x="71" y="10"/>
                      </a:cubicBezTo>
                      <a:cubicBezTo>
                        <a:pt x="74" y="11"/>
                        <a:pt x="76" y="8"/>
                        <a:pt x="76" y="6"/>
                      </a:cubicBezTo>
                      <a:cubicBezTo>
                        <a:pt x="76" y="3"/>
                        <a:pt x="74" y="1"/>
                        <a:pt x="72" y="1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77756AE-68EA-4A6D-88DE-3822A7100A77}"/>
                  </a:ext>
                </a:extLst>
              </p:cNvPr>
              <p:cNvSpPr/>
              <p:nvPr/>
            </p:nvSpPr>
            <p:spPr bwMode="gray">
              <a:xfrm>
                <a:off x="1172817" y="3160166"/>
                <a:ext cx="1845365" cy="98338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ACCTG 403W</a:t>
                </a:r>
              </a:p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Auditing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AF8225F-054C-484A-872E-1FBC1415E430}"/>
                </a:ext>
              </a:extLst>
            </p:cNvPr>
            <p:cNvGrpSpPr/>
            <p:nvPr/>
          </p:nvGrpSpPr>
          <p:grpSpPr>
            <a:xfrm>
              <a:off x="2971800" y="3108921"/>
              <a:ext cx="2514600" cy="2173094"/>
              <a:chOff x="2971800" y="3108921"/>
              <a:chExt cx="2514600" cy="2173094"/>
            </a:xfrm>
          </p:grpSpPr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DF0914E4-A4EA-4357-9EE5-848007BFE52B}"/>
                  </a:ext>
                </a:extLst>
              </p:cNvPr>
              <p:cNvSpPr/>
              <p:nvPr/>
            </p:nvSpPr>
            <p:spPr bwMode="gray">
              <a:xfrm>
                <a:off x="2971800" y="3108921"/>
                <a:ext cx="2514600" cy="2167758"/>
              </a:xfrm>
              <a:prstGeom prst="hexagon">
                <a:avLst/>
              </a:prstGeom>
              <a:solidFill>
                <a:srgbClr val="0097A9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88900" tIns="88900" rIns="88900" bIns="0" rtlCol="0" anchor="b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0879F5A8-A3B3-43A7-8FE4-B04F07226004}"/>
                  </a:ext>
                </a:extLst>
              </p:cNvPr>
              <p:cNvGrpSpPr/>
              <p:nvPr/>
            </p:nvGrpSpPr>
            <p:grpSpPr>
              <a:xfrm>
                <a:off x="3873844" y="3343279"/>
                <a:ext cx="710512" cy="942949"/>
                <a:chOff x="10902950" y="6446838"/>
                <a:chExt cx="427037" cy="566737"/>
              </a:xfrm>
              <a:solidFill>
                <a:srgbClr val="0097A9"/>
              </a:solidFill>
            </p:grpSpPr>
            <p:sp>
              <p:nvSpPr>
                <p:cNvPr id="9" name="Freeform 483">
                  <a:extLst>
                    <a:ext uri="{FF2B5EF4-FFF2-40B4-BE49-F238E27FC236}">
                      <a16:creationId xmlns:a16="http://schemas.microsoft.com/office/drawing/2014/main" id="{B0D60CFB-115A-4780-BA5F-6DE23301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02950" y="6446838"/>
                  <a:ext cx="427037" cy="566737"/>
                </a:xfrm>
                <a:custGeom>
                  <a:avLst/>
                  <a:gdLst>
                    <a:gd name="T0" fmla="*/ 161 w 180"/>
                    <a:gd name="T1" fmla="*/ 0 h 239"/>
                    <a:gd name="T2" fmla="*/ 19 w 180"/>
                    <a:gd name="T3" fmla="*/ 0 h 239"/>
                    <a:gd name="T4" fmla="*/ 0 w 180"/>
                    <a:gd name="T5" fmla="*/ 19 h 239"/>
                    <a:gd name="T6" fmla="*/ 0 w 180"/>
                    <a:gd name="T7" fmla="*/ 220 h 239"/>
                    <a:gd name="T8" fmla="*/ 19 w 180"/>
                    <a:gd name="T9" fmla="*/ 239 h 239"/>
                    <a:gd name="T10" fmla="*/ 161 w 180"/>
                    <a:gd name="T11" fmla="*/ 239 h 239"/>
                    <a:gd name="T12" fmla="*/ 180 w 180"/>
                    <a:gd name="T13" fmla="*/ 220 h 239"/>
                    <a:gd name="T14" fmla="*/ 180 w 180"/>
                    <a:gd name="T15" fmla="*/ 19 h 239"/>
                    <a:gd name="T16" fmla="*/ 161 w 180"/>
                    <a:gd name="T17" fmla="*/ 0 h 239"/>
                    <a:gd name="T18" fmla="*/ 171 w 180"/>
                    <a:gd name="T19" fmla="*/ 220 h 239"/>
                    <a:gd name="T20" fmla="*/ 161 w 180"/>
                    <a:gd name="T21" fmla="*/ 229 h 239"/>
                    <a:gd name="T22" fmla="*/ 19 w 180"/>
                    <a:gd name="T23" fmla="*/ 229 h 239"/>
                    <a:gd name="T24" fmla="*/ 10 w 180"/>
                    <a:gd name="T25" fmla="*/ 220 h 239"/>
                    <a:gd name="T26" fmla="*/ 10 w 180"/>
                    <a:gd name="T27" fmla="*/ 19 h 239"/>
                    <a:gd name="T28" fmla="*/ 19 w 180"/>
                    <a:gd name="T29" fmla="*/ 10 h 239"/>
                    <a:gd name="T30" fmla="*/ 161 w 180"/>
                    <a:gd name="T31" fmla="*/ 10 h 239"/>
                    <a:gd name="T32" fmla="*/ 171 w 180"/>
                    <a:gd name="T33" fmla="*/ 19 h 239"/>
                    <a:gd name="T34" fmla="*/ 171 w 180"/>
                    <a:gd name="T35" fmla="*/ 220 h 2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0" h="239">
                      <a:moveTo>
                        <a:pt x="161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220"/>
                        <a:pt x="0" y="220"/>
                        <a:pt x="0" y="220"/>
                      </a:cubicBezTo>
                      <a:cubicBezTo>
                        <a:pt x="0" y="230"/>
                        <a:pt x="9" y="239"/>
                        <a:pt x="19" y="239"/>
                      </a:cubicBezTo>
                      <a:cubicBezTo>
                        <a:pt x="161" y="239"/>
                        <a:pt x="161" y="239"/>
                        <a:pt x="161" y="239"/>
                      </a:cubicBezTo>
                      <a:cubicBezTo>
                        <a:pt x="172" y="239"/>
                        <a:pt x="180" y="230"/>
                        <a:pt x="180" y="220"/>
                      </a:cubicBezTo>
                      <a:cubicBezTo>
                        <a:pt x="180" y="19"/>
                        <a:pt x="180" y="19"/>
                        <a:pt x="180" y="19"/>
                      </a:cubicBezTo>
                      <a:cubicBezTo>
                        <a:pt x="180" y="9"/>
                        <a:pt x="172" y="0"/>
                        <a:pt x="161" y="0"/>
                      </a:cubicBezTo>
                      <a:close/>
                      <a:moveTo>
                        <a:pt x="171" y="220"/>
                      </a:moveTo>
                      <a:cubicBezTo>
                        <a:pt x="171" y="225"/>
                        <a:pt x="166" y="229"/>
                        <a:pt x="161" y="229"/>
                      </a:cubicBezTo>
                      <a:cubicBezTo>
                        <a:pt x="19" y="229"/>
                        <a:pt x="19" y="229"/>
                        <a:pt x="19" y="229"/>
                      </a:cubicBezTo>
                      <a:cubicBezTo>
                        <a:pt x="14" y="229"/>
                        <a:pt x="10" y="225"/>
                        <a:pt x="10" y="2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4"/>
                        <a:pt x="14" y="10"/>
                        <a:pt x="19" y="10"/>
                      </a:cubicBezTo>
                      <a:cubicBezTo>
                        <a:pt x="161" y="10"/>
                        <a:pt x="161" y="10"/>
                        <a:pt x="161" y="10"/>
                      </a:cubicBezTo>
                      <a:cubicBezTo>
                        <a:pt x="166" y="10"/>
                        <a:pt x="171" y="14"/>
                        <a:pt x="171" y="19"/>
                      </a:cubicBezTo>
                      <a:lnTo>
                        <a:pt x="171" y="220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0" name="Freeform 484">
                  <a:extLst>
                    <a:ext uri="{FF2B5EF4-FFF2-40B4-BE49-F238E27FC236}">
                      <a16:creationId xmlns:a16="http://schemas.microsoft.com/office/drawing/2014/main" id="{8665452F-1B4D-4E8A-A9BB-28E5B4F69E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83913" y="6537325"/>
                  <a:ext cx="268287" cy="82550"/>
                </a:xfrm>
                <a:custGeom>
                  <a:avLst/>
                  <a:gdLst>
                    <a:gd name="T0" fmla="*/ 106 w 113"/>
                    <a:gd name="T1" fmla="*/ 0 h 35"/>
                    <a:gd name="T2" fmla="*/ 7 w 113"/>
                    <a:gd name="T3" fmla="*/ 0 h 35"/>
                    <a:gd name="T4" fmla="*/ 0 w 113"/>
                    <a:gd name="T5" fmla="*/ 8 h 35"/>
                    <a:gd name="T6" fmla="*/ 0 w 113"/>
                    <a:gd name="T7" fmla="*/ 27 h 35"/>
                    <a:gd name="T8" fmla="*/ 7 w 113"/>
                    <a:gd name="T9" fmla="*/ 35 h 35"/>
                    <a:gd name="T10" fmla="*/ 106 w 113"/>
                    <a:gd name="T11" fmla="*/ 35 h 35"/>
                    <a:gd name="T12" fmla="*/ 113 w 113"/>
                    <a:gd name="T13" fmla="*/ 27 h 35"/>
                    <a:gd name="T14" fmla="*/ 113 w 113"/>
                    <a:gd name="T15" fmla="*/ 8 h 35"/>
                    <a:gd name="T16" fmla="*/ 106 w 113"/>
                    <a:gd name="T17" fmla="*/ 0 h 35"/>
                    <a:gd name="T18" fmla="*/ 104 w 113"/>
                    <a:gd name="T19" fmla="*/ 26 h 35"/>
                    <a:gd name="T20" fmla="*/ 9 w 113"/>
                    <a:gd name="T21" fmla="*/ 26 h 35"/>
                    <a:gd name="T22" fmla="*/ 9 w 113"/>
                    <a:gd name="T23" fmla="*/ 10 h 35"/>
                    <a:gd name="T24" fmla="*/ 104 w 113"/>
                    <a:gd name="T25" fmla="*/ 10 h 35"/>
                    <a:gd name="T26" fmla="*/ 104 w 113"/>
                    <a:gd name="T27" fmla="*/ 2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3" h="35">
                      <a:moveTo>
                        <a:pt x="106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2"/>
                        <a:pt x="3" y="35"/>
                        <a:pt x="7" y="35"/>
                      </a:cubicBezTo>
                      <a:cubicBezTo>
                        <a:pt x="106" y="35"/>
                        <a:pt x="106" y="35"/>
                        <a:pt x="106" y="35"/>
                      </a:cubicBezTo>
                      <a:cubicBezTo>
                        <a:pt x="110" y="35"/>
                        <a:pt x="113" y="32"/>
                        <a:pt x="113" y="27"/>
                      </a:cubicBezTo>
                      <a:cubicBezTo>
                        <a:pt x="113" y="8"/>
                        <a:pt x="113" y="8"/>
                        <a:pt x="113" y="8"/>
                      </a:cubicBezTo>
                      <a:cubicBezTo>
                        <a:pt x="113" y="3"/>
                        <a:pt x="110" y="0"/>
                        <a:pt x="106" y="0"/>
                      </a:cubicBezTo>
                      <a:close/>
                      <a:moveTo>
                        <a:pt x="104" y="26"/>
                      </a:move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lnTo>
                        <a:pt x="104" y="26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1" name="Freeform 485">
                  <a:extLst>
                    <a:ext uri="{FF2B5EF4-FFF2-40B4-BE49-F238E27FC236}">
                      <a16:creationId xmlns:a16="http://schemas.microsoft.com/office/drawing/2014/main" id="{77857476-4128-4A43-8B77-677A1DCB34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96613" y="6673850"/>
                  <a:ext cx="55562" cy="60325"/>
                </a:xfrm>
                <a:custGeom>
                  <a:avLst/>
                  <a:gdLst>
                    <a:gd name="T0" fmla="*/ 12 w 24"/>
                    <a:gd name="T1" fmla="*/ 0 h 25"/>
                    <a:gd name="T2" fmla="*/ 0 w 24"/>
                    <a:gd name="T3" fmla="*/ 13 h 25"/>
                    <a:gd name="T4" fmla="*/ 12 w 24"/>
                    <a:gd name="T5" fmla="*/ 25 h 25"/>
                    <a:gd name="T6" fmla="*/ 24 w 24"/>
                    <a:gd name="T7" fmla="*/ 13 h 25"/>
                    <a:gd name="T8" fmla="*/ 12 w 24"/>
                    <a:gd name="T9" fmla="*/ 0 h 25"/>
                    <a:gd name="T10" fmla="*/ 12 w 24"/>
                    <a:gd name="T11" fmla="*/ 15 h 25"/>
                    <a:gd name="T12" fmla="*/ 9 w 24"/>
                    <a:gd name="T13" fmla="*/ 13 h 25"/>
                    <a:gd name="T14" fmla="*/ 12 w 24"/>
                    <a:gd name="T15" fmla="*/ 10 h 25"/>
                    <a:gd name="T16" fmla="*/ 15 w 24"/>
                    <a:gd name="T17" fmla="*/ 13 h 25"/>
                    <a:gd name="T18" fmla="*/ 12 w 24"/>
                    <a:gd name="T19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5">
                      <a:moveTo>
                        <a:pt x="12" y="0"/>
                      </a:moveTo>
                      <a:cubicBezTo>
                        <a:pt x="5" y="0"/>
                        <a:pt x="0" y="6"/>
                        <a:pt x="0" y="13"/>
                      </a:cubicBezTo>
                      <a:cubicBezTo>
                        <a:pt x="0" y="19"/>
                        <a:pt x="5" y="25"/>
                        <a:pt x="12" y="25"/>
                      </a:cubicBezTo>
                      <a:cubicBezTo>
                        <a:pt x="19" y="25"/>
                        <a:pt x="24" y="19"/>
                        <a:pt x="24" y="13"/>
                      </a:cubicBezTo>
                      <a:cubicBezTo>
                        <a:pt x="24" y="6"/>
                        <a:pt x="19" y="0"/>
                        <a:pt x="12" y="0"/>
                      </a:cubicBezTo>
                      <a:close/>
                      <a:moveTo>
                        <a:pt x="12" y="15"/>
                      </a:moveTo>
                      <a:cubicBezTo>
                        <a:pt x="11" y="15"/>
                        <a:pt x="9" y="14"/>
                        <a:pt x="9" y="13"/>
                      </a:cubicBezTo>
                      <a:cubicBezTo>
                        <a:pt x="9" y="11"/>
                        <a:pt x="11" y="10"/>
                        <a:pt x="12" y="10"/>
                      </a:cubicBezTo>
                      <a:cubicBezTo>
                        <a:pt x="13" y="10"/>
                        <a:pt x="15" y="11"/>
                        <a:pt x="15" y="13"/>
                      </a:cubicBezTo>
                      <a:cubicBezTo>
                        <a:pt x="15" y="14"/>
                        <a:pt x="13" y="15"/>
                        <a:pt x="12" y="1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2" name="Freeform 486">
                  <a:extLst>
                    <a:ext uri="{FF2B5EF4-FFF2-40B4-BE49-F238E27FC236}">
                      <a16:creationId xmlns:a16="http://schemas.microsoft.com/office/drawing/2014/main" id="{B94CF90F-D57F-4272-93C2-6D23C2BB32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088688" y="6673850"/>
                  <a:ext cx="58737" cy="60325"/>
                </a:xfrm>
                <a:custGeom>
                  <a:avLst/>
                  <a:gdLst>
                    <a:gd name="T0" fmla="*/ 12 w 25"/>
                    <a:gd name="T1" fmla="*/ 0 h 25"/>
                    <a:gd name="T2" fmla="*/ 0 w 25"/>
                    <a:gd name="T3" fmla="*/ 13 h 25"/>
                    <a:gd name="T4" fmla="*/ 12 w 25"/>
                    <a:gd name="T5" fmla="*/ 25 h 25"/>
                    <a:gd name="T6" fmla="*/ 25 w 25"/>
                    <a:gd name="T7" fmla="*/ 13 h 25"/>
                    <a:gd name="T8" fmla="*/ 12 w 25"/>
                    <a:gd name="T9" fmla="*/ 0 h 25"/>
                    <a:gd name="T10" fmla="*/ 12 w 25"/>
                    <a:gd name="T11" fmla="*/ 15 h 25"/>
                    <a:gd name="T12" fmla="*/ 10 w 25"/>
                    <a:gd name="T13" fmla="*/ 13 h 25"/>
                    <a:gd name="T14" fmla="*/ 12 w 25"/>
                    <a:gd name="T15" fmla="*/ 10 h 25"/>
                    <a:gd name="T16" fmla="*/ 15 w 25"/>
                    <a:gd name="T17" fmla="*/ 13 h 25"/>
                    <a:gd name="T18" fmla="*/ 12 w 25"/>
                    <a:gd name="T19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5">
                      <a:moveTo>
                        <a:pt x="12" y="0"/>
                      </a:moveTo>
                      <a:cubicBezTo>
                        <a:pt x="5" y="0"/>
                        <a:pt x="0" y="6"/>
                        <a:pt x="0" y="13"/>
                      </a:cubicBezTo>
                      <a:cubicBezTo>
                        <a:pt x="0" y="19"/>
                        <a:pt x="5" y="25"/>
                        <a:pt x="12" y="25"/>
                      </a:cubicBezTo>
                      <a:cubicBezTo>
                        <a:pt x="19" y="25"/>
                        <a:pt x="25" y="19"/>
                        <a:pt x="25" y="13"/>
                      </a:cubicBezTo>
                      <a:cubicBezTo>
                        <a:pt x="25" y="6"/>
                        <a:pt x="19" y="0"/>
                        <a:pt x="12" y="0"/>
                      </a:cubicBezTo>
                      <a:close/>
                      <a:moveTo>
                        <a:pt x="12" y="15"/>
                      </a:moveTo>
                      <a:cubicBezTo>
                        <a:pt x="11" y="15"/>
                        <a:pt x="10" y="14"/>
                        <a:pt x="10" y="13"/>
                      </a:cubicBezTo>
                      <a:cubicBezTo>
                        <a:pt x="10" y="11"/>
                        <a:pt x="11" y="10"/>
                        <a:pt x="12" y="10"/>
                      </a:cubicBezTo>
                      <a:cubicBezTo>
                        <a:pt x="14" y="10"/>
                        <a:pt x="15" y="11"/>
                        <a:pt x="15" y="13"/>
                      </a:cubicBezTo>
                      <a:cubicBezTo>
                        <a:pt x="15" y="14"/>
                        <a:pt x="14" y="15"/>
                        <a:pt x="12" y="1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3" name="Freeform 487">
                  <a:extLst>
                    <a:ext uri="{FF2B5EF4-FFF2-40B4-BE49-F238E27FC236}">
                      <a16:creationId xmlns:a16="http://schemas.microsoft.com/office/drawing/2014/main" id="{79EFAA50-D78F-41E3-ACE6-15C8E67F84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80763" y="6673850"/>
                  <a:ext cx="58737" cy="60325"/>
                </a:xfrm>
                <a:custGeom>
                  <a:avLst/>
                  <a:gdLst>
                    <a:gd name="T0" fmla="*/ 13 w 25"/>
                    <a:gd name="T1" fmla="*/ 0 h 25"/>
                    <a:gd name="T2" fmla="*/ 0 w 25"/>
                    <a:gd name="T3" fmla="*/ 13 h 25"/>
                    <a:gd name="T4" fmla="*/ 13 w 25"/>
                    <a:gd name="T5" fmla="*/ 25 h 25"/>
                    <a:gd name="T6" fmla="*/ 25 w 25"/>
                    <a:gd name="T7" fmla="*/ 13 h 25"/>
                    <a:gd name="T8" fmla="*/ 13 w 25"/>
                    <a:gd name="T9" fmla="*/ 0 h 25"/>
                    <a:gd name="T10" fmla="*/ 13 w 25"/>
                    <a:gd name="T11" fmla="*/ 15 h 25"/>
                    <a:gd name="T12" fmla="*/ 10 w 25"/>
                    <a:gd name="T13" fmla="*/ 13 h 25"/>
                    <a:gd name="T14" fmla="*/ 13 w 25"/>
                    <a:gd name="T15" fmla="*/ 10 h 25"/>
                    <a:gd name="T16" fmla="*/ 15 w 25"/>
                    <a:gd name="T17" fmla="*/ 13 h 25"/>
                    <a:gd name="T18" fmla="*/ 13 w 25"/>
                    <a:gd name="T19" fmla="*/ 1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5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19"/>
                        <a:pt x="6" y="25"/>
                        <a:pt x="13" y="25"/>
                      </a:cubicBezTo>
                      <a:cubicBezTo>
                        <a:pt x="19" y="25"/>
                        <a:pt x="25" y="19"/>
                        <a:pt x="25" y="13"/>
                      </a:cubicBezTo>
                      <a:cubicBezTo>
                        <a:pt x="25" y="6"/>
                        <a:pt x="19" y="0"/>
                        <a:pt x="13" y="0"/>
                      </a:cubicBezTo>
                      <a:close/>
                      <a:moveTo>
                        <a:pt x="13" y="15"/>
                      </a:moveTo>
                      <a:cubicBezTo>
                        <a:pt x="11" y="15"/>
                        <a:pt x="10" y="14"/>
                        <a:pt x="10" y="13"/>
                      </a:cubicBezTo>
                      <a:cubicBezTo>
                        <a:pt x="10" y="11"/>
                        <a:pt x="11" y="10"/>
                        <a:pt x="13" y="10"/>
                      </a:cubicBezTo>
                      <a:cubicBezTo>
                        <a:pt x="14" y="10"/>
                        <a:pt x="15" y="11"/>
                        <a:pt x="15" y="13"/>
                      </a:cubicBezTo>
                      <a:cubicBezTo>
                        <a:pt x="15" y="14"/>
                        <a:pt x="14" y="15"/>
                        <a:pt x="13" y="1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4" name="Freeform 488">
                  <a:extLst>
                    <a:ext uri="{FF2B5EF4-FFF2-40B4-BE49-F238E27FC236}">
                      <a16:creationId xmlns:a16="http://schemas.microsoft.com/office/drawing/2014/main" id="{92F45A81-06C3-40C8-8291-82AD07F5406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96613" y="6769100"/>
                  <a:ext cx="55562" cy="57150"/>
                </a:xfrm>
                <a:custGeom>
                  <a:avLst/>
                  <a:gdLst>
                    <a:gd name="T0" fmla="*/ 12 w 24"/>
                    <a:gd name="T1" fmla="*/ 0 h 24"/>
                    <a:gd name="T2" fmla="*/ 0 w 24"/>
                    <a:gd name="T3" fmla="*/ 12 h 24"/>
                    <a:gd name="T4" fmla="*/ 12 w 24"/>
                    <a:gd name="T5" fmla="*/ 24 h 24"/>
                    <a:gd name="T6" fmla="*/ 24 w 24"/>
                    <a:gd name="T7" fmla="*/ 12 h 24"/>
                    <a:gd name="T8" fmla="*/ 12 w 24"/>
                    <a:gd name="T9" fmla="*/ 0 h 24"/>
                    <a:gd name="T10" fmla="*/ 12 w 24"/>
                    <a:gd name="T11" fmla="*/ 14 h 24"/>
                    <a:gd name="T12" fmla="*/ 9 w 24"/>
                    <a:gd name="T13" fmla="*/ 12 h 24"/>
                    <a:gd name="T14" fmla="*/ 12 w 24"/>
                    <a:gd name="T15" fmla="*/ 9 h 24"/>
                    <a:gd name="T16" fmla="*/ 15 w 24"/>
                    <a:gd name="T17" fmla="*/ 12 h 24"/>
                    <a:gd name="T18" fmla="*/ 12 w 24"/>
                    <a:gd name="T19" fmla="*/ 1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lose/>
                      <a:moveTo>
                        <a:pt x="12" y="14"/>
                      </a:moveTo>
                      <a:cubicBezTo>
                        <a:pt x="11" y="14"/>
                        <a:pt x="9" y="13"/>
                        <a:pt x="9" y="12"/>
                      </a:cubicBezTo>
                      <a:cubicBezTo>
                        <a:pt x="9" y="10"/>
                        <a:pt x="11" y="9"/>
                        <a:pt x="12" y="9"/>
                      </a:cubicBezTo>
                      <a:cubicBezTo>
                        <a:pt x="13" y="9"/>
                        <a:pt x="15" y="10"/>
                        <a:pt x="15" y="12"/>
                      </a:cubicBezTo>
                      <a:cubicBezTo>
                        <a:pt x="15" y="13"/>
                        <a:pt x="13" y="14"/>
                        <a:pt x="12" y="14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5" name="Freeform 489">
                  <a:extLst>
                    <a:ext uri="{FF2B5EF4-FFF2-40B4-BE49-F238E27FC236}">
                      <a16:creationId xmlns:a16="http://schemas.microsoft.com/office/drawing/2014/main" id="{9EA2E9E4-7B32-4501-8457-9431475147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088688" y="6769100"/>
                  <a:ext cx="58737" cy="57150"/>
                </a:xfrm>
                <a:custGeom>
                  <a:avLst/>
                  <a:gdLst>
                    <a:gd name="T0" fmla="*/ 12 w 25"/>
                    <a:gd name="T1" fmla="*/ 0 h 24"/>
                    <a:gd name="T2" fmla="*/ 0 w 25"/>
                    <a:gd name="T3" fmla="*/ 12 h 24"/>
                    <a:gd name="T4" fmla="*/ 12 w 25"/>
                    <a:gd name="T5" fmla="*/ 24 h 24"/>
                    <a:gd name="T6" fmla="*/ 25 w 25"/>
                    <a:gd name="T7" fmla="*/ 12 h 24"/>
                    <a:gd name="T8" fmla="*/ 12 w 25"/>
                    <a:gd name="T9" fmla="*/ 0 h 24"/>
                    <a:gd name="T10" fmla="*/ 12 w 25"/>
                    <a:gd name="T11" fmla="*/ 14 h 24"/>
                    <a:gd name="T12" fmla="*/ 10 w 25"/>
                    <a:gd name="T13" fmla="*/ 12 h 24"/>
                    <a:gd name="T14" fmla="*/ 12 w 25"/>
                    <a:gd name="T15" fmla="*/ 9 h 24"/>
                    <a:gd name="T16" fmla="*/ 15 w 25"/>
                    <a:gd name="T17" fmla="*/ 12 h 24"/>
                    <a:gd name="T18" fmla="*/ 12 w 25"/>
                    <a:gd name="T19" fmla="*/ 1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4">
                      <a:moveTo>
                        <a:pt x="12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ubicBezTo>
                        <a:pt x="19" y="24"/>
                        <a:pt x="25" y="19"/>
                        <a:pt x="25" y="12"/>
                      </a:cubicBezTo>
                      <a:cubicBezTo>
                        <a:pt x="25" y="5"/>
                        <a:pt x="19" y="0"/>
                        <a:pt x="12" y="0"/>
                      </a:cubicBezTo>
                      <a:close/>
                      <a:moveTo>
                        <a:pt x="12" y="14"/>
                      </a:moveTo>
                      <a:cubicBezTo>
                        <a:pt x="11" y="14"/>
                        <a:pt x="10" y="13"/>
                        <a:pt x="10" y="12"/>
                      </a:cubicBezTo>
                      <a:cubicBezTo>
                        <a:pt x="10" y="10"/>
                        <a:pt x="11" y="9"/>
                        <a:pt x="12" y="9"/>
                      </a:cubicBezTo>
                      <a:cubicBezTo>
                        <a:pt x="14" y="9"/>
                        <a:pt x="15" y="10"/>
                        <a:pt x="15" y="12"/>
                      </a:cubicBezTo>
                      <a:cubicBezTo>
                        <a:pt x="15" y="13"/>
                        <a:pt x="14" y="14"/>
                        <a:pt x="12" y="14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6" name="Freeform 490">
                  <a:extLst>
                    <a:ext uri="{FF2B5EF4-FFF2-40B4-BE49-F238E27FC236}">
                      <a16:creationId xmlns:a16="http://schemas.microsoft.com/office/drawing/2014/main" id="{52C30F45-53FC-4F32-B129-CEF4B717D8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80763" y="6769100"/>
                  <a:ext cx="58737" cy="57150"/>
                </a:xfrm>
                <a:custGeom>
                  <a:avLst/>
                  <a:gdLst>
                    <a:gd name="T0" fmla="*/ 13 w 25"/>
                    <a:gd name="T1" fmla="*/ 0 h 24"/>
                    <a:gd name="T2" fmla="*/ 0 w 25"/>
                    <a:gd name="T3" fmla="*/ 12 h 24"/>
                    <a:gd name="T4" fmla="*/ 13 w 25"/>
                    <a:gd name="T5" fmla="*/ 24 h 24"/>
                    <a:gd name="T6" fmla="*/ 25 w 25"/>
                    <a:gd name="T7" fmla="*/ 12 h 24"/>
                    <a:gd name="T8" fmla="*/ 13 w 25"/>
                    <a:gd name="T9" fmla="*/ 0 h 24"/>
                    <a:gd name="T10" fmla="*/ 13 w 25"/>
                    <a:gd name="T11" fmla="*/ 14 h 24"/>
                    <a:gd name="T12" fmla="*/ 10 w 25"/>
                    <a:gd name="T13" fmla="*/ 12 h 24"/>
                    <a:gd name="T14" fmla="*/ 13 w 25"/>
                    <a:gd name="T15" fmla="*/ 9 h 24"/>
                    <a:gd name="T16" fmla="*/ 15 w 25"/>
                    <a:gd name="T17" fmla="*/ 12 h 24"/>
                    <a:gd name="T18" fmla="*/ 13 w 25"/>
                    <a:gd name="T19" fmla="*/ 1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4">
                      <a:moveTo>
                        <a:pt x="13" y="0"/>
                      </a:move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9"/>
                        <a:pt x="6" y="24"/>
                        <a:pt x="13" y="24"/>
                      </a:cubicBezTo>
                      <a:cubicBezTo>
                        <a:pt x="19" y="24"/>
                        <a:pt x="25" y="19"/>
                        <a:pt x="25" y="12"/>
                      </a:cubicBezTo>
                      <a:cubicBezTo>
                        <a:pt x="25" y="5"/>
                        <a:pt x="19" y="0"/>
                        <a:pt x="13" y="0"/>
                      </a:cubicBezTo>
                      <a:close/>
                      <a:moveTo>
                        <a:pt x="13" y="14"/>
                      </a:moveTo>
                      <a:cubicBezTo>
                        <a:pt x="11" y="14"/>
                        <a:pt x="10" y="13"/>
                        <a:pt x="10" y="12"/>
                      </a:cubicBezTo>
                      <a:cubicBezTo>
                        <a:pt x="10" y="10"/>
                        <a:pt x="11" y="9"/>
                        <a:pt x="13" y="9"/>
                      </a:cubicBezTo>
                      <a:cubicBezTo>
                        <a:pt x="14" y="9"/>
                        <a:pt x="15" y="10"/>
                        <a:pt x="15" y="12"/>
                      </a:cubicBezTo>
                      <a:cubicBezTo>
                        <a:pt x="15" y="13"/>
                        <a:pt x="14" y="14"/>
                        <a:pt x="13" y="14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7" name="Freeform 491">
                  <a:extLst>
                    <a:ext uri="{FF2B5EF4-FFF2-40B4-BE49-F238E27FC236}">
                      <a16:creationId xmlns:a16="http://schemas.microsoft.com/office/drawing/2014/main" id="{792B0736-339C-463B-8437-1BEF33182A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0996613" y="6861175"/>
                  <a:ext cx="55562" cy="57150"/>
                </a:xfrm>
                <a:custGeom>
                  <a:avLst/>
                  <a:gdLst>
                    <a:gd name="T0" fmla="*/ 12 w 24"/>
                    <a:gd name="T1" fmla="*/ 0 h 24"/>
                    <a:gd name="T2" fmla="*/ 0 w 24"/>
                    <a:gd name="T3" fmla="*/ 12 h 24"/>
                    <a:gd name="T4" fmla="*/ 12 w 24"/>
                    <a:gd name="T5" fmla="*/ 24 h 24"/>
                    <a:gd name="T6" fmla="*/ 24 w 24"/>
                    <a:gd name="T7" fmla="*/ 12 h 24"/>
                    <a:gd name="T8" fmla="*/ 12 w 24"/>
                    <a:gd name="T9" fmla="*/ 0 h 24"/>
                    <a:gd name="T10" fmla="*/ 12 w 24"/>
                    <a:gd name="T11" fmla="*/ 15 h 24"/>
                    <a:gd name="T12" fmla="*/ 9 w 24"/>
                    <a:gd name="T13" fmla="*/ 12 h 24"/>
                    <a:gd name="T14" fmla="*/ 12 w 24"/>
                    <a:gd name="T15" fmla="*/ 9 h 24"/>
                    <a:gd name="T16" fmla="*/ 15 w 24"/>
                    <a:gd name="T17" fmla="*/ 12 h 24"/>
                    <a:gd name="T18" fmla="*/ 12 w 24"/>
                    <a:gd name="T19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ubicBezTo>
                        <a:pt x="19" y="24"/>
                        <a:pt x="24" y="19"/>
                        <a:pt x="24" y="12"/>
                      </a:cubicBezTo>
                      <a:cubicBezTo>
                        <a:pt x="24" y="5"/>
                        <a:pt x="19" y="0"/>
                        <a:pt x="12" y="0"/>
                      </a:cubicBezTo>
                      <a:close/>
                      <a:moveTo>
                        <a:pt x="12" y="15"/>
                      </a:moveTo>
                      <a:cubicBezTo>
                        <a:pt x="11" y="15"/>
                        <a:pt x="9" y="14"/>
                        <a:pt x="9" y="12"/>
                      </a:cubicBezTo>
                      <a:cubicBezTo>
                        <a:pt x="9" y="11"/>
                        <a:pt x="11" y="9"/>
                        <a:pt x="12" y="9"/>
                      </a:cubicBezTo>
                      <a:cubicBezTo>
                        <a:pt x="13" y="9"/>
                        <a:pt x="15" y="11"/>
                        <a:pt x="15" y="12"/>
                      </a:cubicBezTo>
                      <a:cubicBezTo>
                        <a:pt x="15" y="14"/>
                        <a:pt x="13" y="15"/>
                        <a:pt x="12" y="1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8" name="Freeform 492">
                  <a:extLst>
                    <a:ext uri="{FF2B5EF4-FFF2-40B4-BE49-F238E27FC236}">
                      <a16:creationId xmlns:a16="http://schemas.microsoft.com/office/drawing/2014/main" id="{B16FE5D8-81EC-4C43-926D-3A490E23D0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088688" y="6861175"/>
                  <a:ext cx="58737" cy="57150"/>
                </a:xfrm>
                <a:custGeom>
                  <a:avLst/>
                  <a:gdLst>
                    <a:gd name="T0" fmla="*/ 12 w 25"/>
                    <a:gd name="T1" fmla="*/ 0 h 24"/>
                    <a:gd name="T2" fmla="*/ 0 w 25"/>
                    <a:gd name="T3" fmla="*/ 12 h 24"/>
                    <a:gd name="T4" fmla="*/ 12 w 25"/>
                    <a:gd name="T5" fmla="*/ 24 h 24"/>
                    <a:gd name="T6" fmla="*/ 25 w 25"/>
                    <a:gd name="T7" fmla="*/ 12 h 24"/>
                    <a:gd name="T8" fmla="*/ 12 w 25"/>
                    <a:gd name="T9" fmla="*/ 0 h 24"/>
                    <a:gd name="T10" fmla="*/ 12 w 25"/>
                    <a:gd name="T11" fmla="*/ 15 h 24"/>
                    <a:gd name="T12" fmla="*/ 10 w 25"/>
                    <a:gd name="T13" fmla="*/ 12 h 24"/>
                    <a:gd name="T14" fmla="*/ 12 w 25"/>
                    <a:gd name="T15" fmla="*/ 9 h 24"/>
                    <a:gd name="T16" fmla="*/ 15 w 25"/>
                    <a:gd name="T17" fmla="*/ 12 h 24"/>
                    <a:gd name="T18" fmla="*/ 12 w 25"/>
                    <a:gd name="T19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4">
                      <a:moveTo>
                        <a:pt x="12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9"/>
                        <a:pt x="5" y="24"/>
                        <a:pt x="12" y="24"/>
                      </a:cubicBezTo>
                      <a:cubicBezTo>
                        <a:pt x="19" y="24"/>
                        <a:pt x="25" y="19"/>
                        <a:pt x="25" y="12"/>
                      </a:cubicBezTo>
                      <a:cubicBezTo>
                        <a:pt x="25" y="5"/>
                        <a:pt x="19" y="0"/>
                        <a:pt x="12" y="0"/>
                      </a:cubicBezTo>
                      <a:close/>
                      <a:moveTo>
                        <a:pt x="12" y="15"/>
                      </a:moveTo>
                      <a:cubicBezTo>
                        <a:pt x="11" y="15"/>
                        <a:pt x="10" y="14"/>
                        <a:pt x="10" y="12"/>
                      </a:cubicBezTo>
                      <a:cubicBezTo>
                        <a:pt x="10" y="11"/>
                        <a:pt x="11" y="9"/>
                        <a:pt x="12" y="9"/>
                      </a:cubicBezTo>
                      <a:cubicBezTo>
                        <a:pt x="14" y="9"/>
                        <a:pt x="15" y="11"/>
                        <a:pt x="15" y="12"/>
                      </a:cubicBezTo>
                      <a:cubicBezTo>
                        <a:pt x="15" y="14"/>
                        <a:pt x="14" y="15"/>
                        <a:pt x="12" y="1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19" name="Freeform 493">
                  <a:extLst>
                    <a:ext uri="{FF2B5EF4-FFF2-40B4-BE49-F238E27FC236}">
                      <a16:creationId xmlns:a16="http://schemas.microsoft.com/office/drawing/2014/main" id="{9CBE6A67-1B60-4F96-B3E0-415A0D4605B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180763" y="6861175"/>
                  <a:ext cx="58737" cy="57150"/>
                </a:xfrm>
                <a:custGeom>
                  <a:avLst/>
                  <a:gdLst>
                    <a:gd name="T0" fmla="*/ 13 w 25"/>
                    <a:gd name="T1" fmla="*/ 0 h 24"/>
                    <a:gd name="T2" fmla="*/ 0 w 25"/>
                    <a:gd name="T3" fmla="*/ 12 h 24"/>
                    <a:gd name="T4" fmla="*/ 13 w 25"/>
                    <a:gd name="T5" fmla="*/ 24 h 24"/>
                    <a:gd name="T6" fmla="*/ 25 w 25"/>
                    <a:gd name="T7" fmla="*/ 12 h 24"/>
                    <a:gd name="T8" fmla="*/ 13 w 25"/>
                    <a:gd name="T9" fmla="*/ 0 h 24"/>
                    <a:gd name="T10" fmla="*/ 13 w 25"/>
                    <a:gd name="T11" fmla="*/ 15 h 24"/>
                    <a:gd name="T12" fmla="*/ 10 w 25"/>
                    <a:gd name="T13" fmla="*/ 12 h 24"/>
                    <a:gd name="T14" fmla="*/ 13 w 25"/>
                    <a:gd name="T15" fmla="*/ 9 h 24"/>
                    <a:gd name="T16" fmla="*/ 15 w 25"/>
                    <a:gd name="T17" fmla="*/ 12 h 24"/>
                    <a:gd name="T18" fmla="*/ 13 w 25"/>
                    <a:gd name="T19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" h="24">
                      <a:moveTo>
                        <a:pt x="13" y="0"/>
                      </a:move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9"/>
                        <a:pt x="6" y="24"/>
                        <a:pt x="13" y="24"/>
                      </a:cubicBezTo>
                      <a:cubicBezTo>
                        <a:pt x="19" y="24"/>
                        <a:pt x="25" y="19"/>
                        <a:pt x="25" y="12"/>
                      </a:cubicBezTo>
                      <a:cubicBezTo>
                        <a:pt x="25" y="5"/>
                        <a:pt x="19" y="0"/>
                        <a:pt x="13" y="0"/>
                      </a:cubicBezTo>
                      <a:close/>
                      <a:moveTo>
                        <a:pt x="13" y="15"/>
                      </a:moveTo>
                      <a:cubicBezTo>
                        <a:pt x="11" y="15"/>
                        <a:pt x="10" y="14"/>
                        <a:pt x="10" y="12"/>
                      </a:cubicBezTo>
                      <a:cubicBezTo>
                        <a:pt x="10" y="11"/>
                        <a:pt x="11" y="9"/>
                        <a:pt x="13" y="9"/>
                      </a:cubicBezTo>
                      <a:cubicBezTo>
                        <a:pt x="14" y="9"/>
                        <a:pt x="15" y="11"/>
                        <a:pt x="15" y="12"/>
                      </a:cubicBezTo>
                      <a:cubicBezTo>
                        <a:pt x="15" y="14"/>
                        <a:pt x="14" y="15"/>
                        <a:pt x="13" y="15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23E1B43-1BE0-448C-A029-180B923655F4}"/>
                  </a:ext>
                </a:extLst>
              </p:cNvPr>
              <p:cNvSpPr/>
              <p:nvPr/>
            </p:nvSpPr>
            <p:spPr bwMode="gray">
              <a:xfrm>
                <a:off x="3306417" y="4298630"/>
                <a:ext cx="1845365" cy="98338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ACCTG 404</a:t>
                </a:r>
              </a:p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Managerial Accounting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81744CE-1595-406D-A4E5-B96AB0E476E4}"/>
                </a:ext>
              </a:extLst>
            </p:cNvPr>
            <p:cNvGrpSpPr/>
            <p:nvPr/>
          </p:nvGrpSpPr>
          <p:grpSpPr>
            <a:xfrm>
              <a:off x="5085522" y="1981200"/>
              <a:ext cx="2514600" cy="2167758"/>
              <a:chOff x="5085522" y="1981200"/>
              <a:chExt cx="2514600" cy="2167758"/>
            </a:xfrm>
          </p:grpSpPr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966839F5-EB5C-481B-BF8E-6E1369A5EEAA}"/>
                  </a:ext>
                </a:extLst>
              </p:cNvPr>
              <p:cNvSpPr/>
              <p:nvPr/>
            </p:nvSpPr>
            <p:spPr bwMode="gray">
              <a:xfrm>
                <a:off x="5085522" y="1981200"/>
                <a:ext cx="2514600" cy="2167758"/>
              </a:xfrm>
              <a:prstGeom prst="hexagon">
                <a:avLst/>
              </a:prstGeom>
              <a:solidFill>
                <a:srgbClr val="00ABAB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88900" tIns="88900" rIns="88900" bIns="0" rtlCol="0" anchor="b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7CC516CD-DA13-4071-897B-222E9B23C6A4}"/>
                  </a:ext>
                </a:extLst>
              </p:cNvPr>
              <p:cNvGrpSpPr/>
              <p:nvPr/>
            </p:nvGrpSpPr>
            <p:grpSpPr>
              <a:xfrm>
                <a:off x="5880591" y="2170992"/>
                <a:ext cx="924461" cy="935027"/>
                <a:chOff x="12509500" y="6391275"/>
                <a:chExt cx="555625" cy="561975"/>
              </a:xfrm>
              <a:solidFill>
                <a:srgbClr val="00ABAB"/>
              </a:solidFill>
            </p:grpSpPr>
            <p:sp>
              <p:nvSpPr>
                <p:cNvPr id="21" name="Freeform 564">
                  <a:extLst>
                    <a:ext uri="{FF2B5EF4-FFF2-40B4-BE49-F238E27FC236}">
                      <a16:creationId xmlns:a16="http://schemas.microsoft.com/office/drawing/2014/main" id="{8AE51B10-950D-474B-846C-CAAFFA06AD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566650" y="6610350"/>
                  <a:ext cx="73025" cy="285750"/>
                </a:xfrm>
                <a:custGeom>
                  <a:avLst/>
                  <a:gdLst>
                    <a:gd name="T0" fmla="*/ 5 w 31"/>
                    <a:gd name="T1" fmla="*/ 0 h 120"/>
                    <a:gd name="T2" fmla="*/ 0 w 31"/>
                    <a:gd name="T3" fmla="*/ 5 h 120"/>
                    <a:gd name="T4" fmla="*/ 0 w 31"/>
                    <a:gd name="T5" fmla="*/ 115 h 120"/>
                    <a:gd name="T6" fmla="*/ 5 w 31"/>
                    <a:gd name="T7" fmla="*/ 120 h 120"/>
                    <a:gd name="T8" fmla="*/ 26 w 31"/>
                    <a:gd name="T9" fmla="*/ 120 h 120"/>
                    <a:gd name="T10" fmla="*/ 31 w 31"/>
                    <a:gd name="T11" fmla="*/ 115 h 120"/>
                    <a:gd name="T12" fmla="*/ 31 w 31"/>
                    <a:gd name="T13" fmla="*/ 5 h 120"/>
                    <a:gd name="T14" fmla="*/ 26 w 31"/>
                    <a:gd name="T15" fmla="*/ 0 h 120"/>
                    <a:gd name="T16" fmla="*/ 5 w 31"/>
                    <a:gd name="T17" fmla="*/ 0 h 120"/>
                    <a:gd name="T18" fmla="*/ 21 w 31"/>
                    <a:gd name="T19" fmla="*/ 111 h 120"/>
                    <a:gd name="T20" fmla="*/ 9 w 31"/>
                    <a:gd name="T21" fmla="*/ 111 h 120"/>
                    <a:gd name="T22" fmla="*/ 9 w 31"/>
                    <a:gd name="T23" fmla="*/ 9 h 120"/>
                    <a:gd name="T24" fmla="*/ 21 w 31"/>
                    <a:gd name="T25" fmla="*/ 9 h 120"/>
                    <a:gd name="T26" fmla="*/ 21 w 31"/>
                    <a:gd name="T27" fmla="*/ 11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12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8"/>
                        <a:pt x="2" y="120"/>
                        <a:pt x="5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9" y="120"/>
                        <a:pt x="31" y="118"/>
                        <a:pt x="31" y="11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2"/>
                        <a:pt x="29" y="0"/>
                        <a:pt x="26" y="0"/>
                      </a:cubicBezTo>
                      <a:lnTo>
                        <a:pt x="5" y="0"/>
                      </a:lnTo>
                      <a:close/>
                      <a:moveTo>
                        <a:pt x="21" y="111"/>
                      </a:moveTo>
                      <a:cubicBezTo>
                        <a:pt x="9" y="111"/>
                        <a:pt x="9" y="111"/>
                        <a:pt x="9" y="111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lnTo>
                        <a:pt x="21" y="11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22" name="Freeform 565">
                  <a:extLst>
                    <a:ext uri="{FF2B5EF4-FFF2-40B4-BE49-F238E27FC236}">
                      <a16:creationId xmlns:a16="http://schemas.microsoft.com/office/drawing/2014/main" id="{9C093B81-4232-475A-B693-2CCB71FEC6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692063" y="6610350"/>
                  <a:ext cx="73025" cy="285750"/>
                </a:xfrm>
                <a:custGeom>
                  <a:avLst/>
                  <a:gdLst>
                    <a:gd name="T0" fmla="*/ 5 w 31"/>
                    <a:gd name="T1" fmla="*/ 0 h 120"/>
                    <a:gd name="T2" fmla="*/ 0 w 31"/>
                    <a:gd name="T3" fmla="*/ 5 h 120"/>
                    <a:gd name="T4" fmla="*/ 0 w 31"/>
                    <a:gd name="T5" fmla="*/ 115 h 120"/>
                    <a:gd name="T6" fmla="*/ 5 w 31"/>
                    <a:gd name="T7" fmla="*/ 120 h 120"/>
                    <a:gd name="T8" fmla="*/ 26 w 31"/>
                    <a:gd name="T9" fmla="*/ 120 h 120"/>
                    <a:gd name="T10" fmla="*/ 31 w 31"/>
                    <a:gd name="T11" fmla="*/ 115 h 120"/>
                    <a:gd name="T12" fmla="*/ 31 w 31"/>
                    <a:gd name="T13" fmla="*/ 5 h 120"/>
                    <a:gd name="T14" fmla="*/ 26 w 31"/>
                    <a:gd name="T15" fmla="*/ 0 h 120"/>
                    <a:gd name="T16" fmla="*/ 5 w 31"/>
                    <a:gd name="T17" fmla="*/ 0 h 120"/>
                    <a:gd name="T18" fmla="*/ 22 w 31"/>
                    <a:gd name="T19" fmla="*/ 111 h 120"/>
                    <a:gd name="T20" fmla="*/ 10 w 31"/>
                    <a:gd name="T21" fmla="*/ 111 h 120"/>
                    <a:gd name="T22" fmla="*/ 10 w 31"/>
                    <a:gd name="T23" fmla="*/ 9 h 120"/>
                    <a:gd name="T24" fmla="*/ 22 w 31"/>
                    <a:gd name="T25" fmla="*/ 9 h 120"/>
                    <a:gd name="T26" fmla="*/ 22 w 31"/>
                    <a:gd name="T27" fmla="*/ 11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12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8"/>
                        <a:pt x="2" y="120"/>
                        <a:pt x="5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9" y="120"/>
                        <a:pt x="31" y="118"/>
                        <a:pt x="31" y="11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2"/>
                        <a:pt x="29" y="0"/>
                        <a:pt x="26" y="0"/>
                      </a:cubicBezTo>
                      <a:lnTo>
                        <a:pt x="5" y="0"/>
                      </a:lnTo>
                      <a:close/>
                      <a:moveTo>
                        <a:pt x="22" y="111"/>
                      </a:moveTo>
                      <a:cubicBezTo>
                        <a:pt x="10" y="111"/>
                        <a:pt x="10" y="111"/>
                        <a:pt x="10" y="111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lnTo>
                        <a:pt x="22" y="11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23" name="Freeform 566">
                  <a:extLst>
                    <a:ext uri="{FF2B5EF4-FFF2-40B4-BE49-F238E27FC236}">
                      <a16:creationId xmlns:a16="http://schemas.microsoft.com/office/drawing/2014/main" id="{88DF0EEA-3E5D-41C2-B3E2-900CA652F04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817475" y="6610350"/>
                  <a:ext cx="74612" cy="285750"/>
                </a:xfrm>
                <a:custGeom>
                  <a:avLst/>
                  <a:gdLst>
                    <a:gd name="T0" fmla="*/ 4 w 31"/>
                    <a:gd name="T1" fmla="*/ 0 h 120"/>
                    <a:gd name="T2" fmla="*/ 0 w 31"/>
                    <a:gd name="T3" fmla="*/ 5 h 120"/>
                    <a:gd name="T4" fmla="*/ 0 w 31"/>
                    <a:gd name="T5" fmla="*/ 115 h 120"/>
                    <a:gd name="T6" fmla="*/ 4 w 31"/>
                    <a:gd name="T7" fmla="*/ 120 h 120"/>
                    <a:gd name="T8" fmla="*/ 26 w 31"/>
                    <a:gd name="T9" fmla="*/ 120 h 120"/>
                    <a:gd name="T10" fmla="*/ 31 w 31"/>
                    <a:gd name="T11" fmla="*/ 115 h 120"/>
                    <a:gd name="T12" fmla="*/ 31 w 31"/>
                    <a:gd name="T13" fmla="*/ 5 h 120"/>
                    <a:gd name="T14" fmla="*/ 26 w 31"/>
                    <a:gd name="T15" fmla="*/ 0 h 120"/>
                    <a:gd name="T16" fmla="*/ 4 w 31"/>
                    <a:gd name="T17" fmla="*/ 0 h 120"/>
                    <a:gd name="T18" fmla="*/ 21 w 31"/>
                    <a:gd name="T19" fmla="*/ 111 h 120"/>
                    <a:gd name="T20" fmla="*/ 9 w 31"/>
                    <a:gd name="T21" fmla="*/ 111 h 120"/>
                    <a:gd name="T22" fmla="*/ 9 w 31"/>
                    <a:gd name="T23" fmla="*/ 9 h 120"/>
                    <a:gd name="T24" fmla="*/ 21 w 31"/>
                    <a:gd name="T25" fmla="*/ 9 h 120"/>
                    <a:gd name="T26" fmla="*/ 21 w 31"/>
                    <a:gd name="T27" fmla="*/ 11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120">
                      <a:moveTo>
                        <a:pt x="4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1" y="118"/>
                        <a:pt x="31" y="11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2"/>
                        <a:pt x="28" y="0"/>
                        <a:pt x="26" y="0"/>
                      </a:cubicBezTo>
                      <a:lnTo>
                        <a:pt x="4" y="0"/>
                      </a:lnTo>
                      <a:close/>
                      <a:moveTo>
                        <a:pt x="21" y="111"/>
                      </a:moveTo>
                      <a:cubicBezTo>
                        <a:pt x="9" y="111"/>
                        <a:pt x="9" y="111"/>
                        <a:pt x="9" y="111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lnTo>
                        <a:pt x="21" y="11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24" name="Freeform 567">
                  <a:extLst>
                    <a:ext uri="{FF2B5EF4-FFF2-40B4-BE49-F238E27FC236}">
                      <a16:creationId xmlns:a16="http://schemas.microsoft.com/office/drawing/2014/main" id="{45A74B5C-057D-45AF-AC79-3CE4C9CE784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944475" y="6610350"/>
                  <a:ext cx="73025" cy="285750"/>
                </a:xfrm>
                <a:custGeom>
                  <a:avLst/>
                  <a:gdLst>
                    <a:gd name="T0" fmla="*/ 5 w 31"/>
                    <a:gd name="T1" fmla="*/ 0 h 120"/>
                    <a:gd name="T2" fmla="*/ 0 w 31"/>
                    <a:gd name="T3" fmla="*/ 5 h 120"/>
                    <a:gd name="T4" fmla="*/ 0 w 31"/>
                    <a:gd name="T5" fmla="*/ 115 h 120"/>
                    <a:gd name="T6" fmla="*/ 5 w 31"/>
                    <a:gd name="T7" fmla="*/ 120 h 120"/>
                    <a:gd name="T8" fmla="*/ 27 w 31"/>
                    <a:gd name="T9" fmla="*/ 120 h 120"/>
                    <a:gd name="T10" fmla="*/ 31 w 31"/>
                    <a:gd name="T11" fmla="*/ 115 h 120"/>
                    <a:gd name="T12" fmla="*/ 31 w 31"/>
                    <a:gd name="T13" fmla="*/ 5 h 120"/>
                    <a:gd name="T14" fmla="*/ 27 w 31"/>
                    <a:gd name="T15" fmla="*/ 0 h 120"/>
                    <a:gd name="T16" fmla="*/ 5 w 31"/>
                    <a:gd name="T17" fmla="*/ 0 h 120"/>
                    <a:gd name="T18" fmla="*/ 22 w 31"/>
                    <a:gd name="T19" fmla="*/ 111 h 120"/>
                    <a:gd name="T20" fmla="*/ 10 w 31"/>
                    <a:gd name="T21" fmla="*/ 111 h 120"/>
                    <a:gd name="T22" fmla="*/ 10 w 31"/>
                    <a:gd name="T23" fmla="*/ 9 h 120"/>
                    <a:gd name="T24" fmla="*/ 22 w 31"/>
                    <a:gd name="T25" fmla="*/ 9 h 120"/>
                    <a:gd name="T26" fmla="*/ 22 w 31"/>
                    <a:gd name="T27" fmla="*/ 111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120">
                      <a:moveTo>
                        <a:pt x="5" y="0"/>
                      </a:move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8"/>
                        <a:pt x="2" y="120"/>
                        <a:pt x="5" y="120"/>
                      </a:cubicBezTo>
                      <a:cubicBezTo>
                        <a:pt x="27" y="120"/>
                        <a:pt x="27" y="120"/>
                        <a:pt x="27" y="120"/>
                      </a:cubicBezTo>
                      <a:cubicBezTo>
                        <a:pt x="29" y="120"/>
                        <a:pt x="31" y="118"/>
                        <a:pt x="31" y="11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2"/>
                        <a:pt x="29" y="0"/>
                        <a:pt x="27" y="0"/>
                      </a:cubicBezTo>
                      <a:lnTo>
                        <a:pt x="5" y="0"/>
                      </a:lnTo>
                      <a:close/>
                      <a:moveTo>
                        <a:pt x="22" y="111"/>
                      </a:moveTo>
                      <a:cubicBezTo>
                        <a:pt x="10" y="111"/>
                        <a:pt x="10" y="111"/>
                        <a:pt x="10" y="111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lnTo>
                        <a:pt x="22" y="11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25" name="Freeform 568">
                  <a:extLst>
                    <a:ext uri="{FF2B5EF4-FFF2-40B4-BE49-F238E27FC236}">
                      <a16:creationId xmlns:a16="http://schemas.microsoft.com/office/drawing/2014/main" id="{489B842C-5F19-47B9-87A2-E3AFF4B4F9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509500" y="6391275"/>
                  <a:ext cx="555625" cy="179388"/>
                </a:xfrm>
                <a:custGeom>
                  <a:avLst/>
                  <a:gdLst>
                    <a:gd name="T0" fmla="*/ 5 w 234"/>
                    <a:gd name="T1" fmla="*/ 75 h 75"/>
                    <a:gd name="T2" fmla="*/ 230 w 234"/>
                    <a:gd name="T3" fmla="*/ 75 h 75"/>
                    <a:gd name="T4" fmla="*/ 230 w 234"/>
                    <a:gd name="T5" fmla="*/ 75 h 75"/>
                    <a:gd name="T6" fmla="*/ 234 w 234"/>
                    <a:gd name="T7" fmla="*/ 70 h 75"/>
                    <a:gd name="T8" fmla="*/ 231 w 234"/>
                    <a:gd name="T9" fmla="*/ 66 h 75"/>
                    <a:gd name="T10" fmla="*/ 120 w 234"/>
                    <a:gd name="T11" fmla="*/ 1 h 75"/>
                    <a:gd name="T12" fmla="*/ 115 w 234"/>
                    <a:gd name="T13" fmla="*/ 1 h 75"/>
                    <a:gd name="T14" fmla="*/ 3 w 234"/>
                    <a:gd name="T15" fmla="*/ 66 h 75"/>
                    <a:gd name="T16" fmla="*/ 1 w 234"/>
                    <a:gd name="T17" fmla="*/ 71 h 75"/>
                    <a:gd name="T18" fmla="*/ 5 w 234"/>
                    <a:gd name="T19" fmla="*/ 75 h 75"/>
                    <a:gd name="T20" fmla="*/ 118 w 234"/>
                    <a:gd name="T21" fmla="*/ 11 h 75"/>
                    <a:gd name="T22" fmla="*/ 212 w 234"/>
                    <a:gd name="T23" fmla="*/ 66 h 75"/>
                    <a:gd name="T24" fmla="*/ 23 w 234"/>
                    <a:gd name="T25" fmla="*/ 66 h 75"/>
                    <a:gd name="T26" fmla="*/ 118 w 234"/>
                    <a:gd name="T27" fmla="*/ 1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34" h="75">
                      <a:moveTo>
                        <a:pt x="5" y="75"/>
                      </a:moveTo>
                      <a:cubicBezTo>
                        <a:pt x="230" y="75"/>
                        <a:pt x="230" y="75"/>
                        <a:pt x="230" y="75"/>
                      </a:cubicBezTo>
                      <a:cubicBezTo>
                        <a:pt x="230" y="75"/>
                        <a:pt x="230" y="75"/>
                        <a:pt x="230" y="75"/>
                      </a:cubicBezTo>
                      <a:cubicBezTo>
                        <a:pt x="232" y="75"/>
                        <a:pt x="234" y="73"/>
                        <a:pt x="234" y="70"/>
                      </a:cubicBezTo>
                      <a:cubicBezTo>
                        <a:pt x="234" y="68"/>
                        <a:pt x="233" y="67"/>
                        <a:pt x="231" y="66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18" y="0"/>
                        <a:pt x="117" y="0"/>
                        <a:pt x="115" y="1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1" y="67"/>
                        <a:pt x="0" y="69"/>
                        <a:pt x="1" y="71"/>
                      </a:cubicBezTo>
                      <a:cubicBezTo>
                        <a:pt x="1" y="74"/>
                        <a:pt x="3" y="75"/>
                        <a:pt x="5" y="75"/>
                      </a:cubicBezTo>
                      <a:close/>
                      <a:moveTo>
                        <a:pt x="118" y="11"/>
                      </a:moveTo>
                      <a:cubicBezTo>
                        <a:pt x="212" y="66"/>
                        <a:pt x="212" y="66"/>
                        <a:pt x="212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lnTo>
                        <a:pt x="118" y="11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26" name="Freeform 569">
                  <a:extLst>
                    <a:ext uri="{FF2B5EF4-FFF2-40B4-BE49-F238E27FC236}">
                      <a16:creationId xmlns:a16="http://schemas.microsoft.com/office/drawing/2014/main" id="{88AAC269-4802-4367-8EFD-B081B9EEAF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11088" y="6931025"/>
                  <a:ext cx="554037" cy="22225"/>
                </a:xfrm>
                <a:custGeom>
                  <a:avLst/>
                  <a:gdLst>
                    <a:gd name="T0" fmla="*/ 229 w 233"/>
                    <a:gd name="T1" fmla="*/ 0 h 9"/>
                    <a:gd name="T2" fmla="*/ 4 w 233"/>
                    <a:gd name="T3" fmla="*/ 0 h 9"/>
                    <a:gd name="T4" fmla="*/ 0 w 233"/>
                    <a:gd name="T5" fmla="*/ 5 h 9"/>
                    <a:gd name="T6" fmla="*/ 4 w 233"/>
                    <a:gd name="T7" fmla="*/ 9 h 9"/>
                    <a:gd name="T8" fmla="*/ 229 w 233"/>
                    <a:gd name="T9" fmla="*/ 9 h 9"/>
                    <a:gd name="T10" fmla="*/ 233 w 233"/>
                    <a:gd name="T11" fmla="*/ 5 h 9"/>
                    <a:gd name="T12" fmla="*/ 229 w 233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3" h="9">
                      <a:moveTo>
                        <a:pt x="22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7"/>
                        <a:pt x="2" y="9"/>
                        <a:pt x="4" y="9"/>
                      </a:cubicBezTo>
                      <a:cubicBezTo>
                        <a:pt x="229" y="9"/>
                        <a:pt x="229" y="9"/>
                        <a:pt x="229" y="9"/>
                      </a:cubicBezTo>
                      <a:cubicBezTo>
                        <a:pt x="231" y="9"/>
                        <a:pt x="233" y="7"/>
                        <a:pt x="233" y="5"/>
                      </a:cubicBezTo>
                      <a:cubicBezTo>
                        <a:pt x="233" y="2"/>
                        <a:pt x="231" y="0"/>
                        <a:pt x="229" y="0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  <p:sp>
              <p:nvSpPr>
                <p:cNvPr id="27" name="Freeform 570">
                  <a:extLst>
                    <a:ext uri="{FF2B5EF4-FFF2-40B4-BE49-F238E27FC236}">
                      <a16:creationId xmlns:a16="http://schemas.microsoft.com/office/drawing/2014/main" id="{360EA920-7736-4399-AEF2-AFB894721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746038" y="6448425"/>
                  <a:ext cx="84137" cy="84138"/>
                </a:xfrm>
                <a:custGeom>
                  <a:avLst/>
                  <a:gdLst>
                    <a:gd name="T0" fmla="*/ 17 w 35"/>
                    <a:gd name="T1" fmla="*/ 0 h 35"/>
                    <a:gd name="T2" fmla="*/ 0 w 35"/>
                    <a:gd name="T3" fmla="*/ 18 h 35"/>
                    <a:gd name="T4" fmla="*/ 17 w 35"/>
                    <a:gd name="T5" fmla="*/ 35 h 35"/>
                    <a:gd name="T6" fmla="*/ 35 w 35"/>
                    <a:gd name="T7" fmla="*/ 18 h 35"/>
                    <a:gd name="T8" fmla="*/ 17 w 35"/>
                    <a:gd name="T9" fmla="*/ 0 h 35"/>
                    <a:gd name="T10" fmla="*/ 17 w 35"/>
                    <a:gd name="T11" fmla="*/ 26 h 35"/>
                    <a:gd name="T12" fmla="*/ 9 w 35"/>
                    <a:gd name="T13" fmla="*/ 18 h 35"/>
                    <a:gd name="T14" fmla="*/ 17 w 35"/>
                    <a:gd name="T15" fmla="*/ 10 h 35"/>
                    <a:gd name="T16" fmla="*/ 25 w 35"/>
                    <a:gd name="T17" fmla="*/ 18 h 35"/>
                    <a:gd name="T18" fmla="*/ 17 w 35"/>
                    <a:gd name="T19" fmla="*/ 2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" h="35">
                      <a:moveTo>
                        <a:pt x="17" y="0"/>
                      </a:moveTo>
                      <a:cubicBezTo>
                        <a:pt x="8" y="0"/>
                        <a:pt x="0" y="8"/>
                        <a:pt x="0" y="18"/>
                      </a:cubicBezTo>
                      <a:cubicBezTo>
                        <a:pt x="0" y="27"/>
                        <a:pt x="8" y="35"/>
                        <a:pt x="17" y="35"/>
                      </a:cubicBezTo>
                      <a:cubicBezTo>
                        <a:pt x="27" y="35"/>
                        <a:pt x="35" y="27"/>
                        <a:pt x="35" y="18"/>
                      </a:cubicBezTo>
                      <a:cubicBezTo>
                        <a:pt x="35" y="8"/>
                        <a:pt x="27" y="0"/>
                        <a:pt x="17" y="0"/>
                      </a:cubicBezTo>
                      <a:close/>
                      <a:moveTo>
                        <a:pt x="17" y="26"/>
                      </a:moveTo>
                      <a:cubicBezTo>
                        <a:pt x="13" y="26"/>
                        <a:pt x="9" y="22"/>
                        <a:pt x="9" y="18"/>
                      </a:cubicBezTo>
                      <a:cubicBezTo>
                        <a:pt x="9" y="13"/>
                        <a:pt x="13" y="10"/>
                        <a:pt x="17" y="10"/>
                      </a:cubicBezTo>
                      <a:cubicBezTo>
                        <a:pt x="22" y="10"/>
                        <a:pt x="25" y="13"/>
                        <a:pt x="25" y="18"/>
                      </a:cubicBezTo>
                      <a:cubicBezTo>
                        <a:pt x="25" y="22"/>
                        <a:pt x="22" y="26"/>
                        <a:pt x="17" y="26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chemeClr val="bg1"/>
                  </a:solidFill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5314" tIns="32657" rIns="65314" bIns="32657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86" dirty="0"/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4D1A9F4-AA60-4F7C-89A9-89467F1BF9C1}"/>
                  </a:ext>
                </a:extLst>
              </p:cNvPr>
              <p:cNvSpPr/>
              <p:nvPr/>
            </p:nvSpPr>
            <p:spPr bwMode="gray">
              <a:xfrm>
                <a:off x="5419379" y="3165573"/>
                <a:ext cx="1845365" cy="98338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ACCTG 405</a:t>
                </a:r>
              </a:p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Principles of Taxation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614B429-2EB6-4D90-9D50-692F1BF53E59}"/>
                </a:ext>
              </a:extLst>
            </p:cNvPr>
            <p:cNvGrpSpPr/>
            <p:nvPr/>
          </p:nvGrpSpPr>
          <p:grpSpPr>
            <a:xfrm>
              <a:off x="7215809" y="3108921"/>
              <a:ext cx="2514600" cy="2167758"/>
              <a:chOff x="7215809" y="3108921"/>
              <a:chExt cx="2514600" cy="2167758"/>
            </a:xfrm>
          </p:grpSpPr>
          <p:sp>
            <p:nvSpPr>
              <p:cNvPr id="34" name="Hexagon 33">
                <a:extLst>
                  <a:ext uri="{FF2B5EF4-FFF2-40B4-BE49-F238E27FC236}">
                    <a16:creationId xmlns:a16="http://schemas.microsoft.com/office/drawing/2014/main" id="{C207E4E8-D2C0-432A-8343-11EE3941E652}"/>
                  </a:ext>
                </a:extLst>
              </p:cNvPr>
              <p:cNvSpPr/>
              <p:nvPr/>
            </p:nvSpPr>
            <p:spPr bwMode="gray">
              <a:xfrm>
                <a:off x="7215809" y="3108921"/>
                <a:ext cx="2514600" cy="2167758"/>
              </a:xfrm>
              <a:prstGeom prst="hexagon">
                <a:avLst/>
              </a:prstGeom>
              <a:solidFill>
                <a:srgbClr val="6FC2B4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88900" tIns="88900" rIns="88900" bIns="0" rtlCol="0" anchor="b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Freeform 401">
                <a:extLst>
                  <a:ext uri="{FF2B5EF4-FFF2-40B4-BE49-F238E27FC236}">
                    <a16:creationId xmlns:a16="http://schemas.microsoft.com/office/drawing/2014/main" id="{DFFC6AB8-07A5-4B58-8CAD-E9F61504C07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035390" y="3352800"/>
                <a:ext cx="880071" cy="914400"/>
              </a:xfrm>
              <a:custGeom>
                <a:avLst/>
                <a:gdLst>
                  <a:gd name="T0" fmla="*/ 217 w 218"/>
                  <a:gd name="T1" fmla="*/ 102 h 226"/>
                  <a:gd name="T2" fmla="*/ 209 w 218"/>
                  <a:gd name="T3" fmla="*/ 80 h 226"/>
                  <a:gd name="T4" fmla="*/ 138 w 218"/>
                  <a:gd name="T5" fmla="*/ 2 h 226"/>
                  <a:gd name="T6" fmla="*/ 2 w 218"/>
                  <a:gd name="T7" fmla="*/ 131 h 226"/>
                  <a:gd name="T8" fmla="*/ 45 w 218"/>
                  <a:gd name="T9" fmla="*/ 181 h 226"/>
                  <a:gd name="T10" fmla="*/ 117 w 218"/>
                  <a:gd name="T11" fmla="*/ 226 h 226"/>
                  <a:gd name="T12" fmla="*/ 190 w 218"/>
                  <a:gd name="T13" fmla="*/ 169 h 226"/>
                  <a:gd name="T14" fmla="*/ 190 w 218"/>
                  <a:gd name="T15" fmla="*/ 137 h 226"/>
                  <a:gd name="T16" fmla="*/ 189 w 218"/>
                  <a:gd name="T17" fmla="*/ 128 h 226"/>
                  <a:gd name="T18" fmla="*/ 217 w 218"/>
                  <a:gd name="T19" fmla="*/ 106 h 226"/>
                  <a:gd name="T20" fmla="*/ 45 w 218"/>
                  <a:gd name="T21" fmla="*/ 137 h 226"/>
                  <a:gd name="T22" fmla="*/ 45 w 218"/>
                  <a:gd name="T23" fmla="*/ 168 h 226"/>
                  <a:gd name="T24" fmla="*/ 135 w 218"/>
                  <a:gd name="T25" fmla="*/ 12 h 226"/>
                  <a:gd name="T26" fmla="*/ 169 w 218"/>
                  <a:gd name="T27" fmla="*/ 108 h 226"/>
                  <a:gd name="T28" fmla="*/ 45 w 218"/>
                  <a:gd name="T29" fmla="*/ 130 h 226"/>
                  <a:gd name="T30" fmla="*/ 117 w 218"/>
                  <a:gd name="T31" fmla="*/ 217 h 226"/>
                  <a:gd name="T32" fmla="*/ 75 w 218"/>
                  <a:gd name="T33" fmla="*/ 210 h 226"/>
                  <a:gd name="T34" fmla="*/ 54 w 218"/>
                  <a:gd name="T35" fmla="*/ 179 h 226"/>
                  <a:gd name="T36" fmla="*/ 85 w 218"/>
                  <a:gd name="T37" fmla="*/ 191 h 226"/>
                  <a:gd name="T38" fmla="*/ 117 w 218"/>
                  <a:gd name="T39" fmla="*/ 194 h 226"/>
                  <a:gd name="T40" fmla="*/ 180 w 218"/>
                  <a:gd name="T41" fmla="*/ 195 h 226"/>
                  <a:gd name="T42" fmla="*/ 180 w 218"/>
                  <a:gd name="T43" fmla="*/ 164 h 226"/>
                  <a:gd name="T44" fmla="*/ 171 w 218"/>
                  <a:gd name="T45" fmla="*/ 173 h 226"/>
                  <a:gd name="T46" fmla="*/ 111 w 218"/>
                  <a:gd name="T47" fmla="*/ 184 h 226"/>
                  <a:gd name="T48" fmla="*/ 63 w 218"/>
                  <a:gd name="T49" fmla="*/ 173 h 226"/>
                  <a:gd name="T50" fmla="*/ 55 w 218"/>
                  <a:gd name="T51" fmla="*/ 164 h 226"/>
                  <a:gd name="T52" fmla="*/ 54 w 218"/>
                  <a:gd name="T53" fmla="*/ 145 h 226"/>
                  <a:gd name="T54" fmla="*/ 117 w 218"/>
                  <a:gd name="T55" fmla="*/ 160 h 226"/>
                  <a:gd name="T56" fmla="*/ 180 w 218"/>
                  <a:gd name="T57" fmla="*/ 145 h 226"/>
                  <a:gd name="T58" fmla="*/ 180 w 218"/>
                  <a:gd name="T59" fmla="*/ 132 h 226"/>
                  <a:gd name="T60" fmla="*/ 169 w 218"/>
                  <a:gd name="T61" fmla="*/ 142 h 226"/>
                  <a:gd name="T62" fmla="*/ 140 w 218"/>
                  <a:gd name="T63" fmla="*/ 150 h 226"/>
                  <a:gd name="T64" fmla="*/ 117 w 218"/>
                  <a:gd name="T65" fmla="*/ 151 h 226"/>
                  <a:gd name="T66" fmla="*/ 59 w 218"/>
                  <a:gd name="T67" fmla="*/ 137 h 226"/>
                  <a:gd name="T68" fmla="*/ 54 w 218"/>
                  <a:gd name="T69" fmla="*/ 130 h 226"/>
                  <a:gd name="T70" fmla="*/ 161 w 218"/>
                  <a:gd name="T71" fmla="*/ 115 h 226"/>
                  <a:gd name="T72" fmla="*/ 178 w 218"/>
                  <a:gd name="T73" fmla="*/ 125 h 226"/>
                  <a:gd name="T74" fmla="*/ 180 w 218"/>
                  <a:gd name="T75" fmla="*/ 132 h 226"/>
                  <a:gd name="T76" fmla="*/ 177 w 218"/>
                  <a:gd name="T77" fmla="*/ 112 h 226"/>
                  <a:gd name="T78" fmla="*/ 206 w 218"/>
                  <a:gd name="T79" fmla="*/ 10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8" h="226">
                    <a:moveTo>
                      <a:pt x="217" y="106"/>
                    </a:moveTo>
                    <a:cubicBezTo>
                      <a:pt x="218" y="105"/>
                      <a:pt x="217" y="103"/>
                      <a:pt x="217" y="102"/>
                    </a:cubicBezTo>
                    <a:cubicBezTo>
                      <a:pt x="216" y="102"/>
                      <a:pt x="208" y="91"/>
                      <a:pt x="204" y="85"/>
                    </a:cubicBezTo>
                    <a:cubicBezTo>
                      <a:pt x="209" y="80"/>
                      <a:pt x="209" y="80"/>
                      <a:pt x="209" y="80"/>
                    </a:cubicBezTo>
                    <a:cubicBezTo>
                      <a:pt x="211" y="78"/>
                      <a:pt x="211" y="75"/>
                      <a:pt x="209" y="73"/>
                    </a:cubicBezTo>
                    <a:cubicBezTo>
                      <a:pt x="138" y="2"/>
                      <a:pt x="138" y="2"/>
                      <a:pt x="138" y="2"/>
                    </a:cubicBezTo>
                    <a:cubicBezTo>
                      <a:pt x="136" y="0"/>
                      <a:pt x="133" y="0"/>
                      <a:pt x="131" y="2"/>
                    </a:cubicBezTo>
                    <a:cubicBezTo>
                      <a:pt x="2" y="131"/>
                      <a:pt x="2" y="131"/>
                      <a:pt x="2" y="131"/>
                    </a:cubicBezTo>
                    <a:cubicBezTo>
                      <a:pt x="0" y="133"/>
                      <a:pt x="0" y="136"/>
                      <a:pt x="2" y="138"/>
                    </a:cubicBezTo>
                    <a:cubicBezTo>
                      <a:pt x="45" y="181"/>
                      <a:pt x="45" y="181"/>
                      <a:pt x="45" y="181"/>
                    </a:cubicBezTo>
                    <a:cubicBezTo>
                      <a:pt x="45" y="195"/>
                      <a:pt x="45" y="195"/>
                      <a:pt x="45" y="195"/>
                    </a:cubicBezTo>
                    <a:cubicBezTo>
                      <a:pt x="45" y="215"/>
                      <a:pt x="82" y="226"/>
                      <a:pt x="117" y="226"/>
                    </a:cubicBezTo>
                    <a:cubicBezTo>
                      <a:pt x="152" y="226"/>
                      <a:pt x="190" y="215"/>
                      <a:pt x="190" y="195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0" y="163"/>
                      <a:pt x="190" y="163"/>
                      <a:pt x="190" y="163"/>
                    </a:cubicBezTo>
                    <a:cubicBezTo>
                      <a:pt x="190" y="137"/>
                      <a:pt x="190" y="137"/>
                      <a:pt x="190" y="137"/>
                    </a:cubicBezTo>
                    <a:cubicBezTo>
                      <a:pt x="190" y="130"/>
                      <a:pt x="190" y="130"/>
                      <a:pt x="190" y="130"/>
                    </a:cubicBezTo>
                    <a:cubicBezTo>
                      <a:pt x="190" y="129"/>
                      <a:pt x="189" y="128"/>
                      <a:pt x="189" y="128"/>
                    </a:cubicBezTo>
                    <a:cubicBezTo>
                      <a:pt x="216" y="109"/>
                      <a:pt x="216" y="109"/>
                      <a:pt x="216" y="109"/>
                    </a:cubicBezTo>
                    <a:cubicBezTo>
                      <a:pt x="217" y="108"/>
                      <a:pt x="217" y="107"/>
                      <a:pt x="217" y="106"/>
                    </a:cubicBezTo>
                    <a:close/>
                    <a:moveTo>
                      <a:pt x="45" y="130"/>
                    </a:moveTo>
                    <a:cubicBezTo>
                      <a:pt x="45" y="137"/>
                      <a:pt x="45" y="137"/>
                      <a:pt x="45" y="137"/>
                    </a:cubicBezTo>
                    <a:cubicBezTo>
                      <a:pt x="45" y="163"/>
                      <a:pt x="45" y="163"/>
                      <a:pt x="45" y="163"/>
                    </a:cubicBezTo>
                    <a:cubicBezTo>
                      <a:pt x="45" y="168"/>
                      <a:pt x="45" y="168"/>
                      <a:pt x="45" y="168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200" y="77"/>
                      <a:pt x="200" y="77"/>
                      <a:pt x="200" y="77"/>
                    </a:cubicBezTo>
                    <a:cubicBezTo>
                      <a:pt x="169" y="108"/>
                      <a:pt x="169" y="108"/>
                      <a:pt x="169" y="108"/>
                    </a:cubicBezTo>
                    <a:cubicBezTo>
                      <a:pt x="155" y="102"/>
                      <a:pt x="136" y="99"/>
                      <a:pt x="117" y="99"/>
                    </a:cubicBezTo>
                    <a:cubicBezTo>
                      <a:pt x="82" y="99"/>
                      <a:pt x="45" y="110"/>
                      <a:pt x="45" y="130"/>
                    </a:cubicBezTo>
                    <a:close/>
                    <a:moveTo>
                      <a:pt x="180" y="195"/>
                    </a:moveTo>
                    <a:cubicBezTo>
                      <a:pt x="180" y="205"/>
                      <a:pt x="153" y="217"/>
                      <a:pt x="117" y="217"/>
                    </a:cubicBezTo>
                    <a:cubicBezTo>
                      <a:pt x="101" y="217"/>
                      <a:pt x="86" y="214"/>
                      <a:pt x="75" y="211"/>
                    </a:cubicBezTo>
                    <a:cubicBezTo>
                      <a:pt x="75" y="211"/>
                      <a:pt x="75" y="210"/>
                      <a:pt x="75" y="210"/>
                    </a:cubicBezTo>
                    <a:cubicBezTo>
                      <a:pt x="62" y="206"/>
                      <a:pt x="54" y="200"/>
                      <a:pt x="54" y="195"/>
                    </a:cubicBezTo>
                    <a:cubicBezTo>
                      <a:pt x="54" y="179"/>
                      <a:pt x="54" y="179"/>
                      <a:pt x="54" y="179"/>
                    </a:cubicBezTo>
                    <a:cubicBezTo>
                      <a:pt x="56" y="180"/>
                      <a:pt x="57" y="180"/>
                      <a:pt x="58" y="181"/>
                    </a:cubicBezTo>
                    <a:cubicBezTo>
                      <a:pt x="65" y="185"/>
                      <a:pt x="75" y="189"/>
                      <a:pt x="85" y="191"/>
                    </a:cubicBezTo>
                    <a:cubicBezTo>
                      <a:pt x="90" y="192"/>
                      <a:pt x="95" y="192"/>
                      <a:pt x="99" y="193"/>
                    </a:cubicBezTo>
                    <a:cubicBezTo>
                      <a:pt x="105" y="194"/>
                      <a:pt x="111" y="194"/>
                      <a:pt x="117" y="194"/>
                    </a:cubicBezTo>
                    <a:cubicBezTo>
                      <a:pt x="142" y="194"/>
                      <a:pt x="167" y="189"/>
                      <a:pt x="180" y="179"/>
                    </a:cubicBezTo>
                    <a:lnTo>
                      <a:pt x="180" y="195"/>
                    </a:lnTo>
                    <a:close/>
                    <a:moveTo>
                      <a:pt x="180" y="163"/>
                    </a:moveTo>
                    <a:cubicBezTo>
                      <a:pt x="180" y="163"/>
                      <a:pt x="180" y="164"/>
                      <a:pt x="180" y="164"/>
                    </a:cubicBezTo>
                    <a:cubicBezTo>
                      <a:pt x="180" y="166"/>
                      <a:pt x="179" y="167"/>
                      <a:pt x="178" y="169"/>
                    </a:cubicBezTo>
                    <a:cubicBezTo>
                      <a:pt x="176" y="170"/>
                      <a:pt x="174" y="172"/>
                      <a:pt x="171" y="173"/>
                    </a:cubicBezTo>
                    <a:cubicBezTo>
                      <a:pt x="161" y="180"/>
                      <a:pt x="141" y="185"/>
                      <a:pt x="117" y="185"/>
                    </a:cubicBezTo>
                    <a:cubicBezTo>
                      <a:pt x="115" y="185"/>
                      <a:pt x="113" y="185"/>
                      <a:pt x="111" y="184"/>
                    </a:cubicBezTo>
                    <a:cubicBezTo>
                      <a:pt x="105" y="184"/>
                      <a:pt x="99" y="184"/>
                      <a:pt x="93" y="183"/>
                    </a:cubicBezTo>
                    <a:cubicBezTo>
                      <a:pt x="81" y="181"/>
                      <a:pt x="70" y="177"/>
                      <a:pt x="63" y="173"/>
                    </a:cubicBezTo>
                    <a:cubicBezTo>
                      <a:pt x="61" y="172"/>
                      <a:pt x="59" y="170"/>
                      <a:pt x="57" y="169"/>
                    </a:cubicBezTo>
                    <a:cubicBezTo>
                      <a:pt x="56" y="167"/>
                      <a:pt x="55" y="166"/>
                      <a:pt x="55" y="164"/>
                    </a:cubicBezTo>
                    <a:cubicBezTo>
                      <a:pt x="55" y="164"/>
                      <a:pt x="54" y="163"/>
                      <a:pt x="54" y="163"/>
                    </a:cubicBezTo>
                    <a:cubicBezTo>
                      <a:pt x="54" y="145"/>
                      <a:pt x="54" y="145"/>
                      <a:pt x="54" y="145"/>
                    </a:cubicBezTo>
                    <a:cubicBezTo>
                      <a:pt x="67" y="155"/>
                      <a:pt x="92" y="160"/>
                      <a:pt x="116" y="160"/>
                    </a:cubicBezTo>
                    <a:cubicBezTo>
                      <a:pt x="116" y="160"/>
                      <a:pt x="117" y="160"/>
                      <a:pt x="117" y="160"/>
                    </a:cubicBezTo>
                    <a:cubicBezTo>
                      <a:pt x="128" y="160"/>
                      <a:pt x="138" y="159"/>
                      <a:pt x="148" y="158"/>
                    </a:cubicBezTo>
                    <a:cubicBezTo>
                      <a:pt x="161" y="155"/>
                      <a:pt x="173" y="151"/>
                      <a:pt x="180" y="145"/>
                    </a:cubicBezTo>
                    <a:lnTo>
                      <a:pt x="180" y="163"/>
                    </a:lnTo>
                    <a:close/>
                    <a:moveTo>
                      <a:pt x="180" y="132"/>
                    </a:moveTo>
                    <a:cubicBezTo>
                      <a:pt x="179" y="134"/>
                      <a:pt x="178" y="135"/>
                      <a:pt x="176" y="137"/>
                    </a:cubicBezTo>
                    <a:cubicBezTo>
                      <a:pt x="174" y="139"/>
                      <a:pt x="172" y="140"/>
                      <a:pt x="169" y="142"/>
                    </a:cubicBezTo>
                    <a:cubicBezTo>
                      <a:pt x="163" y="145"/>
                      <a:pt x="154" y="147"/>
                      <a:pt x="144" y="149"/>
                    </a:cubicBezTo>
                    <a:cubicBezTo>
                      <a:pt x="143" y="149"/>
                      <a:pt x="141" y="149"/>
                      <a:pt x="140" y="150"/>
                    </a:cubicBezTo>
                    <a:cubicBezTo>
                      <a:pt x="135" y="150"/>
                      <a:pt x="130" y="151"/>
                      <a:pt x="125" y="151"/>
                    </a:cubicBezTo>
                    <a:cubicBezTo>
                      <a:pt x="123" y="151"/>
                      <a:pt x="120" y="151"/>
                      <a:pt x="117" y="151"/>
                    </a:cubicBezTo>
                    <a:cubicBezTo>
                      <a:pt x="96" y="151"/>
                      <a:pt x="77" y="147"/>
                      <a:pt x="66" y="142"/>
                    </a:cubicBezTo>
                    <a:cubicBezTo>
                      <a:pt x="63" y="140"/>
                      <a:pt x="61" y="139"/>
                      <a:pt x="59" y="137"/>
                    </a:cubicBezTo>
                    <a:cubicBezTo>
                      <a:pt x="57" y="135"/>
                      <a:pt x="56" y="134"/>
                      <a:pt x="55" y="132"/>
                    </a:cubicBezTo>
                    <a:cubicBezTo>
                      <a:pt x="55" y="131"/>
                      <a:pt x="54" y="131"/>
                      <a:pt x="54" y="130"/>
                    </a:cubicBezTo>
                    <a:cubicBezTo>
                      <a:pt x="54" y="119"/>
                      <a:pt x="81" y="108"/>
                      <a:pt x="117" y="108"/>
                    </a:cubicBezTo>
                    <a:cubicBezTo>
                      <a:pt x="135" y="108"/>
                      <a:pt x="150" y="111"/>
                      <a:pt x="161" y="115"/>
                    </a:cubicBezTo>
                    <a:cubicBezTo>
                      <a:pt x="165" y="116"/>
                      <a:pt x="168" y="117"/>
                      <a:pt x="171" y="119"/>
                    </a:cubicBezTo>
                    <a:cubicBezTo>
                      <a:pt x="174" y="121"/>
                      <a:pt x="176" y="123"/>
                      <a:pt x="178" y="125"/>
                    </a:cubicBezTo>
                    <a:cubicBezTo>
                      <a:pt x="180" y="126"/>
                      <a:pt x="180" y="128"/>
                      <a:pt x="180" y="130"/>
                    </a:cubicBezTo>
                    <a:cubicBezTo>
                      <a:pt x="180" y="131"/>
                      <a:pt x="180" y="131"/>
                      <a:pt x="180" y="132"/>
                    </a:cubicBezTo>
                    <a:close/>
                    <a:moveTo>
                      <a:pt x="186" y="119"/>
                    </a:moveTo>
                    <a:cubicBezTo>
                      <a:pt x="184" y="116"/>
                      <a:pt x="181" y="114"/>
                      <a:pt x="177" y="112"/>
                    </a:cubicBezTo>
                    <a:cubicBezTo>
                      <a:pt x="197" y="92"/>
                      <a:pt x="197" y="92"/>
                      <a:pt x="197" y="92"/>
                    </a:cubicBezTo>
                    <a:cubicBezTo>
                      <a:pt x="202" y="98"/>
                      <a:pt x="205" y="102"/>
                      <a:pt x="206" y="104"/>
                    </a:cubicBezTo>
                    <a:lnTo>
                      <a:pt x="186" y="119"/>
                    </a:lnTo>
                    <a:close/>
                  </a:path>
                </a:pathLst>
              </a:custGeom>
              <a:solidFill>
                <a:srgbClr val="6FC2B4"/>
              </a:solidFill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5369612-96CD-4C65-A20F-5FD653D6CF46}"/>
                  </a:ext>
                </a:extLst>
              </p:cNvPr>
              <p:cNvSpPr/>
              <p:nvPr/>
            </p:nvSpPr>
            <p:spPr bwMode="gray">
              <a:xfrm>
                <a:off x="7551187" y="4293294"/>
                <a:ext cx="1845365" cy="98338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ACCTG 471</a:t>
                </a:r>
              </a:p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Intermediate Accounting I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2D5ACD4-7D28-4554-B97A-8F9089E14B4F}"/>
                </a:ext>
              </a:extLst>
            </p:cNvPr>
            <p:cNvGrpSpPr/>
            <p:nvPr/>
          </p:nvGrpSpPr>
          <p:grpSpPr>
            <a:xfrm>
              <a:off x="9329531" y="1981671"/>
              <a:ext cx="2514600" cy="2167758"/>
              <a:chOff x="9329531" y="1981671"/>
              <a:chExt cx="2514600" cy="2167758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BCA0405E-A3CE-44C7-9E6F-F544F587459B}"/>
                  </a:ext>
                </a:extLst>
              </p:cNvPr>
              <p:cNvSpPr/>
              <p:nvPr/>
            </p:nvSpPr>
            <p:spPr bwMode="gray">
              <a:xfrm>
                <a:off x="9329531" y="1981671"/>
                <a:ext cx="2514600" cy="2167758"/>
              </a:xfrm>
              <a:prstGeom prst="hexagon">
                <a:avLst/>
              </a:prstGeom>
              <a:solidFill>
                <a:srgbClr val="9DD4CF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88900" tIns="88900" rIns="88900" bIns="0" rtlCol="0" anchor="b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eform 400">
                <a:extLst>
                  <a:ext uri="{FF2B5EF4-FFF2-40B4-BE49-F238E27FC236}">
                    <a16:creationId xmlns:a16="http://schemas.microsoft.com/office/drawing/2014/main" id="{39F39E20-87AF-45D8-85ED-A4A8CB54FC4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0144479" y="2209800"/>
                <a:ext cx="892848" cy="914400"/>
              </a:xfrm>
              <a:custGeom>
                <a:avLst/>
                <a:gdLst>
                  <a:gd name="T0" fmla="*/ 147 w 224"/>
                  <a:gd name="T1" fmla="*/ 98 h 229"/>
                  <a:gd name="T2" fmla="*/ 147 w 224"/>
                  <a:gd name="T3" fmla="*/ 39 h 229"/>
                  <a:gd name="T4" fmla="*/ 0 w 224"/>
                  <a:gd name="T5" fmla="*/ 32 h 229"/>
                  <a:gd name="T6" fmla="*/ 0 w 224"/>
                  <a:gd name="T7" fmla="*/ 72 h 229"/>
                  <a:gd name="T8" fmla="*/ 0 w 224"/>
                  <a:gd name="T9" fmla="*/ 131 h 229"/>
                  <a:gd name="T10" fmla="*/ 0 w 224"/>
                  <a:gd name="T11" fmla="*/ 164 h 229"/>
                  <a:gd name="T12" fmla="*/ 77 w 224"/>
                  <a:gd name="T13" fmla="*/ 198 h 229"/>
                  <a:gd name="T14" fmla="*/ 224 w 224"/>
                  <a:gd name="T15" fmla="*/ 171 h 229"/>
                  <a:gd name="T16" fmla="*/ 224 w 224"/>
                  <a:gd name="T17" fmla="*/ 131 h 229"/>
                  <a:gd name="T18" fmla="*/ 86 w 224"/>
                  <a:gd name="T19" fmla="*/ 181 h 229"/>
                  <a:gd name="T20" fmla="*/ 109 w 224"/>
                  <a:gd name="T21" fmla="*/ 191 h 229"/>
                  <a:gd name="T22" fmla="*/ 215 w 224"/>
                  <a:gd name="T23" fmla="*/ 198 h 229"/>
                  <a:gd name="T24" fmla="*/ 138 w 224"/>
                  <a:gd name="T25" fmla="*/ 32 h 229"/>
                  <a:gd name="T26" fmla="*/ 126 w 224"/>
                  <a:gd name="T27" fmla="*/ 44 h 229"/>
                  <a:gd name="T28" fmla="*/ 14 w 224"/>
                  <a:gd name="T29" fmla="*/ 39 h 229"/>
                  <a:gd name="T30" fmla="*/ 73 w 224"/>
                  <a:gd name="T31" fmla="*/ 10 h 229"/>
                  <a:gd name="T32" fmla="*/ 214 w 224"/>
                  <a:gd name="T33" fmla="*/ 166 h 229"/>
                  <a:gd name="T34" fmla="*/ 150 w 224"/>
                  <a:gd name="T35" fmla="*/ 187 h 229"/>
                  <a:gd name="T36" fmla="*/ 109 w 224"/>
                  <a:gd name="T37" fmla="*/ 182 h 229"/>
                  <a:gd name="T38" fmla="*/ 86 w 224"/>
                  <a:gd name="T39" fmla="*/ 166 h 229"/>
                  <a:gd name="T40" fmla="*/ 94 w 224"/>
                  <a:gd name="T41" fmla="*/ 152 h 229"/>
                  <a:gd name="T42" fmla="*/ 138 w 224"/>
                  <a:gd name="T43" fmla="*/ 162 h 229"/>
                  <a:gd name="T44" fmla="*/ 150 w 224"/>
                  <a:gd name="T45" fmla="*/ 162 h 229"/>
                  <a:gd name="T46" fmla="*/ 12 w 224"/>
                  <a:gd name="T47" fmla="*/ 137 h 229"/>
                  <a:gd name="T48" fmla="*/ 9 w 224"/>
                  <a:gd name="T49" fmla="*/ 114 h 229"/>
                  <a:gd name="T50" fmla="*/ 77 w 224"/>
                  <a:gd name="T51" fmla="*/ 131 h 229"/>
                  <a:gd name="T52" fmla="*/ 77 w 224"/>
                  <a:gd name="T53" fmla="*/ 138 h 229"/>
                  <a:gd name="T54" fmla="*/ 73 w 224"/>
                  <a:gd name="T55" fmla="*/ 153 h 229"/>
                  <a:gd name="T56" fmla="*/ 73 w 224"/>
                  <a:gd name="T57" fmla="*/ 63 h 229"/>
                  <a:gd name="T58" fmla="*/ 138 w 224"/>
                  <a:gd name="T59" fmla="*/ 67 h 229"/>
                  <a:gd name="T60" fmla="*/ 73 w 224"/>
                  <a:gd name="T61" fmla="*/ 88 h 229"/>
                  <a:gd name="T62" fmla="*/ 9 w 224"/>
                  <a:gd name="T63" fmla="*/ 67 h 229"/>
                  <a:gd name="T64" fmla="*/ 73 w 224"/>
                  <a:gd name="T65" fmla="*/ 63 h 229"/>
                  <a:gd name="T66" fmla="*/ 138 w 224"/>
                  <a:gd name="T67" fmla="*/ 98 h 229"/>
                  <a:gd name="T68" fmla="*/ 111 w 224"/>
                  <a:gd name="T69" fmla="*/ 104 h 229"/>
                  <a:gd name="T70" fmla="*/ 73 w 224"/>
                  <a:gd name="T71" fmla="*/ 121 h 229"/>
                  <a:gd name="T72" fmla="*/ 9 w 224"/>
                  <a:gd name="T73" fmla="*/ 100 h 229"/>
                  <a:gd name="T74" fmla="*/ 73 w 224"/>
                  <a:gd name="T75" fmla="*/ 97 h 229"/>
                  <a:gd name="T76" fmla="*/ 203 w 224"/>
                  <a:gd name="T77" fmla="*/ 143 h 229"/>
                  <a:gd name="T78" fmla="*/ 142 w 224"/>
                  <a:gd name="T79" fmla="*/ 153 h 229"/>
                  <a:gd name="T80" fmla="*/ 121 w 224"/>
                  <a:gd name="T81" fmla="*/ 150 h 229"/>
                  <a:gd name="T82" fmla="*/ 95 w 224"/>
                  <a:gd name="T83" fmla="*/ 142 h 229"/>
                  <a:gd name="T84" fmla="*/ 87 w 224"/>
                  <a:gd name="T85" fmla="*/ 134 h 229"/>
                  <a:gd name="T86" fmla="*/ 86 w 224"/>
                  <a:gd name="T87" fmla="*/ 129 h 229"/>
                  <a:gd name="T88" fmla="*/ 125 w 224"/>
                  <a:gd name="T89" fmla="*/ 111 h 229"/>
                  <a:gd name="T90" fmla="*/ 147 w 224"/>
                  <a:gd name="T91" fmla="*/ 109 h 229"/>
                  <a:gd name="T92" fmla="*/ 214 w 224"/>
                  <a:gd name="T93" fmla="*/ 134 h 229"/>
                  <a:gd name="T94" fmla="*/ 73 w 224"/>
                  <a:gd name="T95" fmla="*/ 162 h 229"/>
                  <a:gd name="T96" fmla="*/ 77 w 224"/>
                  <a:gd name="T97" fmla="*/ 171 h 229"/>
                  <a:gd name="T98" fmla="*/ 9 w 224"/>
                  <a:gd name="T99" fmla="*/ 164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4" h="229">
                    <a:moveTo>
                      <a:pt x="150" y="100"/>
                    </a:moveTo>
                    <a:cubicBezTo>
                      <a:pt x="149" y="100"/>
                      <a:pt x="148" y="100"/>
                      <a:pt x="147" y="100"/>
                    </a:cubicBezTo>
                    <a:cubicBezTo>
                      <a:pt x="147" y="98"/>
                      <a:pt x="147" y="98"/>
                      <a:pt x="147" y="98"/>
                    </a:cubicBezTo>
                    <a:cubicBezTo>
                      <a:pt x="147" y="72"/>
                      <a:pt x="147" y="72"/>
                      <a:pt x="147" y="72"/>
                    </a:cubicBezTo>
                    <a:cubicBezTo>
                      <a:pt x="147" y="66"/>
                      <a:pt x="147" y="66"/>
                      <a:pt x="147" y="66"/>
                    </a:cubicBezTo>
                    <a:cubicBezTo>
                      <a:pt x="147" y="39"/>
                      <a:pt x="147" y="39"/>
                      <a:pt x="147" y="3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7" y="11"/>
                      <a:pt x="109" y="0"/>
                      <a:pt x="73" y="0"/>
                    </a:cubicBezTo>
                    <a:cubicBezTo>
                      <a:pt x="38" y="0"/>
                      <a:pt x="0" y="11"/>
                      <a:pt x="0" y="3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4"/>
                      <a:pt x="38" y="195"/>
                      <a:pt x="73" y="195"/>
                    </a:cubicBezTo>
                    <a:cubicBezTo>
                      <a:pt x="75" y="195"/>
                      <a:pt x="76" y="195"/>
                      <a:pt x="77" y="195"/>
                    </a:cubicBezTo>
                    <a:cubicBezTo>
                      <a:pt x="77" y="198"/>
                      <a:pt x="77" y="198"/>
                      <a:pt x="77" y="198"/>
                    </a:cubicBezTo>
                    <a:cubicBezTo>
                      <a:pt x="77" y="218"/>
                      <a:pt x="115" y="229"/>
                      <a:pt x="150" y="229"/>
                    </a:cubicBezTo>
                    <a:cubicBezTo>
                      <a:pt x="186" y="229"/>
                      <a:pt x="224" y="218"/>
                      <a:pt x="224" y="198"/>
                    </a:cubicBezTo>
                    <a:cubicBezTo>
                      <a:pt x="224" y="171"/>
                      <a:pt x="224" y="171"/>
                      <a:pt x="224" y="171"/>
                    </a:cubicBezTo>
                    <a:cubicBezTo>
                      <a:pt x="224" y="165"/>
                      <a:pt x="224" y="165"/>
                      <a:pt x="224" y="165"/>
                    </a:cubicBezTo>
                    <a:cubicBezTo>
                      <a:pt x="224" y="138"/>
                      <a:pt x="224" y="138"/>
                      <a:pt x="224" y="138"/>
                    </a:cubicBezTo>
                    <a:cubicBezTo>
                      <a:pt x="224" y="131"/>
                      <a:pt x="224" y="131"/>
                      <a:pt x="224" y="131"/>
                    </a:cubicBezTo>
                    <a:cubicBezTo>
                      <a:pt x="224" y="111"/>
                      <a:pt x="186" y="100"/>
                      <a:pt x="150" y="100"/>
                    </a:cubicBezTo>
                    <a:close/>
                    <a:moveTo>
                      <a:pt x="86" y="198"/>
                    </a:moveTo>
                    <a:cubicBezTo>
                      <a:pt x="86" y="181"/>
                      <a:pt x="86" y="181"/>
                      <a:pt x="86" y="181"/>
                    </a:cubicBezTo>
                    <a:cubicBezTo>
                      <a:pt x="88" y="182"/>
                      <a:pt x="90" y="184"/>
                      <a:pt x="92" y="185"/>
                    </a:cubicBezTo>
                    <a:cubicBezTo>
                      <a:pt x="95" y="186"/>
                      <a:pt x="97" y="187"/>
                      <a:pt x="100" y="188"/>
                    </a:cubicBezTo>
                    <a:cubicBezTo>
                      <a:pt x="103" y="189"/>
                      <a:pt x="106" y="190"/>
                      <a:pt x="109" y="191"/>
                    </a:cubicBezTo>
                    <a:cubicBezTo>
                      <a:pt x="121" y="195"/>
                      <a:pt x="136" y="196"/>
                      <a:pt x="150" y="196"/>
                    </a:cubicBezTo>
                    <a:cubicBezTo>
                      <a:pt x="175" y="196"/>
                      <a:pt x="201" y="191"/>
                      <a:pt x="215" y="181"/>
                    </a:cubicBezTo>
                    <a:cubicBezTo>
                      <a:pt x="215" y="198"/>
                      <a:pt x="215" y="198"/>
                      <a:pt x="215" y="198"/>
                    </a:cubicBezTo>
                    <a:cubicBezTo>
                      <a:pt x="215" y="208"/>
                      <a:pt x="187" y="220"/>
                      <a:pt x="150" y="220"/>
                    </a:cubicBezTo>
                    <a:cubicBezTo>
                      <a:pt x="114" y="220"/>
                      <a:pt x="86" y="208"/>
                      <a:pt x="86" y="198"/>
                    </a:cubicBezTo>
                    <a:close/>
                    <a:moveTo>
                      <a:pt x="138" y="32"/>
                    </a:moveTo>
                    <a:cubicBezTo>
                      <a:pt x="138" y="33"/>
                      <a:pt x="137" y="34"/>
                      <a:pt x="137" y="35"/>
                    </a:cubicBezTo>
                    <a:cubicBezTo>
                      <a:pt x="136" y="36"/>
                      <a:pt x="135" y="38"/>
                      <a:pt x="133" y="39"/>
                    </a:cubicBezTo>
                    <a:cubicBezTo>
                      <a:pt x="132" y="41"/>
                      <a:pt x="129" y="42"/>
                      <a:pt x="126" y="44"/>
                    </a:cubicBezTo>
                    <a:cubicBezTo>
                      <a:pt x="115" y="50"/>
                      <a:pt x="96" y="54"/>
                      <a:pt x="73" y="54"/>
                    </a:cubicBezTo>
                    <a:cubicBezTo>
                      <a:pt x="51" y="54"/>
                      <a:pt x="32" y="50"/>
                      <a:pt x="21" y="44"/>
                    </a:cubicBezTo>
                    <a:cubicBezTo>
                      <a:pt x="18" y="42"/>
                      <a:pt x="15" y="41"/>
                      <a:pt x="14" y="39"/>
                    </a:cubicBezTo>
                    <a:cubicBezTo>
                      <a:pt x="12" y="38"/>
                      <a:pt x="11" y="36"/>
                      <a:pt x="10" y="35"/>
                    </a:cubicBezTo>
                    <a:cubicBezTo>
                      <a:pt x="9" y="34"/>
                      <a:pt x="9" y="33"/>
                      <a:pt x="9" y="32"/>
                    </a:cubicBezTo>
                    <a:cubicBezTo>
                      <a:pt x="9" y="21"/>
                      <a:pt x="37" y="10"/>
                      <a:pt x="73" y="10"/>
                    </a:cubicBezTo>
                    <a:cubicBezTo>
                      <a:pt x="110" y="10"/>
                      <a:pt x="138" y="21"/>
                      <a:pt x="138" y="32"/>
                    </a:cubicBezTo>
                    <a:close/>
                    <a:moveTo>
                      <a:pt x="215" y="165"/>
                    </a:moveTo>
                    <a:cubicBezTo>
                      <a:pt x="215" y="166"/>
                      <a:pt x="215" y="166"/>
                      <a:pt x="214" y="166"/>
                    </a:cubicBezTo>
                    <a:cubicBezTo>
                      <a:pt x="214" y="168"/>
                      <a:pt x="213" y="169"/>
                      <a:pt x="212" y="171"/>
                    </a:cubicBezTo>
                    <a:cubicBezTo>
                      <a:pt x="210" y="173"/>
                      <a:pt x="208" y="174"/>
                      <a:pt x="206" y="176"/>
                    </a:cubicBezTo>
                    <a:cubicBezTo>
                      <a:pt x="195" y="182"/>
                      <a:pt x="175" y="187"/>
                      <a:pt x="150" y="187"/>
                    </a:cubicBezTo>
                    <a:cubicBezTo>
                      <a:pt x="142" y="187"/>
                      <a:pt x="134" y="187"/>
                      <a:pt x="127" y="186"/>
                    </a:cubicBezTo>
                    <a:cubicBezTo>
                      <a:pt x="124" y="185"/>
                      <a:pt x="121" y="185"/>
                      <a:pt x="118" y="184"/>
                    </a:cubicBezTo>
                    <a:cubicBezTo>
                      <a:pt x="115" y="183"/>
                      <a:pt x="112" y="183"/>
                      <a:pt x="109" y="182"/>
                    </a:cubicBezTo>
                    <a:cubicBezTo>
                      <a:pt x="104" y="180"/>
                      <a:pt x="99" y="178"/>
                      <a:pt x="95" y="176"/>
                    </a:cubicBezTo>
                    <a:cubicBezTo>
                      <a:pt x="92" y="174"/>
                      <a:pt x="90" y="173"/>
                      <a:pt x="89" y="171"/>
                    </a:cubicBezTo>
                    <a:cubicBezTo>
                      <a:pt x="87" y="169"/>
                      <a:pt x="87" y="168"/>
                      <a:pt x="86" y="166"/>
                    </a:cubicBezTo>
                    <a:cubicBezTo>
                      <a:pt x="86" y="166"/>
                      <a:pt x="86" y="166"/>
                      <a:pt x="86" y="165"/>
                    </a:cubicBezTo>
                    <a:cubicBezTo>
                      <a:pt x="86" y="147"/>
                      <a:pt x="86" y="147"/>
                      <a:pt x="86" y="147"/>
                    </a:cubicBezTo>
                    <a:cubicBezTo>
                      <a:pt x="88" y="149"/>
                      <a:pt x="91" y="150"/>
                      <a:pt x="94" y="152"/>
                    </a:cubicBezTo>
                    <a:cubicBezTo>
                      <a:pt x="97" y="153"/>
                      <a:pt x="100" y="154"/>
                      <a:pt x="103" y="155"/>
                    </a:cubicBezTo>
                    <a:cubicBezTo>
                      <a:pt x="106" y="156"/>
                      <a:pt x="109" y="157"/>
                      <a:pt x="112" y="158"/>
                    </a:cubicBezTo>
                    <a:cubicBezTo>
                      <a:pt x="120" y="160"/>
                      <a:pt x="129" y="161"/>
                      <a:pt x="138" y="162"/>
                    </a:cubicBezTo>
                    <a:cubicBezTo>
                      <a:pt x="139" y="162"/>
                      <a:pt x="141" y="162"/>
                      <a:pt x="142" y="162"/>
                    </a:cubicBezTo>
                    <a:cubicBezTo>
                      <a:pt x="144" y="162"/>
                      <a:pt x="145" y="162"/>
                      <a:pt x="147" y="162"/>
                    </a:cubicBezTo>
                    <a:cubicBezTo>
                      <a:pt x="148" y="162"/>
                      <a:pt x="149" y="162"/>
                      <a:pt x="150" y="162"/>
                    </a:cubicBezTo>
                    <a:cubicBezTo>
                      <a:pt x="175" y="162"/>
                      <a:pt x="201" y="157"/>
                      <a:pt x="215" y="147"/>
                    </a:cubicBezTo>
                    <a:lnTo>
                      <a:pt x="215" y="165"/>
                    </a:lnTo>
                    <a:close/>
                    <a:moveTo>
                      <a:pt x="12" y="137"/>
                    </a:moveTo>
                    <a:cubicBezTo>
                      <a:pt x="10" y="135"/>
                      <a:pt x="10" y="134"/>
                      <a:pt x="9" y="132"/>
                    </a:cubicBezTo>
                    <a:cubicBezTo>
                      <a:pt x="9" y="132"/>
                      <a:pt x="9" y="131"/>
                      <a:pt x="9" y="131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23" y="124"/>
                      <a:pt x="49" y="130"/>
                      <a:pt x="73" y="130"/>
                    </a:cubicBezTo>
                    <a:cubicBezTo>
                      <a:pt x="75" y="130"/>
                      <a:pt x="76" y="130"/>
                      <a:pt x="77" y="130"/>
                    </a:cubicBezTo>
                    <a:cubicBezTo>
                      <a:pt x="77" y="130"/>
                      <a:pt x="77" y="131"/>
                      <a:pt x="77" y="131"/>
                    </a:cubicBezTo>
                    <a:cubicBezTo>
                      <a:pt x="77" y="132"/>
                      <a:pt x="77" y="132"/>
                      <a:pt x="77" y="132"/>
                    </a:cubicBezTo>
                    <a:cubicBezTo>
                      <a:pt x="77" y="137"/>
                      <a:pt x="77" y="137"/>
                      <a:pt x="77" y="137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7" y="142"/>
                      <a:pt x="77" y="142"/>
                      <a:pt x="77" y="142"/>
                    </a:cubicBezTo>
                    <a:cubicBezTo>
                      <a:pt x="77" y="153"/>
                      <a:pt x="77" y="153"/>
                      <a:pt x="77" y="153"/>
                    </a:cubicBezTo>
                    <a:cubicBezTo>
                      <a:pt x="76" y="153"/>
                      <a:pt x="75" y="153"/>
                      <a:pt x="73" y="153"/>
                    </a:cubicBezTo>
                    <a:cubicBezTo>
                      <a:pt x="49" y="153"/>
                      <a:pt x="29" y="148"/>
                      <a:pt x="18" y="142"/>
                    </a:cubicBezTo>
                    <a:cubicBezTo>
                      <a:pt x="15" y="140"/>
                      <a:pt x="13" y="139"/>
                      <a:pt x="12" y="137"/>
                    </a:cubicBezTo>
                    <a:close/>
                    <a:moveTo>
                      <a:pt x="73" y="63"/>
                    </a:moveTo>
                    <a:cubicBezTo>
                      <a:pt x="98" y="63"/>
                      <a:pt x="124" y="58"/>
                      <a:pt x="138" y="48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8" y="66"/>
                      <a:pt x="138" y="67"/>
                      <a:pt x="138" y="67"/>
                    </a:cubicBezTo>
                    <a:cubicBezTo>
                      <a:pt x="137" y="69"/>
                      <a:pt x="136" y="70"/>
                      <a:pt x="135" y="72"/>
                    </a:cubicBezTo>
                    <a:cubicBezTo>
                      <a:pt x="134" y="73"/>
                      <a:pt x="131" y="75"/>
                      <a:pt x="129" y="76"/>
                    </a:cubicBezTo>
                    <a:cubicBezTo>
                      <a:pt x="118" y="83"/>
                      <a:pt x="98" y="88"/>
                      <a:pt x="73" y="88"/>
                    </a:cubicBezTo>
                    <a:cubicBezTo>
                      <a:pt x="49" y="88"/>
                      <a:pt x="29" y="83"/>
                      <a:pt x="18" y="76"/>
                    </a:cubicBezTo>
                    <a:cubicBezTo>
                      <a:pt x="15" y="75"/>
                      <a:pt x="13" y="73"/>
                      <a:pt x="12" y="72"/>
                    </a:cubicBezTo>
                    <a:cubicBezTo>
                      <a:pt x="10" y="70"/>
                      <a:pt x="10" y="69"/>
                      <a:pt x="9" y="67"/>
                    </a:cubicBezTo>
                    <a:cubicBezTo>
                      <a:pt x="9" y="67"/>
                      <a:pt x="9" y="66"/>
                      <a:pt x="9" y="66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23" y="58"/>
                      <a:pt x="49" y="63"/>
                      <a:pt x="73" y="63"/>
                    </a:cubicBezTo>
                    <a:close/>
                    <a:moveTo>
                      <a:pt x="73" y="97"/>
                    </a:moveTo>
                    <a:cubicBezTo>
                      <a:pt x="98" y="97"/>
                      <a:pt x="124" y="92"/>
                      <a:pt x="138" y="82"/>
                    </a:cubicBezTo>
                    <a:cubicBezTo>
                      <a:pt x="138" y="98"/>
                      <a:pt x="138" y="98"/>
                      <a:pt x="138" y="98"/>
                    </a:cubicBezTo>
                    <a:cubicBezTo>
                      <a:pt x="138" y="99"/>
                      <a:pt x="138" y="99"/>
                      <a:pt x="138" y="100"/>
                    </a:cubicBezTo>
                    <a:cubicBezTo>
                      <a:pt x="138" y="100"/>
                      <a:pt x="138" y="100"/>
                      <a:pt x="137" y="100"/>
                    </a:cubicBezTo>
                    <a:cubicBezTo>
                      <a:pt x="128" y="101"/>
                      <a:pt x="119" y="102"/>
                      <a:pt x="111" y="104"/>
                    </a:cubicBezTo>
                    <a:cubicBezTo>
                      <a:pt x="106" y="106"/>
                      <a:pt x="101" y="107"/>
                      <a:pt x="97" y="109"/>
                    </a:cubicBezTo>
                    <a:cubicBezTo>
                      <a:pt x="90" y="112"/>
                      <a:pt x="84" y="116"/>
                      <a:pt x="81" y="120"/>
                    </a:cubicBezTo>
                    <a:cubicBezTo>
                      <a:pt x="78" y="120"/>
                      <a:pt x="76" y="121"/>
                      <a:pt x="73" y="121"/>
                    </a:cubicBezTo>
                    <a:cubicBezTo>
                      <a:pt x="49" y="121"/>
                      <a:pt x="29" y="115"/>
                      <a:pt x="18" y="109"/>
                    </a:cubicBezTo>
                    <a:cubicBezTo>
                      <a:pt x="15" y="107"/>
                      <a:pt x="13" y="106"/>
                      <a:pt x="12" y="104"/>
                    </a:cubicBezTo>
                    <a:cubicBezTo>
                      <a:pt x="10" y="103"/>
                      <a:pt x="10" y="101"/>
                      <a:pt x="9" y="100"/>
                    </a:cubicBezTo>
                    <a:cubicBezTo>
                      <a:pt x="9" y="99"/>
                      <a:pt x="9" y="99"/>
                      <a:pt x="9" y="98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3" y="92"/>
                      <a:pt x="49" y="97"/>
                      <a:pt x="73" y="97"/>
                    </a:cubicBezTo>
                    <a:close/>
                    <a:moveTo>
                      <a:pt x="214" y="134"/>
                    </a:moveTo>
                    <a:cubicBezTo>
                      <a:pt x="213" y="135"/>
                      <a:pt x="212" y="137"/>
                      <a:pt x="210" y="138"/>
                    </a:cubicBezTo>
                    <a:cubicBezTo>
                      <a:pt x="208" y="140"/>
                      <a:pt x="206" y="142"/>
                      <a:pt x="203" y="143"/>
                    </a:cubicBezTo>
                    <a:cubicBezTo>
                      <a:pt x="192" y="149"/>
                      <a:pt x="173" y="153"/>
                      <a:pt x="150" y="153"/>
                    </a:cubicBezTo>
                    <a:cubicBezTo>
                      <a:pt x="149" y="153"/>
                      <a:pt x="148" y="153"/>
                      <a:pt x="147" y="153"/>
                    </a:cubicBezTo>
                    <a:cubicBezTo>
                      <a:pt x="145" y="153"/>
                      <a:pt x="144" y="153"/>
                      <a:pt x="142" y="153"/>
                    </a:cubicBezTo>
                    <a:cubicBezTo>
                      <a:pt x="141" y="153"/>
                      <a:pt x="139" y="153"/>
                      <a:pt x="138" y="153"/>
                    </a:cubicBezTo>
                    <a:cubicBezTo>
                      <a:pt x="135" y="152"/>
                      <a:pt x="132" y="152"/>
                      <a:pt x="130" y="152"/>
                    </a:cubicBezTo>
                    <a:cubicBezTo>
                      <a:pt x="127" y="151"/>
                      <a:pt x="124" y="151"/>
                      <a:pt x="121" y="150"/>
                    </a:cubicBezTo>
                    <a:cubicBezTo>
                      <a:pt x="118" y="150"/>
                      <a:pt x="115" y="149"/>
                      <a:pt x="112" y="148"/>
                    </a:cubicBezTo>
                    <a:cubicBezTo>
                      <a:pt x="106" y="147"/>
                      <a:pt x="102" y="145"/>
                      <a:pt x="98" y="143"/>
                    </a:cubicBezTo>
                    <a:cubicBezTo>
                      <a:pt x="97" y="143"/>
                      <a:pt x="96" y="142"/>
                      <a:pt x="95" y="142"/>
                    </a:cubicBezTo>
                    <a:cubicBezTo>
                      <a:pt x="93" y="141"/>
                      <a:pt x="92" y="139"/>
                      <a:pt x="90" y="138"/>
                    </a:cubicBezTo>
                    <a:cubicBezTo>
                      <a:pt x="90" y="138"/>
                      <a:pt x="89" y="137"/>
                      <a:pt x="89" y="137"/>
                    </a:cubicBezTo>
                    <a:cubicBezTo>
                      <a:pt x="88" y="136"/>
                      <a:pt x="87" y="135"/>
                      <a:pt x="87" y="134"/>
                    </a:cubicBezTo>
                    <a:cubicBezTo>
                      <a:pt x="87" y="133"/>
                      <a:pt x="86" y="133"/>
                      <a:pt x="86" y="132"/>
                    </a:cubicBezTo>
                    <a:cubicBezTo>
                      <a:pt x="86" y="132"/>
                      <a:pt x="86" y="131"/>
                      <a:pt x="86" y="131"/>
                    </a:cubicBezTo>
                    <a:cubicBezTo>
                      <a:pt x="86" y="130"/>
                      <a:pt x="86" y="130"/>
                      <a:pt x="86" y="129"/>
                    </a:cubicBezTo>
                    <a:cubicBezTo>
                      <a:pt x="87" y="128"/>
                      <a:pt x="88" y="126"/>
                      <a:pt x="90" y="124"/>
                    </a:cubicBezTo>
                    <a:cubicBezTo>
                      <a:pt x="92" y="122"/>
                      <a:pt x="95" y="120"/>
                      <a:pt x="98" y="119"/>
                    </a:cubicBezTo>
                    <a:cubicBezTo>
                      <a:pt x="105" y="115"/>
                      <a:pt x="114" y="113"/>
                      <a:pt x="125" y="111"/>
                    </a:cubicBezTo>
                    <a:cubicBezTo>
                      <a:pt x="129" y="110"/>
                      <a:pt x="132" y="110"/>
                      <a:pt x="136" y="110"/>
                    </a:cubicBezTo>
                    <a:cubicBezTo>
                      <a:pt x="137" y="109"/>
                      <a:pt x="137" y="109"/>
                      <a:pt x="138" y="109"/>
                    </a:cubicBezTo>
                    <a:cubicBezTo>
                      <a:pt x="139" y="109"/>
                      <a:pt x="146" y="109"/>
                      <a:pt x="147" y="109"/>
                    </a:cubicBezTo>
                    <a:cubicBezTo>
                      <a:pt x="148" y="109"/>
                      <a:pt x="149" y="109"/>
                      <a:pt x="150" y="109"/>
                    </a:cubicBezTo>
                    <a:cubicBezTo>
                      <a:pt x="187" y="109"/>
                      <a:pt x="215" y="121"/>
                      <a:pt x="215" y="131"/>
                    </a:cubicBezTo>
                    <a:cubicBezTo>
                      <a:pt x="215" y="132"/>
                      <a:pt x="214" y="133"/>
                      <a:pt x="214" y="134"/>
                    </a:cubicBezTo>
                    <a:close/>
                    <a:moveTo>
                      <a:pt x="9" y="150"/>
                    </a:moveTo>
                    <a:cubicBezTo>
                      <a:pt x="9" y="147"/>
                      <a:pt x="9" y="147"/>
                      <a:pt x="9" y="147"/>
                    </a:cubicBezTo>
                    <a:cubicBezTo>
                      <a:pt x="23" y="157"/>
                      <a:pt x="49" y="162"/>
                      <a:pt x="73" y="162"/>
                    </a:cubicBezTo>
                    <a:cubicBezTo>
                      <a:pt x="75" y="162"/>
                      <a:pt x="76" y="162"/>
                      <a:pt x="77" y="162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77" y="171"/>
                      <a:pt x="77" y="171"/>
                      <a:pt x="77" y="171"/>
                    </a:cubicBezTo>
                    <a:cubicBezTo>
                      <a:pt x="77" y="186"/>
                      <a:pt x="77" y="186"/>
                      <a:pt x="77" y="186"/>
                    </a:cubicBezTo>
                    <a:cubicBezTo>
                      <a:pt x="76" y="186"/>
                      <a:pt x="75" y="186"/>
                      <a:pt x="73" y="186"/>
                    </a:cubicBezTo>
                    <a:cubicBezTo>
                      <a:pt x="37" y="186"/>
                      <a:pt x="9" y="174"/>
                      <a:pt x="9" y="164"/>
                    </a:cubicBezTo>
                    <a:lnTo>
                      <a:pt x="9" y="150"/>
                    </a:lnTo>
                    <a:close/>
                  </a:path>
                </a:pathLst>
              </a:custGeom>
              <a:solidFill>
                <a:srgbClr val="9DD4CF"/>
              </a:solidFill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937155-B4F4-452F-A75A-22D2264A9072}"/>
                  </a:ext>
                </a:extLst>
              </p:cNvPr>
              <p:cNvSpPr/>
              <p:nvPr/>
            </p:nvSpPr>
            <p:spPr bwMode="gray">
              <a:xfrm>
                <a:off x="9664148" y="3166044"/>
                <a:ext cx="1845365" cy="983385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b="1" dirty="0">
                    <a:solidFill>
                      <a:schemeClr val="bg1"/>
                    </a:solidFill>
                  </a:rPr>
                  <a:t>ACCTG 472</a:t>
                </a:r>
              </a:p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600" dirty="0">
                    <a:solidFill>
                      <a:schemeClr val="bg1"/>
                    </a:solidFill>
                  </a:rPr>
                  <a:t>Intermediate Accounting II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376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EEC6B-5786-6D4E-93C0-CC71790A2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Developing a Digital Mindset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858FDBB-74EC-4820-89A9-266CE1039DC3}"/>
              </a:ext>
            </a:extLst>
          </p:cNvPr>
          <p:cNvSpPr/>
          <p:nvPr/>
        </p:nvSpPr>
        <p:spPr bwMode="gray">
          <a:xfrm>
            <a:off x="1247776" y="990600"/>
            <a:ext cx="10237470" cy="985345"/>
          </a:xfrm>
          <a:prstGeom prst="homePlate">
            <a:avLst>
              <a:gd name="adj" fmla="val 36080"/>
            </a:avLst>
          </a:prstGeom>
          <a:solidFill>
            <a:schemeClr val="accent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E66DA0D0-3216-4456-8C93-9272D9C6E0AE}"/>
              </a:ext>
            </a:extLst>
          </p:cNvPr>
          <p:cNvSpPr/>
          <p:nvPr/>
        </p:nvSpPr>
        <p:spPr bwMode="gray">
          <a:xfrm flipH="1">
            <a:off x="706755" y="990601"/>
            <a:ext cx="10237470" cy="985345"/>
          </a:xfrm>
          <a:prstGeom prst="homePlate">
            <a:avLst>
              <a:gd name="adj" fmla="val 36080"/>
            </a:avLst>
          </a:prstGeom>
          <a:solidFill>
            <a:schemeClr val="accent1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  Increased emphasis in curriculum on learning and leading in a digital world.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1573C4-DB87-4F20-90BF-D9999E3C5BBB}"/>
              </a:ext>
            </a:extLst>
          </p:cNvPr>
          <p:cNvGrpSpPr/>
          <p:nvPr/>
        </p:nvGrpSpPr>
        <p:grpSpPr>
          <a:xfrm>
            <a:off x="10134600" y="1093080"/>
            <a:ext cx="730173" cy="780387"/>
            <a:chOff x="9518326" y="1269869"/>
            <a:chExt cx="554038" cy="592138"/>
          </a:xfrm>
          <a:solidFill>
            <a:schemeClr val="accent1">
              <a:lumMod val="50000"/>
            </a:schemeClr>
          </a:solidFill>
        </p:grpSpPr>
        <p:sp>
          <p:nvSpPr>
            <p:cNvPr id="10" name="Freeform 84">
              <a:extLst>
                <a:ext uri="{FF2B5EF4-FFF2-40B4-BE49-F238E27FC236}">
                  <a16:creationId xmlns:a16="http://schemas.microsoft.com/office/drawing/2014/main" id="{69F29BA7-6225-4721-B3E1-3C404B675B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1687" y="1523869"/>
              <a:ext cx="85725" cy="85725"/>
            </a:xfrm>
            <a:custGeom>
              <a:avLst/>
              <a:gdLst>
                <a:gd name="T0" fmla="*/ 18 w 35"/>
                <a:gd name="T1" fmla="*/ 0 h 35"/>
                <a:gd name="T2" fmla="*/ 0 w 35"/>
                <a:gd name="T3" fmla="*/ 17 h 35"/>
                <a:gd name="T4" fmla="*/ 18 w 35"/>
                <a:gd name="T5" fmla="*/ 35 h 35"/>
                <a:gd name="T6" fmla="*/ 35 w 35"/>
                <a:gd name="T7" fmla="*/ 17 h 35"/>
                <a:gd name="T8" fmla="*/ 18 w 35"/>
                <a:gd name="T9" fmla="*/ 0 h 35"/>
                <a:gd name="T10" fmla="*/ 18 w 35"/>
                <a:gd name="T11" fmla="*/ 25 h 35"/>
                <a:gd name="T12" fmla="*/ 10 w 35"/>
                <a:gd name="T13" fmla="*/ 17 h 35"/>
                <a:gd name="T14" fmla="*/ 18 w 35"/>
                <a:gd name="T15" fmla="*/ 9 h 35"/>
                <a:gd name="T16" fmla="*/ 25 w 35"/>
                <a:gd name="T17" fmla="*/ 17 h 35"/>
                <a:gd name="T18" fmla="*/ 18 w 35"/>
                <a:gd name="T19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8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ubicBezTo>
                    <a:pt x="27" y="35"/>
                    <a:pt x="35" y="27"/>
                    <a:pt x="35" y="17"/>
                  </a:cubicBezTo>
                  <a:cubicBezTo>
                    <a:pt x="35" y="7"/>
                    <a:pt x="27" y="0"/>
                    <a:pt x="18" y="0"/>
                  </a:cubicBezTo>
                  <a:close/>
                  <a:moveTo>
                    <a:pt x="18" y="25"/>
                  </a:moveTo>
                  <a:cubicBezTo>
                    <a:pt x="13" y="25"/>
                    <a:pt x="10" y="21"/>
                    <a:pt x="10" y="17"/>
                  </a:cubicBezTo>
                  <a:cubicBezTo>
                    <a:pt x="10" y="13"/>
                    <a:pt x="13" y="9"/>
                    <a:pt x="18" y="9"/>
                  </a:cubicBezTo>
                  <a:cubicBezTo>
                    <a:pt x="22" y="9"/>
                    <a:pt x="25" y="13"/>
                    <a:pt x="25" y="17"/>
                  </a:cubicBezTo>
                  <a:cubicBezTo>
                    <a:pt x="25" y="21"/>
                    <a:pt x="22" y="25"/>
                    <a:pt x="18" y="2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" name="Freeform 85">
              <a:extLst>
                <a:ext uri="{FF2B5EF4-FFF2-40B4-BE49-F238E27FC236}">
                  <a16:creationId xmlns:a16="http://schemas.microsoft.com/office/drawing/2014/main" id="{8E70637B-C2A8-4420-BED9-1D44E0D495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18326" y="1269869"/>
              <a:ext cx="554038" cy="592138"/>
            </a:xfrm>
            <a:custGeom>
              <a:avLst/>
              <a:gdLst>
                <a:gd name="T0" fmla="*/ 219 w 228"/>
                <a:gd name="T1" fmla="*/ 60 h 243"/>
                <a:gd name="T2" fmla="*/ 159 w 228"/>
                <a:gd name="T3" fmla="*/ 44 h 243"/>
                <a:gd name="T4" fmla="*/ 70 w 228"/>
                <a:gd name="T5" fmla="*/ 44 h 243"/>
                <a:gd name="T6" fmla="*/ 9 w 228"/>
                <a:gd name="T7" fmla="*/ 60 h 243"/>
                <a:gd name="T8" fmla="*/ 25 w 228"/>
                <a:gd name="T9" fmla="*/ 121 h 243"/>
                <a:gd name="T10" fmla="*/ 50 w 228"/>
                <a:gd name="T11" fmla="*/ 200 h 243"/>
                <a:gd name="T12" fmla="*/ 114 w 228"/>
                <a:gd name="T13" fmla="*/ 243 h 243"/>
                <a:gd name="T14" fmla="*/ 178 w 228"/>
                <a:gd name="T15" fmla="*/ 200 h 243"/>
                <a:gd name="T16" fmla="*/ 203 w 228"/>
                <a:gd name="T17" fmla="*/ 121 h 243"/>
                <a:gd name="T18" fmla="*/ 178 w 228"/>
                <a:gd name="T19" fmla="*/ 52 h 243"/>
                <a:gd name="T20" fmla="*/ 200 w 228"/>
                <a:gd name="T21" fmla="*/ 109 h 243"/>
                <a:gd name="T22" fmla="*/ 169 w 228"/>
                <a:gd name="T23" fmla="*/ 89 h 243"/>
                <a:gd name="T24" fmla="*/ 178 w 228"/>
                <a:gd name="T25" fmla="*/ 52 h 243"/>
                <a:gd name="T26" fmla="*/ 114 w 228"/>
                <a:gd name="T27" fmla="*/ 174 h 243"/>
                <a:gd name="T28" fmla="*/ 68 w 228"/>
                <a:gd name="T29" fmla="*/ 148 h 243"/>
                <a:gd name="T30" fmla="*/ 68 w 228"/>
                <a:gd name="T31" fmla="*/ 95 h 243"/>
                <a:gd name="T32" fmla="*/ 114 w 228"/>
                <a:gd name="T33" fmla="*/ 68 h 243"/>
                <a:gd name="T34" fmla="*/ 160 w 228"/>
                <a:gd name="T35" fmla="*/ 95 h 243"/>
                <a:gd name="T36" fmla="*/ 160 w 228"/>
                <a:gd name="T37" fmla="*/ 148 h 243"/>
                <a:gd name="T38" fmla="*/ 158 w 228"/>
                <a:gd name="T39" fmla="*/ 161 h 243"/>
                <a:gd name="T40" fmla="*/ 126 w 228"/>
                <a:gd name="T41" fmla="*/ 179 h 243"/>
                <a:gd name="T42" fmla="*/ 158 w 228"/>
                <a:gd name="T43" fmla="*/ 161 h 243"/>
                <a:gd name="T44" fmla="*/ 76 w 228"/>
                <a:gd name="T45" fmla="*/ 187 h 243"/>
                <a:gd name="T46" fmla="*/ 86 w 228"/>
                <a:gd name="T47" fmla="*/ 171 h 243"/>
                <a:gd name="T48" fmla="*/ 58 w 228"/>
                <a:gd name="T49" fmla="*/ 139 h 243"/>
                <a:gd name="T50" fmla="*/ 58 w 228"/>
                <a:gd name="T51" fmla="*/ 103 h 243"/>
                <a:gd name="T52" fmla="*/ 58 w 228"/>
                <a:gd name="T53" fmla="*/ 139 h 243"/>
                <a:gd name="T54" fmla="*/ 76 w 228"/>
                <a:gd name="T55" fmla="*/ 55 h 243"/>
                <a:gd name="T56" fmla="*/ 86 w 228"/>
                <a:gd name="T57" fmla="*/ 71 h 243"/>
                <a:gd name="T58" fmla="*/ 126 w 228"/>
                <a:gd name="T59" fmla="*/ 63 h 243"/>
                <a:gd name="T60" fmla="*/ 158 w 228"/>
                <a:gd name="T61" fmla="*/ 81 h 243"/>
                <a:gd name="T62" fmla="*/ 126 w 228"/>
                <a:gd name="T63" fmla="*/ 63 h 243"/>
                <a:gd name="T64" fmla="*/ 190 w 228"/>
                <a:gd name="T65" fmla="*/ 121 h 243"/>
                <a:gd name="T66" fmla="*/ 171 w 228"/>
                <a:gd name="T67" fmla="*/ 121 h 243"/>
                <a:gd name="T68" fmla="*/ 114 w 228"/>
                <a:gd name="T69" fmla="*/ 9 h 243"/>
                <a:gd name="T70" fmla="*/ 114 w 228"/>
                <a:gd name="T71" fmla="*/ 57 h 243"/>
                <a:gd name="T72" fmla="*/ 114 w 228"/>
                <a:gd name="T73" fmla="*/ 9 h 243"/>
                <a:gd name="T74" fmla="*/ 17 w 228"/>
                <a:gd name="T75" fmla="*/ 65 h 243"/>
                <a:gd name="T76" fmla="*/ 66 w 228"/>
                <a:gd name="T77" fmla="*/ 53 h 243"/>
                <a:gd name="T78" fmla="*/ 32 w 228"/>
                <a:gd name="T79" fmla="*/ 113 h 243"/>
                <a:gd name="T80" fmla="*/ 50 w 228"/>
                <a:gd name="T81" fmla="*/ 190 h 243"/>
                <a:gd name="T82" fmla="*/ 32 w 228"/>
                <a:gd name="T83" fmla="*/ 129 h 243"/>
                <a:gd name="T84" fmla="*/ 66 w 228"/>
                <a:gd name="T85" fmla="*/ 189 h 243"/>
                <a:gd name="T86" fmla="*/ 114 w 228"/>
                <a:gd name="T87" fmla="*/ 233 h 243"/>
                <a:gd name="T88" fmla="*/ 114 w 228"/>
                <a:gd name="T89" fmla="*/ 185 h 243"/>
                <a:gd name="T90" fmla="*/ 114 w 228"/>
                <a:gd name="T91" fmla="*/ 233 h 243"/>
                <a:gd name="T92" fmla="*/ 178 w 228"/>
                <a:gd name="T93" fmla="*/ 190 h 243"/>
                <a:gd name="T94" fmla="*/ 169 w 228"/>
                <a:gd name="T95" fmla="*/ 153 h 243"/>
                <a:gd name="T96" fmla="*/ 211 w 228"/>
                <a:gd name="T97" fmla="*/ 17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243">
                  <a:moveTo>
                    <a:pt x="208" y="115"/>
                  </a:moveTo>
                  <a:cubicBezTo>
                    <a:pt x="223" y="93"/>
                    <a:pt x="227" y="74"/>
                    <a:pt x="219" y="60"/>
                  </a:cubicBezTo>
                  <a:cubicBezTo>
                    <a:pt x="213" y="49"/>
                    <a:pt x="198" y="42"/>
                    <a:pt x="178" y="42"/>
                  </a:cubicBezTo>
                  <a:cubicBezTo>
                    <a:pt x="172" y="42"/>
                    <a:pt x="165" y="43"/>
                    <a:pt x="159" y="44"/>
                  </a:cubicBezTo>
                  <a:cubicBezTo>
                    <a:pt x="148" y="17"/>
                    <a:pt x="132" y="0"/>
                    <a:pt x="114" y="0"/>
                  </a:cubicBezTo>
                  <a:cubicBezTo>
                    <a:pt x="96" y="0"/>
                    <a:pt x="80" y="17"/>
                    <a:pt x="70" y="44"/>
                  </a:cubicBezTo>
                  <a:cubicBezTo>
                    <a:pt x="63" y="43"/>
                    <a:pt x="56" y="42"/>
                    <a:pt x="50" y="42"/>
                  </a:cubicBezTo>
                  <a:cubicBezTo>
                    <a:pt x="30" y="42"/>
                    <a:pt x="16" y="49"/>
                    <a:pt x="9" y="60"/>
                  </a:cubicBezTo>
                  <a:cubicBezTo>
                    <a:pt x="1" y="74"/>
                    <a:pt x="5" y="93"/>
                    <a:pt x="20" y="115"/>
                  </a:cubicBezTo>
                  <a:cubicBezTo>
                    <a:pt x="22" y="117"/>
                    <a:pt x="23" y="119"/>
                    <a:pt x="25" y="121"/>
                  </a:cubicBezTo>
                  <a:cubicBezTo>
                    <a:pt x="7" y="144"/>
                    <a:pt x="0" y="166"/>
                    <a:pt x="9" y="182"/>
                  </a:cubicBezTo>
                  <a:cubicBezTo>
                    <a:pt x="16" y="194"/>
                    <a:pt x="30" y="200"/>
                    <a:pt x="50" y="200"/>
                  </a:cubicBezTo>
                  <a:cubicBezTo>
                    <a:pt x="56" y="200"/>
                    <a:pt x="63" y="199"/>
                    <a:pt x="70" y="198"/>
                  </a:cubicBezTo>
                  <a:cubicBezTo>
                    <a:pt x="80" y="225"/>
                    <a:pt x="96" y="243"/>
                    <a:pt x="114" y="243"/>
                  </a:cubicBezTo>
                  <a:cubicBezTo>
                    <a:pt x="132" y="243"/>
                    <a:pt x="148" y="225"/>
                    <a:pt x="159" y="198"/>
                  </a:cubicBezTo>
                  <a:cubicBezTo>
                    <a:pt x="165" y="199"/>
                    <a:pt x="172" y="200"/>
                    <a:pt x="178" y="200"/>
                  </a:cubicBezTo>
                  <a:cubicBezTo>
                    <a:pt x="198" y="200"/>
                    <a:pt x="213" y="194"/>
                    <a:pt x="219" y="182"/>
                  </a:cubicBezTo>
                  <a:cubicBezTo>
                    <a:pt x="228" y="166"/>
                    <a:pt x="222" y="144"/>
                    <a:pt x="203" y="121"/>
                  </a:cubicBezTo>
                  <a:cubicBezTo>
                    <a:pt x="205" y="119"/>
                    <a:pt x="206" y="117"/>
                    <a:pt x="208" y="115"/>
                  </a:cubicBezTo>
                  <a:close/>
                  <a:moveTo>
                    <a:pt x="178" y="52"/>
                  </a:moveTo>
                  <a:cubicBezTo>
                    <a:pt x="194" y="52"/>
                    <a:pt x="206" y="57"/>
                    <a:pt x="211" y="65"/>
                  </a:cubicBezTo>
                  <a:cubicBezTo>
                    <a:pt x="217" y="75"/>
                    <a:pt x="213" y="91"/>
                    <a:pt x="200" y="109"/>
                  </a:cubicBezTo>
                  <a:cubicBezTo>
                    <a:pt x="199" y="110"/>
                    <a:pt x="198" y="112"/>
                    <a:pt x="197" y="113"/>
                  </a:cubicBezTo>
                  <a:cubicBezTo>
                    <a:pt x="189" y="105"/>
                    <a:pt x="180" y="97"/>
                    <a:pt x="169" y="89"/>
                  </a:cubicBezTo>
                  <a:cubicBezTo>
                    <a:pt x="168" y="76"/>
                    <a:pt x="165" y="64"/>
                    <a:pt x="162" y="53"/>
                  </a:cubicBezTo>
                  <a:cubicBezTo>
                    <a:pt x="167" y="53"/>
                    <a:pt x="173" y="52"/>
                    <a:pt x="178" y="52"/>
                  </a:cubicBezTo>
                  <a:close/>
                  <a:moveTo>
                    <a:pt x="138" y="162"/>
                  </a:moveTo>
                  <a:cubicBezTo>
                    <a:pt x="130" y="167"/>
                    <a:pt x="122" y="171"/>
                    <a:pt x="114" y="174"/>
                  </a:cubicBezTo>
                  <a:cubicBezTo>
                    <a:pt x="106" y="171"/>
                    <a:pt x="98" y="167"/>
                    <a:pt x="90" y="162"/>
                  </a:cubicBezTo>
                  <a:cubicBezTo>
                    <a:pt x="83" y="158"/>
                    <a:pt x="75" y="153"/>
                    <a:pt x="68" y="148"/>
                  </a:cubicBezTo>
                  <a:cubicBezTo>
                    <a:pt x="67" y="139"/>
                    <a:pt x="67" y="130"/>
                    <a:pt x="67" y="121"/>
                  </a:cubicBezTo>
                  <a:cubicBezTo>
                    <a:pt x="67" y="112"/>
                    <a:pt x="67" y="103"/>
                    <a:pt x="68" y="95"/>
                  </a:cubicBezTo>
                  <a:cubicBezTo>
                    <a:pt x="75" y="89"/>
                    <a:pt x="82" y="85"/>
                    <a:pt x="90" y="80"/>
                  </a:cubicBezTo>
                  <a:cubicBezTo>
                    <a:pt x="98" y="75"/>
                    <a:pt x="106" y="71"/>
                    <a:pt x="114" y="68"/>
                  </a:cubicBezTo>
                  <a:cubicBezTo>
                    <a:pt x="122" y="71"/>
                    <a:pt x="130" y="75"/>
                    <a:pt x="138" y="80"/>
                  </a:cubicBezTo>
                  <a:cubicBezTo>
                    <a:pt x="146" y="85"/>
                    <a:pt x="153" y="89"/>
                    <a:pt x="160" y="95"/>
                  </a:cubicBezTo>
                  <a:cubicBezTo>
                    <a:pt x="161" y="103"/>
                    <a:pt x="162" y="112"/>
                    <a:pt x="162" y="121"/>
                  </a:cubicBezTo>
                  <a:cubicBezTo>
                    <a:pt x="162" y="130"/>
                    <a:pt x="161" y="139"/>
                    <a:pt x="160" y="148"/>
                  </a:cubicBezTo>
                  <a:cubicBezTo>
                    <a:pt x="153" y="153"/>
                    <a:pt x="146" y="158"/>
                    <a:pt x="138" y="162"/>
                  </a:cubicBezTo>
                  <a:close/>
                  <a:moveTo>
                    <a:pt x="158" y="161"/>
                  </a:moveTo>
                  <a:cubicBezTo>
                    <a:pt x="157" y="170"/>
                    <a:pt x="155" y="179"/>
                    <a:pt x="152" y="187"/>
                  </a:cubicBezTo>
                  <a:cubicBezTo>
                    <a:pt x="144" y="185"/>
                    <a:pt x="135" y="183"/>
                    <a:pt x="126" y="179"/>
                  </a:cubicBezTo>
                  <a:cubicBezTo>
                    <a:pt x="132" y="177"/>
                    <a:pt x="137" y="174"/>
                    <a:pt x="143" y="171"/>
                  </a:cubicBezTo>
                  <a:cubicBezTo>
                    <a:pt x="148" y="167"/>
                    <a:pt x="153" y="164"/>
                    <a:pt x="158" y="161"/>
                  </a:cubicBezTo>
                  <a:close/>
                  <a:moveTo>
                    <a:pt x="102" y="179"/>
                  </a:moveTo>
                  <a:cubicBezTo>
                    <a:pt x="93" y="183"/>
                    <a:pt x="84" y="185"/>
                    <a:pt x="76" y="187"/>
                  </a:cubicBezTo>
                  <a:cubicBezTo>
                    <a:pt x="74" y="179"/>
                    <a:pt x="72" y="170"/>
                    <a:pt x="70" y="161"/>
                  </a:cubicBezTo>
                  <a:cubicBezTo>
                    <a:pt x="75" y="164"/>
                    <a:pt x="80" y="167"/>
                    <a:pt x="86" y="171"/>
                  </a:cubicBezTo>
                  <a:cubicBezTo>
                    <a:pt x="91" y="174"/>
                    <a:pt x="96" y="177"/>
                    <a:pt x="102" y="179"/>
                  </a:cubicBezTo>
                  <a:close/>
                  <a:moveTo>
                    <a:pt x="58" y="139"/>
                  </a:moveTo>
                  <a:cubicBezTo>
                    <a:pt x="50" y="133"/>
                    <a:pt x="44" y="127"/>
                    <a:pt x="38" y="121"/>
                  </a:cubicBezTo>
                  <a:cubicBezTo>
                    <a:pt x="44" y="115"/>
                    <a:pt x="50" y="109"/>
                    <a:pt x="58" y="103"/>
                  </a:cubicBezTo>
                  <a:cubicBezTo>
                    <a:pt x="57" y="109"/>
                    <a:pt x="57" y="115"/>
                    <a:pt x="57" y="121"/>
                  </a:cubicBezTo>
                  <a:cubicBezTo>
                    <a:pt x="57" y="127"/>
                    <a:pt x="57" y="133"/>
                    <a:pt x="58" y="139"/>
                  </a:cubicBezTo>
                  <a:close/>
                  <a:moveTo>
                    <a:pt x="70" y="81"/>
                  </a:moveTo>
                  <a:cubicBezTo>
                    <a:pt x="72" y="72"/>
                    <a:pt x="74" y="63"/>
                    <a:pt x="76" y="55"/>
                  </a:cubicBezTo>
                  <a:cubicBezTo>
                    <a:pt x="84" y="57"/>
                    <a:pt x="93" y="60"/>
                    <a:pt x="102" y="63"/>
                  </a:cubicBezTo>
                  <a:cubicBezTo>
                    <a:pt x="96" y="66"/>
                    <a:pt x="91" y="68"/>
                    <a:pt x="86" y="71"/>
                  </a:cubicBezTo>
                  <a:cubicBezTo>
                    <a:pt x="80" y="75"/>
                    <a:pt x="75" y="78"/>
                    <a:pt x="70" y="81"/>
                  </a:cubicBezTo>
                  <a:close/>
                  <a:moveTo>
                    <a:pt x="126" y="63"/>
                  </a:moveTo>
                  <a:cubicBezTo>
                    <a:pt x="135" y="60"/>
                    <a:pt x="144" y="57"/>
                    <a:pt x="152" y="55"/>
                  </a:cubicBezTo>
                  <a:cubicBezTo>
                    <a:pt x="155" y="63"/>
                    <a:pt x="157" y="72"/>
                    <a:pt x="158" y="81"/>
                  </a:cubicBezTo>
                  <a:cubicBezTo>
                    <a:pt x="153" y="78"/>
                    <a:pt x="148" y="75"/>
                    <a:pt x="143" y="71"/>
                  </a:cubicBezTo>
                  <a:cubicBezTo>
                    <a:pt x="137" y="68"/>
                    <a:pt x="132" y="66"/>
                    <a:pt x="126" y="63"/>
                  </a:cubicBezTo>
                  <a:close/>
                  <a:moveTo>
                    <a:pt x="171" y="103"/>
                  </a:moveTo>
                  <a:cubicBezTo>
                    <a:pt x="178" y="109"/>
                    <a:pt x="184" y="115"/>
                    <a:pt x="190" y="121"/>
                  </a:cubicBezTo>
                  <a:cubicBezTo>
                    <a:pt x="184" y="127"/>
                    <a:pt x="178" y="133"/>
                    <a:pt x="171" y="139"/>
                  </a:cubicBezTo>
                  <a:cubicBezTo>
                    <a:pt x="171" y="133"/>
                    <a:pt x="171" y="127"/>
                    <a:pt x="171" y="121"/>
                  </a:cubicBezTo>
                  <a:cubicBezTo>
                    <a:pt x="171" y="115"/>
                    <a:pt x="171" y="109"/>
                    <a:pt x="171" y="103"/>
                  </a:cubicBezTo>
                  <a:close/>
                  <a:moveTo>
                    <a:pt x="114" y="9"/>
                  </a:moveTo>
                  <a:cubicBezTo>
                    <a:pt x="128" y="9"/>
                    <a:pt x="140" y="24"/>
                    <a:pt x="149" y="46"/>
                  </a:cubicBezTo>
                  <a:cubicBezTo>
                    <a:pt x="138" y="48"/>
                    <a:pt x="126" y="52"/>
                    <a:pt x="114" y="57"/>
                  </a:cubicBezTo>
                  <a:cubicBezTo>
                    <a:pt x="102" y="52"/>
                    <a:pt x="91" y="48"/>
                    <a:pt x="79" y="46"/>
                  </a:cubicBezTo>
                  <a:cubicBezTo>
                    <a:pt x="88" y="24"/>
                    <a:pt x="101" y="9"/>
                    <a:pt x="114" y="9"/>
                  </a:cubicBezTo>
                  <a:close/>
                  <a:moveTo>
                    <a:pt x="28" y="109"/>
                  </a:moveTo>
                  <a:cubicBezTo>
                    <a:pt x="15" y="91"/>
                    <a:pt x="11" y="75"/>
                    <a:pt x="17" y="65"/>
                  </a:cubicBezTo>
                  <a:cubicBezTo>
                    <a:pt x="22" y="57"/>
                    <a:pt x="34" y="52"/>
                    <a:pt x="50" y="52"/>
                  </a:cubicBezTo>
                  <a:cubicBezTo>
                    <a:pt x="55" y="52"/>
                    <a:pt x="61" y="53"/>
                    <a:pt x="66" y="53"/>
                  </a:cubicBezTo>
                  <a:cubicBezTo>
                    <a:pt x="63" y="64"/>
                    <a:pt x="60" y="76"/>
                    <a:pt x="59" y="89"/>
                  </a:cubicBezTo>
                  <a:cubicBezTo>
                    <a:pt x="48" y="97"/>
                    <a:pt x="39" y="105"/>
                    <a:pt x="32" y="113"/>
                  </a:cubicBezTo>
                  <a:cubicBezTo>
                    <a:pt x="30" y="112"/>
                    <a:pt x="29" y="110"/>
                    <a:pt x="28" y="109"/>
                  </a:cubicBezTo>
                  <a:close/>
                  <a:moveTo>
                    <a:pt x="50" y="190"/>
                  </a:moveTo>
                  <a:cubicBezTo>
                    <a:pt x="34" y="190"/>
                    <a:pt x="22" y="185"/>
                    <a:pt x="17" y="177"/>
                  </a:cubicBezTo>
                  <a:cubicBezTo>
                    <a:pt x="11" y="165"/>
                    <a:pt x="17" y="147"/>
                    <a:pt x="32" y="129"/>
                  </a:cubicBezTo>
                  <a:cubicBezTo>
                    <a:pt x="39" y="137"/>
                    <a:pt x="49" y="145"/>
                    <a:pt x="59" y="153"/>
                  </a:cubicBezTo>
                  <a:cubicBezTo>
                    <a:pt x="60" y="166"/>
                    <a:pt x="63" y="178"/>
                    <a:pt x="66" y="189"/>
                  </a:cubicBezTo>
                  <a:cubicBezTo>
                    <a:pt x="61" y="189"/>
                    <a:pt x="55" y="190"/>
                    <a:pt x="50" y="190"/>
                  </a:cubicBezTo>
                  <a:close/>
                  <a:moveTo>
                    <a:pt x="114" y="233"/>
                  </a:moveTo>
                  <a:cubicBezTo>
                    <a:pt x="101" y="233"/>
                    <a:pt x="88" y="219"/>
                    <a:pt x="79" y="196"/>
                  </a:cubicBezTo>
                  <a:cubicBezTo>
                    <a:pt x="91" y="194"/>
                    <a:pt x="102" y="190"/>
                    <a:pt x="114" y="185"/>
                  </a:cubicBezTo>
                  <a:cubicBezTo>
                    <a:pt x="126" y="190"/>
                    <a:pt x="138" y="194"/>
                    <a:pt x="149" y="196"/>
                  </a:cubicBezTo>
                  <a:cubicBezTo>
                    <a:pt x="140" y="219"/>
                    <a:pt x="128" y="233"/>
                    <a:pt x="114" y="233"/>
                  </a:cubicBezTo>
                  <a:close/>
                  <a:moveTo>
                    <a:pt x="211" y="177"/>
                  </a:moveTo>
                  <a:cubicBezTo>
                    <a:pt x="206" y="185"/>
                    <a:pt x="194" y="190"/>
                    <a:pt x="178" y="190"/>
                  </a:cubicBezTo>
                  <a:cubicBezTo>
                    <a:pt x="173" y="190"/>
                    <a:pt x="167" y="189"/>
                    <a:pt x="162" y="189"/>
                  </a:cubicBezTo>
                  <a:cubicBezTo>
                    <a:pt x="165" y="178"/>
                    <a:pt x="168" y="166"/>
                    <a:pt x="169" y="153"/>
                  </a:cubicBezTo>
                  <a:cubicBezTo>
                    <a:pt x="180" y="145"/>
                    <a:pt x="189" y="137"/>
                    <a:pt x="197" y="129"/>
                  </a:cubicBezTo>
                  <a:cubicBezTo>
                    <a:pt x="211" y="147"/>
                    <a:pt x="218" y="165"/>
                    <a:pt x="211" y="177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9F8134-7CC8-475B-83BF-015B41016F0D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218416" y="1096227"/>
            <a:ext cx="680870" cy="777240"/>
            <a:chOff x="9547225" y="3155950"/>
            <a:chExt cx="515938" cy="588963"/>
          </a:xfrm>
          <a:solidFill>
            <a:schemeClr val="accent1">
              <a:lumMod val="50000"/>
            </a:schemeClr>
          </a:solidFill>
        </p:grpSpPr>
        <p:sp>
          <p:nvSpPr>
            <p:cNvPr id="15" name="Freeform 430">
              <a:extLst>
                <a:ext uri="{FF2B5EF4-FFF2-40B4-BE49-F238E27FC236}">
                  <a16:creationId xmlns:a16="http://schemas.microsoft.com/office/drawing/2014/main" id="{B4FE49C0-5B59-4035-B81C-0B74643D3F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4225" y="3209925"/>
              <a:ext cx="327025" cy="271463"/>
            </a:xfrm>
            <a:custGeom>
              <a:avLst/>
              <a:gdLst>
                <a:gd name="T0" fmla="*/ 128 w 132"/>
                <a:gd name="T1" fmla="*/ 51 h 110"/>
                <a:gd name="T2" fmla="*/ 122 w 132"/>
                <a:gd name="T3" fmla="*/ 35 h 110"/>
                <a:gd name="T4" fmla="*/ 110 w 132"/>
                <a:gd name="T5" fmla="*/ 23 h 110"/>
                <a:gd name="T6" fmla="*/ 107 w 132"/>
                <a:gd name="T7" fmla="*/ 19 h 110"/>
                <a:gd name="T8" fmla="*/ 99 w 132"/>
                <a:gd name="T9" fmla="*/ 13 h 110"/>
                <a:gd name="T10" fmla="*/ 92 w 132"/>
                <a:gd name="T11" fmla="*/ 8 h 110"/>
                <a:gd name="T12" fmla="*/ 81 w 132"/>
                <a:gd name="T13" fmla="*/ 7 h 110"/>
                <a:gd name="T14" fmla="*/ 65 w 132"/>
                <a:gd name="T15" fmla="*/ 3 h 110"/>
                <a:gd name="T16" fmla="*/ 56 w 132"/>
                <a:gd name="T17" fmla="*/ 0 h 110"/>
                <a:gd name="T18" fmla="*/ 41 w 132"/>
                <a:gd name="T19" fmla="*/ 4 h 110"/>
                <a:gd name="T20" fmla="*/ 29 w 132"/>
                <a:gd name="T21" fmla="*/ 10 h 110"/>
                <a:gd name="T22" fmla="*/ 10 w 132"/>
                <a:gd name="T23" fmla="*/ 29 h 110"/>
                <a:gd name="T24" fmla="*/ 2 w 132"/>
                <a:gd name="T25" fmla="*/ 46 h 110"/>
                <a:gd name="T26" fmla="*/ 2 w 132"/>
                <a:gd name="T27" fmla="*/ 51 h 110"/>
                <a:gd name="T28" fmla="*/ 5 w 132"/>
                <a:gd name="T29" fmla="*/ 71 h 110"/>
                <a:gd name="T30" fmla="*/ 8 w 132"/>
                <a:gd name="T31" fmla="*/ 73 h 110"/>
                <a:gd name="T32" fmla="*/ 19 w 132"/>
                <a:gd name="T33" fmla="*/ 82 h 110"/>
                <a:gd name="T34" fmla="*/ 24 w 132"/>
                <a:gd name="T35" fmla="*/ 82 h 110"/>
                <a:gd name="T36" fmla="*/ 39 w 132"/>
                <a:gd name="T37" fmla="*/ 90 h 110"/>
                <a:gd name="T38" fmla="*/ 47 w 132"/>
                <a:gd name="T39" fmla="*/ 87 h 110"/>
                <a:gd name="T40" fmla="*/ 48 w 132"/>
                <a:gd name="T41" fmla="*/ 87 h 110"/>
                <a:gd name="T42" fmla="*/ 65 w 132"/>
                <a:gd name="T43" fmla="*/ 88 h 110"/>
                <a:gd name="T44" fmla="*/ 70 w 132"/>
                <a:gd name="T45" fmla="*/ 88 h 110"/>
                <a:gd name="T46" fmla="*/ 76 w 132"/>
                <a:gd name="T47" fmla="*/ 97 h 110"/>
                <a:gd name="T48" fmla="*/ 81 w 132"/>
                <a:gd name="T49" fmla="*/ 100 h 110"/>
                <a:gd name="T50" fmla="*/ 91 w 132"/>
                <a:gd name="T51" fmla="*/ 108 h 110"/>
                <a:gd name="T52" fmla="*/ 96 w 132"/>
                <a:gd name="T53" fmla="*/ 110 h 110"/>
                <a:gd name="T54" fmla="*/ 107 w 132"/>
                <a:gd name="T55" fmla="*/ 100 h 110"/>
                <a:gd name="T56" fmla="*/ 123 w 132"/>
                <a:gd name="T57" fmla="*/ 94 h 110"/>
                <a:gd name="T58" fmla="*/ 124 w 132"/>
                <a:gd name="T59" fmla="*/ 85 h 110"/>
                <a:gd name="T60" fmla="*/ 128 w 132"/>
                <a:gd name="T61" fmla="*/ 68 h 110"/>
                <a:gd name="T62" fmla="*/ 128 w 132"/>
                <a:gd name="T63" fmla="*/ 52 h 110"/>
                <a:gd name="T64" fmla="*/ 117 w 132"/>
                <a:gd name="T65" fmla="*/ 74 h 110"/>
                <a:gd name="T66" fmla="*/ 114 w 132"/>
                <a:gd name="T67" fmla="*/ 87 h 110"/>
                <a:gd name="T68" fmla="*/ 97 w 132"/>
                <a:gd name="T69" fmla="*/ 98 h 110"/>
                <a:gd name="T70" fmla="*/ 93 w 132"/>
                <a:gd name="T71" fmla="*/ 98 h 110"/>
                <a:gd name="T72" fmla="*/ 88 w 132"/>
                <a:gd name="T73" fmla="*/ 92 h 110"/>
                <a:gd name="T74" fmla="*/ 80 w 132"/>
                <a:gd name="T75" fmla="*/ 80 h 110"/>
                <a:gd name="T76" fmla="*/ 74 w 132"/>
                <a:gd name="T77" fmla="*/ 78 h 110"/>
                <a:gd name="T78" fmla="*/ 71 w 132"/>
                <a:gd name="T79" fmla="*/ 78 h 110"/>
                <a:gd name="T80" fmla="*/ 56 w 132"/>
                <a:gd name="T81" fmla="*/ 81 h 110"/>
                <a:gd name="T82" fmla="*/ 48 w 132"/>
                <a:gd name="T83" fmla="*/ 76 h 110"/>
                <a:gd name="T84" fmla="*/ 39 w 132"/>
                <a:gd name="T85" fmla="*/ 80 h 110"/>
                <a:gd name="T86" fmla="*/ 38 w 132"/>
                <a:gd name="T87" fmla="*/ 79 h 110"/>
                <a:gd name="T88" fmla="*/ 24 w 132"/>
                <a:gd name="T89" fmla="*/ 72 h 110"/>
                <a:gd name="T90" fmla="*/ 20 w 132"/>
                <a:gd name="T91" fmla="*/ 73 h 110"/>
                <a:gd name="T92" fmla="*/ 11 w 132"/>
                <a:gd name="T93" fmla="*/ 58 h 110"/>
                <a:gd name="T94" fmla="*/ 12 w 132"/>
                <a:gd name="T95" fmla="*/ 49 h 110"/>
                <a:gd name="T96" fmla="*/ 12 w 132"/>
                <a:gd name="T97" fmla="*/ 44 h 110"/>
                <a:gd name="T98" fmla="*/ 20 w 132"/>
                <a:gd name="T99" fmla="*/ 29 h 110"/>
                <a:gd name="T100" fmla="*/ 37 w 132"/>
                <a:gd name="T101" fmla="*/ 15 h 110"/>
                <a:gd name="T102" fmla="*/ 55 w 132"/>
                <a:gd name="T103" fmla="*/ 10 h 110"/>
                <a:gd name="T104" fmla="*/ 66 w 132"/>
                <a:gd name="T105" fmla="*/ 13 h 110"/>
                <a:gd name="T106" fmla="*/ 79 w 132"/>
                <a:gd name="T107" fmla="*/ 18 h 110"/>
                <a:gd name="T108" fmla="*/ 85 w 132"/>
                <a:gd name="T109" fmla="*/ 16 h 110"/>
                <a:gd name="T110" fmla="*/ 89 w 132"/>
                <a:gd name="T111" fmla="*/ 17 h 110"/>
                <a:gd name="T112" fmla="*/ 96 w 132"/>
                <a:gd name="T113" fmla="*/ 23 h 110"/>
                <a:gd name="T114" fmla="*/ 99 w 132"/>
                <a:gd name="T115" fmla="*/ 24 h 110"/>
                <a:gd name="T116" fmla="*/ 101 w 132"/>
                <a:gd name="T117" fmla="*/ 26 h 110"/>
                <a:gd name="T118" fmla="*/ 110 w 132"/>
                <a:gd name="T119" fmla="*/ 33 h 110"/>
                <a:gd name="T120" fmla="*/ 118 w 132"/>
                <a:gd name="T121" fmla="*/ 48 h 110"/>
                <a:gd name="T122" fmla="*/ 120 w 132"/>
                <a:gd name="T123" fmla="*/ 59 h 110"/>
                <a:gd name="T124" fmla="*/ 121 w 132"/>
                <a:gd name="T125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110">
                  <a:moveTo>
                    <a:pt x="128" y="52"/>
                  </a:moveTo>
                  <a:cubicBezTo>
                    <a:pt x="128" y="52"/>
                    <a:pt x="128" y="52"/>
                    <a:pt x="128" y="51"/>
                  </a:cubicBezTo>
                  <a:cubicBezTo>
                    <a:pt x="128" y="50"/>
                    <a:pt x="128" y="49"/>
                    <a:pt x="128" y="47"/>
                  </a:cubicBezTo>
                  <a:cubicBezTo>
                    <a:pt x="128" y="43"/>
                    <a:pt x="125" y="37"/>
                    <a:pt x="122" y="35"/>
                  </a:cubicBezTo>
                  <a:cubicBezTo>
                    <a:pt x="122" y="34"/>
                    <a:pt x="120" y="33"/>
                    <a:pt x="120" y="32"/>
                  </a:cubicBezTo>
                  <a:cubicBezTo>
                    <a:pt x="119" y="28"/>
                    <a:pt x="116" y="23"/>
                    <a:pt x="110" y="23"/>
                  </a:cubicBezTo>
                  <a:cubicBezTo>
                    <a:pt x="110" y="23"/>
                    <a:pt x="110" y="22"/>
                    <a:pt x="110" y="22"/>
                  </a:cubicBezTo>
                  <a:cubicBezTo>
                    <a:pt x="109" y="21"/>
                    <a:pt x="109" y="20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5" y="16"/>
                    <a:pt x="103" y="13"/>
                    <a:pt x="99" y="13"/>
                  </a:cubicBezTo>
                  <a:cubicBezTo>
                    <a:pt x="98" y="13"/>
                    <a:pt x="98" y="13"/>
                    <a:pt x="97" y="13"/>
                  </a:cubicBezTo>
                  <a:cubicBezTo>
                    <a:pt x="96" y="11"/>
                    <a:pt x="95" y="9"/>
                    <a:pt x="92" y="8"/>
                  </a:cubicBezTo>
                  <a:cubicBezTo>
                    <a:pt x="92" y="8"/>
                    <a:pt x="91" y="8"/>
                    <a:pt x="91" y="8"/>
                  </a:cubicBezTo>
                  <a:cubicBezTo>
                    <a:pt x="88" y="7"/>
                    <a:pt x="85" y="6"/>
                    <a:pt x="81" y="7"/>
                  </a:cubicBezTo>
                  <a:cubicBezTo>
                    <a:pt x="81" y="6"/>
                    <a:pt x="80" y="5"/>
                    <a:pt x="79" y="4"/>
                  </a:cubicBezTo>
                  <a:cubicBezTo>
                    <a:pt x="76" y="0"/>
                    <a:pt x="69" y="0"/>
                    <a:pt x="65" y="3"/>
                  </a:cubicBezTo>
                  <a:cubicBezTo>
                    <a:pt x="65" y="3"/>
                    <a:pt x="64" y="3"/>
                    <a:pt x="64" y="2"/>
                  </a:cubicBezTo>
                  <a:cubicBezTo>
                    <a:pt x="62" y="1"/>
                    <a:pt x="59" y="0"/>
                    <a:pt x="56" y="0"/>
                  </a:cubicBezTo>
                  <a:cubicBezTo>
                    <a:pt x="55" y="0"/>
                    <a:pt x="51" y="0"/>
                    <a:pt x="48" y="3"/>
                  </a:cubicBezTo>
                  <a:cubicBezTo>
                    <a:pt x="47" y="3"/>
                    <a:pt x="44" y="4"/>
                    <a:pt x="41" y="4"/>
                  </a:cubicBezTo>
                  <a:cubicBezTo>
                    <a:pt x="40" y="4"/>
                    <a:pt x="33" y="5"/>
                    <a:pt x="30" y="8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7" y="12"/>
                    <a:pt x="22" y="15"/>
                    <a:pt x="19" y="16"/>
                  </a:cubicBezTo>
                  <a:cubicBezTo>
                    <a:pt x="15" y="18"/>
                    <a:pt x="10" y="21"/>
                    <a:pt x="10" y="29"/>
                  </a:cubicBezTo>
                  <a:cubicBezTo>
                    <a:pt x="10" y="30"/>
                    <a:pt x="10" y="31"/>
                    <a:pt x="5" y="37"/>
                  </a:cubicBezTo>
                  <a:cubicBezTo>
                    <a:pt x="2" y="40"/>
                    <a:pt x="2" y="43"/>
                    <a:pt x="2" y="46"/>
                  </a:cubicBezTo>
                  <a:cubicBezTo>
                    <a:pt x="2" y="46"/>
                    <a:pt x="2" y="47"/>
                    <a:pt x="2" y="47"/>
                  </a:cubicBezTo>
                  <a:cubicBezTo>
                    <a:pt x="2" y="49"/>
                    <a:pt x="2" y="50"/>
                    <a:pt x="2" y="51"/>
                  </a:cubicBezTo>
                  <a:cubicBezTo>
                    <a:pt x="2" y="53"/>
                    <a:pt x="2" y="53"/>
                    <a:pt x="1" y="55"/>
                  </a:cubicBezTo>
                  <a:cubicBezTo>
                    <a:pt x="0" y="62"/>
                    <a:pt x="4" y="70"/>
                    <a:pt x="5" y="71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4"/>
                    <a:pt x="11" y="75"/>
                    <a:pt x="11" y="75"/>
                  </a:cubicBezTo>
                  <a:cubicBezTo>
                    <a:pt x="11" y="80"/>
                    <a:pt x="14" y="82"/>
                    <a:pt x="19" y="82"/>
                  </a:cubicBezTo>
                  <a:cubicBezTo>
                    <a:pt x="20" y="82"/>
                    <a:pt x="22" y="82"/>
                    <a:pt x="23" y="82"/>
                  </a:cubicBezTo>
                  <a:cubicBezTo>
                    <a:pt x="23" y="82"/>
                    <a:pt x="24" y="82"/>
                    <a:pt x="24" y="82"/>
                  </a:cubicBezTo>
                  <a:cubicBezTo>
                    <a:pt x="25" y="82"/>
                    <a:pt x="28" y="83"/>
                    <a:pt x="32" y="86"/>
                  </a:cubicBezTo>
                  <a:cubicBezTo>
                    <a:pt x="34" y="88"/>
                    <a:pt x="36" y="90"/>
                    <a:pt x="39" y="90"/>
                  </a:cubicBezTo>
                  <a:cubicBezTo>
                    <a:pt x="42" y="90"/>
                    <a:pt x="44" y="89"/>
                    <a:pt x="45" y="88"/>
                  </a:cubicBezTo>
                  <a:cubicBezTo>
                    <a:pt x="46" y="87"/>
                    <a:pt x="46" y="87"/>
                    <a:pt x="47" y="87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4" y="93"/>
                    <a:pt x="61" y="92"/>
                    <a:pt x="65" y="88"/>
                  </a:cubicBezTo>
                  <a:cubicBezTo>
                    <a:pt x="65" y="88"/>
                    <a:pt x="66" y="88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69" y="90"/>
                    <a:pt x="70" y="93"/>
                    <a:pt x="71" y="94"/>
                  </a:cubicBezTo>
                  <a:cubicBezTo>
                    <a:pt x="71" y="95"/>
                    <a:pt x="73" y="97"/>
                    <a:pt x="76" y="97"/>
                  </a:cubicBezTo>
                  <a:cubicBezTo>
                    <a:pt x="77" y="97"/>
                    <a:pt x="78" y="97"/>
                    <a:pt x="79" y="96"/>
                  </a:cubicBezTo>
                  <a:cubicBezTo>
                    <a:pt x="80" y="97"/>
                    <a:pt x="80" y="99"/>
                    <a:pt x="81" y="100"/>
                  </a:cubicBezTo>
                  <a:cubicBezTo>
                    <a:pt x="83" y="104"/>
                    <a:pt x="86" y="105"/>
                    <a:pt x="88" y="106"/>
                  </a:cubicBezTo>
                  <a:cubicBezTo>
                    <a:pt x="90" y="107"/>
                    <a:pt x="90" y="108"/>
                    <a:pt x="91" y="108"/>
                  </a:cubicBezTo>
                  <a:cubicBezTo>
                    <a:pt x="93" y="110"/>
                    <a:pt x="95" y="110"/>
                    <a:pt x="96" y="110"/>
                  </a:cubicBezTo>
                  <a:cubicBezTo>
                    <a:pt x="96" y="110"/>
                    <a:pt x="96" y="110"/>
                    <a:pt x="96" y="110"/>
                  </a:cubicBezTo>
                  <a:cubicBezTo>
                    <a:pt x="100" y="110"/>
                    <a:pt x="103" y="107"/>
                    <a:pt x="105" y="103"/>
                  </a:cubicBezTo>
                  <a:cubicBezTo>
                    <a:pt x="106" y="102"/>
                    <a:pt x="106" y="101"/>
                    <a:pt x="107" y="100"/>
                  </a:cubicBezTo>
                  <a:cubicBezTo>
                    <a:pt x="109" y="98"/>
                    <a:pt x="112" y="97"/>
                    <a:pt x="116" y="97"/>
                  </a:cubicBezTo>
                  <a:cubicBezTo>
                    <a:pt x="119" y="97"/>
                    <a:pt x="122" y="96"/>
                    <a:pt x="123" y="94"/>
                  </a:cubicBezTo>
                  <a:cubicBezTo>
                    <a:pt x="125" y="91"/>
                    <a:pt x="125" y="88"/>
                    <a:pt x="124" y="87"/>
                  </a:cubicBezTo>
                  <a:cubicBezTo>
                    <a:pt x="124" y="86"/>
                    <a:pt x="124" y="86"/>
                    <a:pt x="124" y="85"/>
                  </a:cubicBezTo>
                  <a:cubicBezTo>
                    <a:pt x="124" y="83"/>
                    <a:pt x="124" y="81"/>
                    <a:pt x="125" y="81"/>
                  </a:cubicBezTo>
                  <a:cubicBezTo>
                    <a:pt x="127" y="78"/>
                    <a:pt x="131" y="73"/>
                    <a:pt x="128" y="68"/>
                  </a:cubicBezTo>
                  <a:cubicBezTo>
                    <a:pt x="128" y="68"/>
                    <a:pt x="128" y="67"/>
                    <a:pt x="129" y="67"/>
                  </a:cubicBezTo>
                  <a:cubicBezTo>
                    <a:pt x="132" y="63"/>
                    <a:pt x="131" y="56"/>
                    <a:pt x="128" y="52"/>
                  </a:cubicBezTo>
                  <a:close/>
                  <a:moveTo>
                    <a:pt x="119" y="73"/>
                  </a:moveTo>
                  <a:cubicBezTo>
                    <a:pt x="118" y="73"/>
                    <a:pt x="118" y="74"/>
                    <a:pt x="117" y="74"/>
                  </a:cubicBezTo>
                  <a:cubicBezTo>
                    <a:pt x="114" y="78"/>
                    <a:pt x="114" y="82"/>
                    <a:pt x="114" y="86"/>
                  </a:cubicBezTo>
                  <a:cubicBezTo>
                    <a:pt x="114" y="86"/>
                    <a:pt x="114" y="87"/>
                    <a:pt x="114" y="87"/>
                  </a:cubicBezTo>
                  <a:cubicBezTo>
                    <a:pt x="108" y="88"/>
                    <a:pt x="103" y="90"/>
                    <a:pt x="100" y="94"/>
                  </a:cubicBezTo>
                  <a:cubicBezTo>
                    <a:pt x="99" y="95"/>
                    <a:pt x="98" y="96"/>
                    <a:pt x="97" y="98"/>
                  </a:cubicBezTo>
                  <a:cubicBezTo>
                    <a:pt x="96" y="98"/>
                    <a:pt x="96" y="99"/>
                    <a:pt x="96" y="99"/>
                  </a:cubicBezTo>
                  <a:cubicBezTo>
                    <a:pt x="95" y="99"/>
                    <a:pt x="94" y="98"/>
                    <a:pt x="93" y="98"/>
                  </a:cubicBezTo>
                  <a:cubicBezTo>
                    <a:pt x="91" y="97"/>
                    <a:pt x="90" y="96"/>
                    <a:pt x="89" y="95"/>
                  </a:cubicBezTo>
                  <a:cubicBezTo>
                    <a:pt x="89" y="93"/>
                    <a:pt x="88" y="92"/>
                    <a:pt x="88" y="92"/>
                  </a:cubicBezTo>
                  <a:cubicBezTo>
                    <a:pt x="86" y="90"/>
                    <a:pt x="85" y="87"/>
                    <a:pt x="81" y="86"/>
                  </a:cubicBezTo>
                  <a:cubicBezTo>
                    <a:pt x="82" y="84"/>
                    <a:pt x="82" y="82"/>
                    <a:pt x="80" y="80"/>
                  </a:cubicBezTo>
                  <a:cubicBezTo>
                    <a:pt x="80" y="79"/>
                    <a:pt x="78" y="78"/>
                    <a:pt x="74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66" y="78"/>
                    <a:pt x="61" y="78"/>
                    <a:pt x="58" y="81"/>
                  </a:cubicBezTo>
                  <a:cubicBezTo>
                    <a:pt x="57" y="82"/>
                    <a:pt x="56" y="82"/>
                    <a:pt x="56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4" y="79"/>
                    <a:pt x="51" y="76"/>
                    <a:pt x="48" y="76"/>
                  </a:cubicBezTo>
                  <a:cubicBezTo>
                    <a:pt x="46" y="76"/>
                    <a:pt x="44" y="77"/>
                    <a:pt x="42" y="78"/>
                  </a:cubicBezTo>
                  <a:cubicBezTo>
                    <a:pt x="41" y="79"/>
                    <a:pt x="40" y="79"/>
                    <a:pt x="39" y="80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0"/>
                    <a:pt x="39" y="80"/>
                    <a:pt x="38" y="79"/>
                  </a:cubicBezTo>
                  <a:cubicBezTo>
                    <a:pt x="34" y="75"/>
                    <a:pt x="28" y="72"/>
                    <a:pt x="24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3" y="72"/>
                    <a:pt x="22" y="72"/>
                    <a:pt x="21" y="72"/>
                  </a:cubicBezTo>
                  <a:cubicBezTo>
                    <a:pt x="21" y="72"/>
                    <a:pt x="20" y="72"/>
                    <a:pt x="20" y="73"/>
                  </a:cubicBezTo>
                  <a:cubicBezTo>
                    <a:pt x="19" y="68"/>
                    <a:pt x="15" y="66"/>
                    <a:pt x="13" y="65"/>
                  </a:cubicBezTo>
                  <a:cubicBezTo>
                    <a:pt x="11" y="62"/>
                    <a:pt x="10" y="59"/>
                    <a:pt x="11" y="58"/>
                  </a:cubicBezTo>
                  <a:cubicBezTo>
                    <a:pt x="12" y="55"/>
                    <a:pt x="12" y="53"/>
                    <a:pt x="12" y="52"/>
                  </a:cubicBezTo>
                  <a:cubicBezTo>
                    <a:pt x="12" y="51"/>
                    <a:pt x="12" y="50"/>
                    <a:pt x="12" y="49"/>
                  </a:cubicBezTo>
                  <a:cubicBezTo>
                    <a:pt x="12" y="47"/>
                    <a:pt x="12" y="45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3" y="43"/>
                  </a:cubicBezTo>
                  <a:cubicBezTo>
                    <a:pt x="18" y="37"/>
                    <a:pt x="20" y="33"/>
                    <a:pt x="20" y="29"/>
                  </a:cubicBezTo>
                  <a:cubicBezTo>
                    <a:pt x="20" y="26"/>
                    <a:pt x="21" y="26"/>
                    <a:pt x="22" y="25"/>
                  </a:cubicBezTo>
                  <a:cubicBezTo>
                    <a:pt x="22" y="25"/>
                    <a:pt x="34" y="21"/>
                    <a:pt x="37" y="15"/>
                  </a:cubicBezTo>
                  <a:cubicBezTo>
                    <a:pt x="38" y="15"/>
                    <a:pt x="40" y="14"/>
                    <a:pt x="42" y="14"/>
                  </a:cubicBezTo>
                  <a:cubicBezTo>
                    <a:pt x="42" y="14"/>
                    <a:pt x="51" y="13"/>
                    <a:pt x="55" y="10"/>
                  </a:cubicBezTo>
                  <a:cubicBezTo>
                    <a:pt x="55" y="10"/>
                    <a:pt x="57" y="10"/>
                    <a:pt x="57" y="10"/>
                  </a:cubicBezTo>
                  <a:cubicBezTo>
                    <a:pt x="59" y="11"/>
                    <a:pt x="62" y="13"/>
                    <a:pt x="66" y="13"/>
                  </a:cubicBezTo>
                  <a:cubicBezTo>
                    <a:pt x="68" y="13"/>
                    <a:pt x="70" y="13"/>
                    <a:pt x="72" y="11"/>
                  </a:cubicBezTo>
                  <a:cubicBezTo>
                    <a:pt x="73" y="13"/>
                    <a:pt x="75" y="18"/>
                    <a:pt x="79" y="18"/>
                  </a:cubicBezTo>
                  <a:cubicBezTo>
                    <a:pt x="81" y="18"/>
                    <a:pt x="82" y="17"/>
                    <a:pt x="83" y="17"/>
                  </a:cubicBezTo>
                  <a:cubicBezTo>
                    <a:pt x="84" y="16"/>
                    <a:pt x="84" y="16"/>
                    <a:pt x="85" y="16"/>
                  </a:cubicBezTo>
                  <a:cubicBezTo>
                    <a:pt x="85" y="16"/>
                    <a:pt x="86" y="17"/>
                    <a:pt x="87" y="17"/>
                  </a:cubicBezTo>
                  <a:cubicBezTo>
                    <a:pt x="88" y="17"/>
                    <a:pt x="88" y="17"/>
                    <a:pt x="89" y="17"/>
                  </a:cubicBezTo>
                  <a:cubicBezTo>
                    <a:pt x="89" y="18"/>
                    <a:pt x="89" y="18"/>
                    <a:pt x="89" y="19"/>
                  </a:cubicBezTo>
                  <a:cubicBezTo>
                    <a:pt x="90" y="20"/>
                    <a:pt x="92" y="23"/>
                    <a:pt x="96" y="23"/>
                  </a:cubicBezTo>
                  <a:cubicBezTo>
                    <a:pt x="97" y="23"/>
                    <a:pt x="98" y="23"/>
                    <a:pt x="98" y="23"/>
                  </a:cubicBezTo>
                  <a:cubicBezTo>
                    <a:pt x="99" y="23"/>
                    <a:pt x="99" y="23"/>
                    <a:pt x="99" y="24"/>
                  </a:cubicBezTo>
                  <a:cubicBezTo>
                    <a:pt x="100" y="24"/>
                    <a:pt x="100" y="25"/>
                    <a:pt x="100" y="25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28"/>
                    <a:pt x="104" y="33"/>
                    <a:pt x="110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10" y="37"/>
                    <a:pt x="113" y="40"/>
                    <a:pt x="115" y="42"/>
                  </a:cubicBezTo>
                  <a:cubicBezTo>
                    <a:pt x="117" y="43"/>
                    <a:pt x="118" y="46"/>
                    <a:pt x="118" y="48"/>
                  </a:cubicBezTo>
                  <a:cubicBezTo>
                    <a:pt x="118" y="48"/>
                    <a:pt x="118" y="49"/>
                    <a:pt x="118" y="49"/>
                  </a:cubicBezTo>
                  <a:cubicBezTo>
                    <a:pt x="118" y="51"/>
                    <a:pt x="117" y="55"/>
                    <a:pt x="120" y="59"/>
                  </a:cubicBezTo>
                  <a:cubicBezTo>
                    <a:pt x="121" y="59"/>
                    <a:pt x="121" y="60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16" y="66"/>
                    <a:pt x="117" y="70"/>
                    <a:pt x="119" y="7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6" name="Freeform 431">
              <a:extLst>
                <a:ext uri="{FF2B5EF4-FFF2-40B4-BE49-F238E27FC236}">
                  <a16:creationId xmlns:a16="http://schemas.microsoft.com/office/drawing/2014/main" id="{8DF0EC86-822B-4A31-BD92-AC14ADF01B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47225" y="3155950"/>
              <a:ext cx="515938" cy="588963"/>
            </a:xfrm>
            <a:custGeom>
              <a:avLst/>
              <a:gdLst>
                <a:gd name="T0" fmla="*/ 204 w 209"/>
                <a:gd name="T1" fmla="*/ 59 h 239"/>
                <a:gd name="T2" fmla="*/ 119 w 209"/>
                <a:gd name="T3" fmla="*/ 0 h 239"/>
                <a:gd name="T4" fmla="*/ 116 w 209"/>
                <a:gd name="T5" fmla="*/ 0 h 239"/>
                <a:gd name="T6" fmla="*/ 24 w 209"/>
                <a:gd name="T7" fmla="*/ 71 h 239"/>
                <a:gd name="T8" fmla="*/ 9 w 209"/>
                <a:gd name="T9" fmla="*/ 113 h 239"/>
                <a:gd name="T10" fmla="*/ 3 w 209"/>
                <a:gd name="T11" fmla="*/ 129 h 239"/>
                <a:gd name="T12" fmla="*/ 19 w 209"/>
                <a:gd name="T13" fmla="*/ 136 h 239"/>
                <a:gd name="T14" fmla="*/ 18 w 209"/>
                <a:gd name="T15" fmla="*/ 139 h 239"/>
                <a:gd name="T16" fmla="*/ 17 w 209"/>
                <a:gd name="T17" fmla="*/ 145 h 239"/>
                <a:gd name="T18" fmla="*/ 21 w 209"/>
                <a:gd name="T19" fmla="*/ 153 h 239"/>
                <a:gd name="T20" fmla="*/ 24 w 209"/>
                <a:gd name="T21" fmla="*/ 165 h 239"/>
                <a:gd name="T22" fmla="*/ 24 w 209"/>
                <a:gd name="T23" fmla="*/ 173 h 239"/>
                <a:gd name="T24" fmla="*/ 53 w 209"/>
                <a:gd name="T25" fmla="*/ 195 h 239"/>
                <a:gd name="T26" fmla="*/ 54 w 209"/>
                <a:gd name="T27" fmla="*/ 194 h 239"/>
                <a:gd name="T28" fmla="*/ 62 w 209"/>
                <a:gd name="T29" fmla="*/ 194 h 239"/>
                <a:gd name="T30" fmla="*/ 67 w 209"/>
                <a:gd name="T31" fmla="*/ 195 h 239"/>
                <a:gd name="T32" fmla="*/ 71 w 209"/>
                <a:gd name="T33" fmla="*/ 200 h 239"/>
                <a:gd name="T34" fmla="*/ 77 w 209"/>
                <a:gd name="T35" fmla="*/ 219 h 239"/>
                <a:gd name="T36" fmla="*/ 79 w 209"/>
                <a:gd name="T37" fmla="*/ 234 h 239"/>
                <a:gd name="T38" fmla="*/ 80 w 209"/>
                <a:gd name="T39" fmla="*/ 236 h 239"/>
                <a:gd name="T40" fmla="*/ 84 w 209"/>
                <a:gd name="T41" fmla="*/ 239 h 239"/>
                <a:gd name="T42" fmla="*/ 85 w 209"/>
                <a:gd name="T43" fmla="*/ 239 h 239"/>
                <a:gd name="T44" fmla="*/ 168 w 209"/>
                <a:gd name="T45" fmla="*/ 214 h 239"/>
                <a:gd name="T46" fmla="*/ 172 w 209"/>
                <a:gd name="T47" fmla="*/ 209 h 239"/>
                <a:gd name="T48" fmla="*/ 184 w 209"/>
                <a:gd name="T49" fmla="*/ 144 h 239"/>
                <a:gd name="T50" fmla="*/ 192 w 209"/>
                <a:gd name="T51" fmla="*/ 129 h 239"/>
                <a:gd name="T52" fmla="*/ 204 w 209"/>
                <a:gd name="T53" fmla="*/ 59 h 239"/>
                <a:gd name="T54" fmla="*/ 184 w 209"/>
                <a:gd name="T55" fmla="*/ 125 h 239"/>
                <a:gd name="T56" fmla="*/ 175 w 209"/>
                <a:gd name="T57" fmla="*/ 140 h 239"/>
                <a:gd name="T58" fmla="*/ 161 w 209"/>
                <a:gd name="T59" fmla="*/ 206 h 239"/>
                <a:gd name="T60" fmla="*/ 87 w 209"/>
                <a:gd name="T61" fmla="*/ 228 h 239"/>
                <a:gd name="T62" fmla="*/ 87 w 209"/>
                <a:gd name="T63" fmla="*/ 219 h 239"/>
                <a:gd name="T64" fmla="*/ 78 w 209"/>
                <a:gd name="T65" fmla="*/ 194 h 239"/>
                <a:gd name="T66" fmla="*/ 74 w 209"/>
                <a:gd name="T67" fmla="*/ 189 h 239"/>
                <a:gd name="T68" fmla="*/ 62 w 209"/>
                <a:gd name="T69" fmla="*/ 184 h 239"/>
                <a:gd name="T70" fmla="*/ 52 w 209"/>
                <a:gd name="T71" fmla="*/ 185 h 239"/>
                <a:gd name="T72" fmla="*/ 51 w 209"/>
                <a:gd name="T73" fmla="*/ 185 h 239"/>
                <a:gd name="T74" fmla="*/ 34 w 209"/>
                <a:gd name="T75" fmla="*/ 173 h 239"/>
                <a:gd name="T76" fmla="*/ 31 w 209"/>
                <a:gd name="T77" fmla="*/ 158 h 239"/>
                <a:gd name="T78" fmla="*/ 31 w 209"/>
                <a:gd name="T79" fmla="*/ 155 h 239"/>
                <a:gd name="T80" fmla="*/ 32 w 209"/>
                <a:gd name="T81" fmla="*/ 154 h 239"/>
                <a:gd name="T82" fmla="*/ 32 w 209"/>
                <a:gd name="T83" fmla="*/ 149 h 239"/>
                <a:gd name="T84" fmla="*/ 29 w 209"/>
                <a:gd name="T85" fmla="*/ 147 h 239"/>
                <a:gd name="T86" fmla="*/ 27 w 209"/>
                <a:gd name="T87" fmla="*/ 145 h 239"/>
                <a:gd name="T88" fmla="*/ 27 w 209"/>
                <a:gd name="T89" fmla="*/ 142 h 239"/>
                <a:gd name="T90" fmla="*/ 29 w 209"/>
                <a:gd name="T91" fmla="*/ 132 h 239"/>
                <a:gd name="T92" fmla="*/ 25 w 209"/>
                <a:gd name="T93" fmla="*/ 127 h 239"/>
                <a:gd name="T94" fmla="*/ 19 w 209"/>
                <a:gd name="T95" fmla="*/ 126 h 239"/>
                <a:gd name="T96" fmla="*/ 12 w 209"/>
                <a:gd name="T97" fmla="*/ 125 h 239"/>
                <a:gd name="T98" fmla="*/ 16 w 209"/>
                <a:gd name="T99" fmla="*/ 120 h 239"/>
                <a:gd name="T100" fmla="*/ 33 w 209"/>
                <a:gd name="T101" fmla="*/ 72 h 239"/>
                <a:gd name="T102" fmla="*/ 116 w 209"/>
                <a:gd name="T103" fmla="*/ 9 h 239"/>
                <a:gd name="T104" fmla="*/ 119 w 209"/>
                <a:gd name="T105" fmla="*/ 10 h 239"/>
                <a:gd name="T106" fmla="*/ 194 w 209"/>
                <a:gd name="T107" fmla="*/ 61 h 239"/>
                <a:gd name="T108" fmla="*/ 184 w 209"/>
                <a:gd name="T109" fmla="*/ 1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9" h="239">
                  <a:moveTo>
                    <a:pt x="204" y="59"/>
                  </a:moveTo>
                  <a:cubicBezTo>
                    <a:pt x="197" y="11"/>
                    <a:pt x="131" y="0"/>
                    <a:pt x="119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36" y="0"/>
                    <a:pt x="25" y="55"/>
                    <a:pt x="24" y="71"/>
                  </a:cubicBezTo>
                  <a:cubicBezTo>
                    <a:pt x="22" y="83"/>
                    <a:pt x="17" y="105"/>
                    <a:pt x="9" y="113"/>
                  </a:cubicBezTo>
                  <a:cubicBezTo>
                    <a:pt x="7" y="115"/>
                    <a:pt x="0" y="121"/>
                    <a:pt x="3" y="129"/>
                  </a:cubicBezTo>
                  <a:cubicBezTo>
                    <a:pt x="6" y="136"/>
                    <a:pt x="14" y="136"/>
                    <a:pt x="19" y="136"/>
                  </a:cubicBezTo>
                  <a:cubicBezTo>
                    <a:pt x="18" y="137"/>
                    <a:pt x="18" y="138"/>
                    <a:pt x="18" y="139"/>
                  </a:cubicBezTo>
                  <a:cubicBezTo>
                    <a:pt x="17" y="141"/>
                    <a:pt x="17" y="142"/>
                    <a:pt x="17" y="145"/>
                  </a:cubicBezTo>
                  <a:cubicBezTo>
                    <a:pt x="17" y="148"/>
                    <a:pt x="18" y="151"/>
                    <a:pt x="21" y="153"/>
                  </a:cubicBezTo>
                  <a:cubicBezTo>
                    <a:pt x="19" y="157"/>
                    <a:pt x="20" y="162"/>
                    <a:pt x="24" y="165"/>
                  </a:cubicBezTo>
                  <a:cubicBezTo>
                    <a:pt x="24" y="166"/>
                    <a:pt x="24" y="167"/>
                    <a:pt x="24" y="173"/>
                  </a:cubicBezTo>
                  <a:cubicBezTo>
                    <a:pt x="24" y="189"/>
                    <a:pt x="40" y="197"/>
                    <a:pt x="53" y="195"/>
                  </a:cubicBezTo>
                  <a:cubicBezTo>
                    <a:pt x="54" y="194"/>
                    <a:pt x="54" y="194"/>
                    <a:pt x="54" y="194"/>
                  </a:cubicBezTo>
                  <a:cubicBezTo>
                    <a:pt x="56" y="194"/>
                    <a:pt x="59" y="194"/>
                    <a:pt x="62" y="194"/>
                  </a:cubicBezTo>
                  <a:cubicBezTo>
                    <a:pt x="65" y="194"/>
                    <a:pt x="66" y="194"/>
                    <a:pt x="67" y="195"/>
                  </a:cubicBezTo>
                  <a:cubicBezTo>
                    <a:pt x="68" y="197"/>
                    <a:pt x="70" y="199"/>
                    <a:pt x="71" y="200"/>
                  </a:cubicBezTo>
                  <a:cubicBezTo>
                    <a:pt x="75" y="205"/>
                    <a:pt x="77" y="207"/>
                    <a:pt x="77" y="219"/>
                  </a:cubicBezTo>
                  <a:cubicBezTo>
                    <a:pt x="77" y="229"/>
                    <a:pt x="78" y="233"/>
                    <a:pt x="79" y="234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8"/>
                    <a:pt x="82" y="239"/>
                    <a:pt x="84" y="239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70" y="214"/>
                    <a:pt x="172" y="211"/>
                    <a:pt x="172" y="209"/>
                  </a:cubicBezTo>
                  <a:cubicBezTo>
                    <a:pt x="170" y="193"/>
                    <a:pt x="171" y="167"/>
                    <a:pt x="184" y="144"/>
                  </a:cubicBezTo>
                  <a:cubicBezTo>
                    <a:pt x="187" y="139"/>
                    <a:pt x="190" y="134"/>
                    <a:pt x="192" y="129"/>
                  </a:cubicBezTo>
                  <a:cubicBezTo>
                    <a:pt x="207" y="104"/>
                    <a:pt x="209" y="100"/>
                    <a:pt x="204" y="59"/>
                  </a:cubicBezTo>
                  <a:close/>
                  <a:moveTo>
                    <a:pt x="184" y="125"/>
                  </a:moveTo>
                  <a:cubicBezTo>
                    <a:pt x="181" y="129"/>
                    <a:pt x="178" y="134"/>
                    <a:pt x="175" y="140"/>
                  </a:cubicBezTo>
                  <a:cubicBezTo>
                    <a:pt x="163" y="162"/>
                    <a:pt x="160" y="188"/>
                    <a:pt x="161" y="206"/>
                  </a:cubicBezTo>
                  <a:cubicBezTo>
                    <a:pt x="87" y="228"/>
                    <a:pt x="87" y="228"/>
                    <a:pt x="87" y="228"/>
                  </a:cubicBezTo>
                  <a:cubicBezTo>
                    <a:pt x="87" y="226"/>
                    <a:pt x="87" y="223"/>
                    <a:pt x="87" y="219"/>
                  </a:cubicBezTo>
                  <a:cubicBezTo>
                    <a:pt x="87" y="204"/>
                    <a:pt x="83" y="200"/>
                    <a:pt x="78" y="194"/>
                  </a:cubicBezTo>
                  <a:cubicBezTo>
                    <a:pt x="77" y="192"/>
                    <a:pt x="76" y="191"/>
                    <a:pt x="74" y="189"/>
                  </a:cubicBezTo>
                  <a:cubicBezTo>
                    <a:pt x="71" y="184"/>
                    <a:pt x="65" y="184"/>
                    <a:pt x="62" y="184"/>
                  </a:cubicBezTo>
                  <a:cubicBezTo>
                    <a:pt x="58" y="184"/>
                    <a:pt x="55" y="184"/>
                    <a:pt x="52" y="185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44" y="186"/>
                    <a:pt x="34" y="182"/>
                    <a:pt x="34" y="173"/>
                  </a:cubicBezTo>
                  <a:cubicBezTo>
                    <a:pt x="34" y="164"/>
                    <a:pt x="34" y="161"/>
                    <a:pt x="31" y="158"/>
                  </a:cubicBezTo>
                  <a:cubicBezTo>
                    <a:pt x="30" y="157"/>
                    <a:pt x="29" y="157"/>
                    <a:pt x="31" y="155"/>
                  </a:cubicBezTo>
                  <a:cubicBezTo>
                    <a:pt x="31" y="154"/>
                    <a:pt x="32" y="154"/>
                    <a:pt x="32" y="154"/>
                  </a:cubicBezTo>
                  <a:cubicBezTo>
                    <a:pt x="33" y="152"/>
                    <a:pt x="33" y="151"/>
                    <a:pt x="32" y="149"/>
                  </a:cubicBezTo>
                  <a:cubicBezTo>
                    <a:pt x="31" y="148"/>
                    <a:pt x="30" y="147"/>
                    <a:pt x="29" y="147"/>
                  </a:cubicBezTo>
                  <a:cubicBezTo>
                    <a:pt x="27" y="146"/>
                    <a:pt x="27" y="145"/>
                    <a:pt x="27" y="145"/>
                  </a:cubicBezTo>
                  <a:cubicBezTo>
                    <a:pt x="27" y="144"/>
                    <a:pt x="27" y="143"/>
                    <a:pt x="27" y="142"/>
                  </a:cubicBezTo>
                  <a:cubicBezTo>
                    <a:pt x="28" y="140"/>
                    <a:pt x="28" y="137"/>
                    <a:pt x="29" y="132"/>
                  </a:cubicBezTo>
                  <a:cubicBezTo>
                    <a:pt x="29" y="130"/>
                    <a:pt x="28" y="127"/>
                    <a:pt x="25" y="127"/>
                  </a:cubicBezTo>
                  <a:cubicBezTo>
                    <a:pt x="23" y="126"/>
                    <a:pt x="21" y="126"/>
                    <a:pt x="19" y="126"/>
                  </a:cubicBezTo>
                  <a:cubicBezTo>
                    <a:pt x="16" y="126"/>
                    <a:pt x="13" y="126"/>
                    <a:pt x="12" y="125"/>
                  </a:cubicBezTo>
                  <a:cubicBezTo>
                    <a:pt x="12" y="124"/>
                    <a:pt x="13" y="122"/>
                    <a:pt x="16" y="120"/>
                  </a:cubicBezTo>
                  <a:cubicBezTo>
                    <a:pt x="29" y="106"/>
                    <a:pt x="33" y="73"/>
                    <a:pt x="33" y="72"/>
                  </a:cubicBezTo>
                  <a:cubicBezTo>
                    <a:pt x="38" y="14"/>
                    <a:pt x="97" y="9"/>
                    <a:pt x="116" y="9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28" y="10"/>
                    <a:pt x="188" y="19"/>
                    <a:pt x="194" y="61"/>
                  </a:cubicBezTo>
                  <a:cubicBezTo>
                    <a:pt x="199" y="98"/>
                    <a:pt x="198" y="101"/>
                    <a:pt x="184" y="12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19FA38-6AE2-476B-B025-E2E9A3078290}"/>
              </a:ext>
            </a:extLst>
          </p:cNvPr>
          <p:cNvGrpSpPr/>
          <p:nvPr/>
        </p:nvGrpSpPr>
        <p:grpSpPr>
          <a:xfrm>
            <a:off x="706754" y="5410200"/>
            <a:ext cx="10778491" cy="985346"/>
            <a:chOff x="864869" y="1105413"/>
            <a:chExt cx="10778491" cy="985346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0BAE1917-FA86-441D-8BC1-EE0D0E51A418}"/>
                </a:ext>
              </a:extLst>
            </p:cNvPr>
            <p:cNvSpPr/>
            <p:nvPr/>
          </p:nvSpPr>
          <p:spPr bwMode="gray">
            <a:xfrm>
              <a:off x="1405890" y="1105413"/>
              <a:ext cx="10237470" cy="985345"/>
            </a:xfrm>
            <a:prstGeom prst="homePlate">
              <a:avLst>
                <a:gd name="adj" fmla="val 36080"/>
              </a:avLst>
            </a:prstGeom>
            <a:solidFill>
              <a:schemeClr val="accent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         </a:t>
              </a: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752F6EB1-C616-4ED8-B7E5-085235A761C4}"/>
                </a:ext>
              </a:extLst>
            </p:cNvPr>
            <p:cNvSpPr/>
            <p:nvPr/>
          </p:nvSpPr>
          <p:spPr bwMode="gray">
            <a:xfrm flipH="1">
              <a:off x="864869" y="1105414"/>
              <a:ext cx="10237470" cy="985345"/>
            </a:xfrm>
            <a:prstGeom prst="homePlate">
              <a:avLst>
                <a:gd name="adj" fmla="val 36080"/>
              </a:avLst>
            </a:prstGeom>
            <a:solidFill>
              <a:schemeClr val="accent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spcAft>
                  <a:spcPts val="600"/>
                </a:spcAft>
                <a:buFont typeface="Wingdings 2" pitchFamily="18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   Increased emphasis on data analytics</a:t>
              </a:r>
            </a:p>
            <a:p>
              <a:pPr algn="ctr">
                <a:lnSpc>
                  <a:spcPct val="106000"/>
                </a:lnSpc>
              </a:pPr>
              <a:r>
                <a:rPr lang="en-US" sz="1600" i="1" dirty="0">
                  <a:solidFill>
                    <a:schemeClr val="bg1"/>
                  </a:solidFill>
                </a:rPr>
                <a:t> Science of examining raw data in order to draw conclusions about information 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EA7094-58B6-4E4D-BFE3-2CBC9C77613D}"/>
              </a:ext>
            </a:extLst>
          </p:cNvPr>
          <p:cNvGrpSpPr/>
          <p:nvPr/>
        </p:nvGrpSpPr>
        <p:grpSpPr>
          <a:xfrm>
            <a:off x="1143000" y="2166958"/>
            <a:ext cx="9982200" cy="3052230"/>
            <a:chOff x="1143000" y="2357970"/>
            <a:chExt cx="9982200" cy="30522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5143F6-191C-4CF5-ABAD-88639F173854}"/>
                </a:ext>
              </a:extLst>
            </p:cNvPr>
            <p:cNvSpPr/>
            <p:nvPr/>
          </p:nvSpPr>
          <p:spPr bwMode="gray">
            <a:xfrm>
              <a:off x="1143000" y="2357970"/>
              <a:ext cx="9982200" cy="305223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6">
                  <a:lumMod val="5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square" lIns="457200" tIns="274320" rIns="457200" bIns="88900" rtlCol="0" anchor="t"/>
            <a:lstStyle/>
            <a:p>
              <a:pPr algn="ctr"/>
              <a:r>
                <a:rPr lang="en-US" sz="1600" dirty="0"/>
                <a:t>Courses integrate content with </a:t>
              </a:r>
              <a:r>
                <a:rPr lang="en-US" sz="1600" b="1" dirty="0">
                  <a:solidFill>
                    <a:schemeClr val="accent1"/>
                  </a:solidFill>
                </a:rPr>
                <a:t>intellectual curiosity</a:t>
              </a:r>
            </a:p>
            <a:p>
              <a:pPr algn="ctr"/>
              <a:r>
                <a:rPr lang="en-US" sz="1600" dirty="0"/>
                <a:t>and </a:t>
              </a:r>
              <a:r>
                <a:rPr lang="en-US" sz="1600" b="1" dirty="0">
                  <a:solidFill>
                    <a:schemeClr val="accent1"/>
                  </a:solidFill>
                </a:rPr>
                <a:t>relevant technologies </a:t>
              </a:r>
              <a:r>
                <a:rPr lang="en-US" sz="1600" dirty="0"/>
                <a:t>and </a:t>
              </a:r>
              <a:r>
                <a:rPr lang="en-US" sz="1600" b="1" dirty="0">
                  <a:solidFill>
                    <a:schemeClr val="accent1"/>
                  </a:solidFill>
                </a:rPr>
                <a:t>digital resources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D643CB-00C1-435F-9AB9-0388F56241A9}"/>
                </a:ext>
              </a:extLst>
            </p:cNvPr>
            <p:cNvGrpSpPr/>
            <p:nvPr/>
          </p:nvGrpSpPr>
          <p:grpSpPr>
            <a:xfrm>
              <a:off x="1943536" y="3554480"/>
              <a:ext cx="8304928" cy="1398520"/>
              <a:chOff x="1866914" y="3325880"/>
              <a:chExt cx="8304928" cy="1398520"/>
            </a:xfrm>
          </p:grpSpPr>
          <p:pic>
            <p:nvPicPr>
              <p:cNvPr id="2050" name="Picture 2" descr="Image result for excel icon">
                <a:extLst>
                  <a:ext uri="{FF2B5EF4-FFF2-40B4-BE49-F238E27FC236}">
                    <a16:creationId xmlns:a16="http://schemas.microsoft.com/office/drawing/2014/main" id="{E45DB29F-A712-47E1-8684-E81CA62C24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6914" y="3325880"/>
                <a:ext cx="1424094" cy="1398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Image result for sql icon">
                <a:extLst>
                  <a:ext uri="{FF2B5EF4-FFF2-40B4-BE49-F238E27FC236}">
                    <a16:creationId xmlns:a16="http://schemas.microsoft.com/office/drawing/2014/main" id="{47D45343-5C18-42FD-BF42-D68C3A1FF4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2970" y="3325881"/>
                <a:ext cx="1398519" cy="1398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0" name="Picture 4" descr="Related image">
                <a:extLst>
                  <a:ext uri="{FF2B5EF4-FFF2-40B4-BE49-F238E27FC236}">
                    <a16:creationId xmlns:a16="http://schemas.microsoft.com/office/drawing/2014/main" id="{35466403-E48D-4D8C-A87D-6F353C3702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346"/>
              <a:stretch/>
            </p:blipFill>
            <p:spPr bwMode="auto">
              <a:xfrm>
                <a:off x="5833451" y="3325881"/>
                <a:ext cx="1671787" cy="1398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02" name="Picture 6" descr="Image result for SAP icon">
                <a:extLst>
                  <a:ext uri="{FF2B5EF4-FFF2-40B4-BE49-F238E27FC236}">
                    <a16:creationId xmlns:a16="http://schemas.microsoft.com/office/drawing/2014/main" id="{485E1473-E4C3-4C23-ADF1-CBB3BAAD9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17" b="16617"/>
              <a:stretch/>
            </p:blipFill>
            <p:spPr bwMode="auto">
              <a:xfrm>
                <a:off x="8077199" y="3325881"/>
                <a:ext cx="2094643" cy="13985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D007B02-1A81-434A-9D9E-7E8B9BF142C9}"/>
              </a:ext>
            </a:extLst>
          </p:cNvPr>
          <p:cNvGrpSpPr>
            <a:grpSpLocks noChangeAspect="1"/>
          </p:cNvGrpSpPr>
          <p:nvPr/>
        </p:nvGrpSpPr>
        <p:grpSpPr>
          <a:xfrm>
            <a:off x="10134600" y="5514252"/>
            <a:ext cx="811218" cy="777240"/>
            <a:chOff x="5880100" y="6940550"/>
            <a:chExt cx="606425" cy="581025"/>
          </a:xfrm>
          <a:solidFill>
            <a:schemeClr val="accent1">
              <a:lumMod val="75000"/>
            </a:schemeClr>
          </a:solidFill>
        </p:grpSpPr>
        <p:sp>
          <p:nvSpPr>
            <p:cNvPr id="32" name="Freeform 280">
              <a:extLst>
                <a:ext uri="{FF2B5EF4-FFF2-40B4-BE49-F238E27FC236}">
                  <a16:creationId xmlns:a16="http://schemas.microsoft.com/office/drawing/2014/main" id="{F2AB06C6-F542-4DBC-ADAE-C53E42592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6940550"/>
              <a:ext cx="606425" cy="581025"/>
            </a:xfrm>
            <a:custGeom>
              <a:avLst/>
              <a:gdLst>
                <a:gd name="T0" fmla="*/ 236 w 241"/>
                <a:gd name="T1" fmla="*/ 56 h 230"/>
                <a:gd name="T2" fmla="*/ 218 w 241"/>
                <a:gd name="T3" fmla="*/ 56 h 230"/>
                <a:gd name="T4" fmla="*/ 218 w 241"/>
                <a:gd name="T5" fmla="*/ 28 h 230"/>
                <a:gd name="T6" fmla="*/ 213 w 241"/>
                <a:gd name="T7" fmla="*/ 23 h 230"/>
                <a:gd name="T8" fmla="*/ 184 w 241"/>
                <a:gd name="T9" fmla="*/ 23 h 230"/>
                <a:gd name="T10" fmla="*/ 184 w 241"/>
                <a:gd name="T11" fmla="*/ 18 h 230"/>
                <a:gd name="T12" fmla="*/ 180 w 241"/>
                <a:gd name="T13" fmla="*/ 13 h 230"/>
                <a:gd name="T14" fmla="*/ 35 w 241"/>
                <a:gd name="T15" fmla="*/ 0 h 230"/>
                <a:gd name="T16" fmla="*/ 31 w 241"/>
                <a:gd name="T17" fmla="*/ 2 h 230"/>
                <a:gd name="T18" fmla="*/ 30 w 241"/>
                <a:gd name="T19" fmla="*/ 5 h 230"/>
                <a:gd name="T20" fmla="*/ 28 w 241"/>
                <a:gd name="T21" fmla="*/ 23 h 230"/>
                <a:gd name="T22" fmla="*/ 5 w 241"/>
                <a:gd name="T23" fmla="*/ 23 h 230"/>
                <a:gd name="T24" fmla="*/ 0 w 241"/>
                <a:gd name="T25" fmla="*/ 28 h 230"/>
                <a:gd name="T26" fmla="*/ 0 w 241"/>
                <a:gd name="T27" fmla="*/ 189 h 230"/>
                <a:gd name="T28" fmla="*/ 5 w 241"/>
                <a:gd name="T29" fmla="*/ 193 h 230"/>
                <a:gd name="T30" fmla="*/ 14 w 241"/>
                <a:gd name="T31" fmla="*/ 193 h 230"/>
                <a:gd name="T32" fmla="*/ 12 w 241"/>
                <a:gd name="T33" fmla="*/ 213 h 230"/>
                <a:gd name="T34" fmla="*/ 17 w 241"/>
                <a:gd name="T35" fmla="*/ 218 h 230"/>
                <a:gd name="T36" fmla="*/ 162 w 241"/>
                <a:gd name="T37" fmla="*/ 230 h 230"/>
                <a:gd name="T38" fmla="*/ 162 w 241"/>
                <a:gd name="T39" fmla="*/ 230 h 230"/>
                <a:gd name="T40" fmla="*/ 165 w 241"/>
                <a:gd name="T41" fmla="*/ 229 h 230"/>
                <a:gd name="T42" fmla="*/ 167 w 241"/>
                <a:gd name="T43" fmla="*/ 226 h 230"/>
                <a:gd name="T44" fmla="*/ 168 w 241"/>
                <a:gd name="T45" fmla="*/ 218 h 230"/>
                <a:gd name="T46" fmla="*/ 236 w 241"/>
                <a:gd name="T47" fmla="*/ 219 h 230"/>
                <a:gd name="T48" fmla="*/ 236 w 241"/>
                <a:gd name="T49" fmla="*/ 219 h 230"/>
                <a:gd name="T50" fmla="*/ 239 w 241"/>
                <a:gd name="T51" fmla="*/ 217 h 230"/>
                <a:gd name="T52" fmla="*/ 241 w 241"/>
                <a:gd name="T53" fmla="*/ 214 h 230"/>
                <a:gd name="T54" fmla="*/ 241 w 241"/>
                <a:gd name="T55" fmla="*/ 61 h 230"/>
                <a:gd name="T56" fmla="*/ 236 w 241"/>
                <a:gd name="T57" fmla="*/ 56 h 230"/>
                <a:gd name="T58" fmla="*/ 39 w 241"/>
                <a:gd name="T59" fmla="*/ 11 h 230"/>
                <a:gd name="T60" fmla="*/ 174 w 241"/>
                <a:gd name="T61" fmla="*/ 22 h 230"/>
                <a:gd name="T62" fmla="*/ 174 w 241"/>
                <a:gd name="T63" fmla="*/ 23 h 230"/>
                <a:gd name="T64" fmla="*/ 38 w 241"/>
                <a:gd name="T65" fmla="*/ 23 h 230"/>
                <a:gd name="T66" fmla="*/ 39 w 241"/>
                <a:gd name="T67" fmla="*/ 11 h 230"/>
                <a:gd name="T68" fmla="*/ 10 w 241"/>
                <a:gd name="T69" fmla="*/ 33 h 230"/>
                <a:gd name="T70" fmla="*/ 208 w 241"/>
                <a:gd name="T71" fmla="*/ 33 h 230"/>
                <a:gd name="T72" fmla="*/ 208 w 241"/>
                <a:gd name="T73" fmla="*/ 184 h 230"/>
                <a:gd name="T74" fmla="*/ 10 w 241"/>
                <a:gd name="T75" fmla="*/ 184 h 230"/>
                <a:gd name="T76" fmla="*/ 10 w 241"/>
                <a:gd name="T77" fmla="*/ 33 h 230"/>
                <a:gd name="T78" fmla="*/ 22 w 241"/>
                <a:gd name="T79" fmla="*/ 209 h 230"/>
                <a:gd name="T80" fmla="*/ 24 w 241"/>
                <a:gd name="T81" fmla="*/ 193 h 230"/>
                <a:gd name="T82" fmla="*/ 160 w 241"/>
                <a:gd name="T83" fmla="*/ 193 h 230"/>
                <a:gd name="T84" fmla="*/ 158 w 241"/>
                <a:gd name="T85" fmla="*/ 220 h 230"/>
                <a:gd name="T86" fmla="*/ 22 w 241"/>
                <a:gd name="T87" fmla="*/ 209 h 230"/>
                <a:gd name="T88" fmla="*/ 231 w 241"/>
                <a:gd name="T89" fmla="*/ 209 h 230"/>
                <a:gd name="T90" fmla="*/ 168 w 241"/>
                <a:gd name="T91" fmla="*/ 209 h 230"/>
                <a:gd name="T92" fmla="*/ 170 w 241"/>
                <a:gd name="T93" fmla="*/ 193 h 230"/>
                <a:gd name="T94" fmla="*/ 213 w 241"/>
                <a:gd name="T95" fmla="*/ 193 h 230"/>
                <a:gd name="T96" fmla="*/ 218 w 241"/>
                <a:gd name="T97" fmla="*/ 189 h 230"/>
                <a:gd name="T98" fmla="*/ 218 w 241"/>
                <a:gd name="T99" fmla="*/ 66 h 230"/>
                <a:gd name="T100" fmla="*/ 231 w 241"/>
                <a:gd name="T101" fmla="*/ 66 h 230"/>
                <a:gd name="T102" fmla="*/ 231 w 241"/>
                <a:gd name="T103" fmla="*/ 20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1" h="230">
                  <a:moveTo>
                    <a:pt x="236" y="56"/>
                  </a:moveTo>
                  <a:cubicBezTo>
                    <a:pt x="218" y="56"/>
                    <a:pt x="218" y="56"/>
                    <a:pt x="218" y="56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25"/>
                    <a:pt x="216" y="23"/>
                    <a:pt x="213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18"/>
                    <a:pt x="184" y="18"/>
                    <a:pt x="184" y="18"/>
                  </a:cubicBezTo>
                  <a:cubicBezTo>
                    <a:pt x="185" y="15"/>
                    <a:pt x="183" y="13"/>
                    <a:pt x="180" y="1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1"/>
                    <a:pt x="31" y="2"/>
                  </a:cubicBezTo>
                  <a:cubicBezTo>
                    <a:pt x="30" y="2"/>
                    <a:pt x="30" y="4"/>
                    <a:pt x="30" y="5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5"/>
                    <a:pt x="0" y="28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5" y="193"/>
                  </a:cubicBezTo>
                  <a:cubicBezTo>
                    <a:pt x="14" y="193"/>
                    <a:pt x="14" y="193"/>
                    <a:pt x="14" y="19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6"/>
                    <a:pt x="14" y="218"/>
                    <a:pt x="17" y="218"/>
                  </a:cubicBezTo>
                  <a:cubicBezTo>
                    <a:pt x="162" y="230"/>
                    <a:pt x="162" y="230"/>
                    <a:pt x="162" y="230"/>
                  </a:cubicBezTo>
                  <a:cubicBezTo>
                    <a:pt x="162" y="230"/>
                    <a:pt x="162" y="230"/>
                    <a:pt x="162" y="230"/>
                  </a:cubicBezTo>
                  <a:cubicBezTo>
                    <a:pt x="163" y="230"/>
                    <a:pt x="164" y="230"/>
                    <a:pt x="165" y="229"/>
                  </a:cubicBezTo>
                  <a:cubicBezTo>
                    <a:pt x="166" y="228"/>
                    <a:pt x="167" y="227"/>
                    <a:pt x="167" y="226"/>
                  </a:cubicBezTo>
                  <a:cubicBezTo>
                    <a:pt x="168" y="218"/>
                    <a:pt x="168" y="218"/>
                    <a:pt x="168" y="218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6" y="219"/>
                    <a:pt x="236" y="219"/>
                    <a:pt x="236" y="219"/>
                  </a:cubicBezTo>
                  <a:cubicBezTo>
                    <a:pt x="237" y="219"/>
                    <a:pt x="238" y="218"/>
                    <a:pt x="239" y="217"/>
                  </a:cubicBezTo>
                  <a:cubicBezTo>
                    <a:pt x="240" y="216"/>
                    <a:pt x="241" y="215"/>
                    <a:pt x="241" y="214"/>
                  </a:cubicBezTo>
                  <a:cubicBezTo>
                    <a:pt x="241" y="61"/>
                    <a:pt x="241" y="61"/>
                    <a:pt x="241" y="61"/>
                  </a:cubicBezTo>
                  <a:cubicBezTo>
                    <a:pt x="241" y="58"/>
                    <a:pt x="239" y="56"/>
                    <a:pt x="236" y="56"/>
                  </a:cubicBezTo>
                  <a:close/>
                  <a:moveTo>
                    <a:pt x="39" y="11"/>
                  </a:moveTo>
                  <a:cubicBezTo>
                    <a:pt x="174" y="22"/>
                    <a:pt x="174" y="22"/>
                    <a:pt x="174" y="22"/>
                  </a:cubicBezTo>
                  <a:cubicBezTo>
                    <a:pt x="174" y="23"/>
                    <a:pt x="174" y="23"/>
                    <a:pt x="174" y="23"/>
                  </a:cubicBezTo>
                  <a:cubicBezTo>
                    <a:pt x="38" y="23"/>
                    <a:pt x="38" y="23"/>
                    <a:pt x="38" y="23"/>
                  </a:cubicBezTo>
                  <a:lnTo>
                    <a:pt x="39" y="11"/>
                  </a:lnTo>
                  <a:close/>
                  <a:moveTo>
                    <a:pt x="10" y="33"/>
                  </a:moveTo>
                  <a:cubicBezTo>
                    <a:pt x="208" y="33"/>
                    <a:pt x="208" y="33"/>
                    <a:pt x="208" y="33"/>
                  </a:cubicBezTo>
                  <a:cubicBezTo>
                    <a:pt x="208" y="184"/>
                    <a:pt x="208" y="184"/>
                    <a:pt x="208" y="184"/>
                  </a:cubicBezTo>
                  <a:cubicBezTo>
                    <a:pt x="10" y="184"/>
                    <a:pt x="10" y="184"/>
                    <a:pt x="10" y="184"/>
                  </a:cubicBezTo>
                  <a:lnTo>
                    <a:pt x="10" y="33"/>
                  </a:lnTo>
                  <a:close/>
                  <a:moveTo>
                    <a:pt x="22" y="209"/>
                  </a:moveTo>
                  <a:cubicBezTo>
                    <a:pt x="24" y="193"/>
                    <a:pt x="24" y="193"/>
                    <a:pt x="24" y="193"/>
                  </a:cubicBezTo>
                  <a:cubicBezTo>
                    <a:pt x="160" y="193"/>
                    <a:pt x="160" y="193"/>
                    <a:pt x="160" y="193"/>
                  </a:cubicBezTo>
                  <a:cubicBezTo>
                    <a:pt x="158" y="220"/>
                    <a:pt x="158" y="220"/>
                    <a:pt x="158" y="220"/>
                  </a:cubicBezTo>
                  <a:lnTo>
                    <a:pt x="22" y="209"/>
                  </a:lnTo>
                  <a:close/>
                  <a:moveTo>
                    <a:pt x="231" y="209"/>
                  </a:moveTo>
                  <a:cubicBezTo>
                    <a:pt x="168" y="209"/>
                    <a:pt x="168" y="209"/>
                    <a:pt x="168" y="209"/>
                  </a:cubicBezTo>
                  <a:cubicBezTo>
                    <a:pt x="170" y="193"/>
                    <a:pt x="170" y="193"/>
                    <a:pt x="170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6" y="193"/>
                    <a:pt x="218" y="191"/>
                    <a:pt x="218" y="189"/>
                  </a:cubicBezTo>
                  <a:cubicBezTo>
                    <a:pt x="218" y="66"/>
                    <a:pt x="218" y="66"/>
                    <a:pt x="218" y="66"/>
                  </a:cubicBezTo>
                  <a:cubicBezTo>
                    <a:pt x="231" y="66"/>
                    <a:pt x="231" y="66"/>
                    <a:pt x="231" y="66"/>
                  </a:cubicBezTo>
                  <a:lnTo>
                    <a:pt x="231" y="20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3" name="Freeform 281">
              <a:extLst>
                <a:ext uri="{FF2B5EF4-FFF2-40B4-BE49-F238E27FC236}">
                  <a16:creationId xmlns:a16="http://schemas.microsoft.com/office/drawing/2014/main" id="{70343D76-B902-41FD-B6BA-02942494A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43600" y="7119938"/>
              <a:ext cx="228600" cy="222250"/>
            </a:xfrm>
            <a:custGeom>
              <a:avLst/>
              <a:gdLst>
                <a:gd name="T0" fmla="*/ 80 w 91"/>
                <a:gd name="T1" fmla="*/ 23 h 88"/>
                <a:gd name="T2" fmla="*/ 56 w 91"/>
                <a:gd name="T3" fmla="*/ 33 h 88"/>
                <a:gd name="T4" fmla="*/ 59 w 91"/>
                <a:gd name="T5" fmla="*/ 9 h 88"/>
                <a:gd name="T6" fmla="*/ 57 w 91"/>
                <a:gd name="T7" fmla="*/ 3 h 88"/>
                <a:gd name="T8" fmla="*/ 52 w 91"/>
                <a:gd name="T9" fmla="*/ 0 h 88"/>
                <a:gd name="T10" fmla="*/ 47 w 91"/>
                <a:gd name="T11" fmla="*/ 0 h 88"/>
                <a:gd name="T12" fmla="*/ 3 w 91"/>
                <a:gd name="T13" fmla="*/ 39 h 88"/>
                <a:gd name="T14" fmla="*/ 41 w 91"/>
                <a:gd name="T15" fmla="*/ 88 h 88"/>
                <a:gd name="T16" fmla="*/ 47 w 91"/>
                <a:gd name="T17" fmla="*/ 88 h 88"/>
                <a:gd name="T18" fmla="*/ 91 w 91"/>
                <a:gd name="T19" fmla="*/ 50 h 88"/>
                <a:gd name="T20" fmla="*/ 88 w 91"/>
                <a:gd name="T21" fmla="*/ 28 h 88"/>
                <a:gd name="T22" fmla="*/ 80 w 91"/>
                <a:gd name="T23" fmla="*/ 23 h 88"/>
                <a:gd name="T24" fmla="*/ 81 w 91"/>
                <a:gd name="T25" fmla="*/ 48 h 88"/>
                <a:gd name="T26" fmla="*/ 47 w 91"/>
                <a:gd name="T27" fmla="*/ 79 h 88"/>
                <a:gd name="T28" fmla="*/ 43 w 91"/>
                <a:gd name="T29" fmla="*/ 78 h 88"/>
                <a:gd name="T30" fmla="*/ 13 w 91"/>
                <a:gd name="T31" fmla="*/ 40 h 88"/>
                <a:gd name="T32" fmla="*/ 47 w 91"/>
                <a:gd name="T33" fmla="*/ 10 h 88"/>
                <a:gd name="T34" fmla="*/ 49 w 91"/>
                <a:gd name="T35" fmla="*/ 10 h 88"/>
                <a:gd name="T36" fmla="*/ 45 w 91"/>
                <a:gd name="T37" fmla="*/ 40 h 88"/>
                <a:gd name="T38" fmla="*/ 47 w 91"/>
                <a:gd name="T39" fmla="*/ 44 h 88"/>
                <a:gd name="T40" fmla="*/ 52 w 91"/>
                <a:gd name="T41" fmla="*/ 45 h 88"/>
                <a:gd name="T42" fmla="*/ 79 w 91"/>
                <a:gd name="T43" fmla="*/ 33 h 88"/>
                <a:gd name="T44" fmla="*/ 81 w 91"/>
                <a:gd name="T45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88">
                  <a:moveTo>
                    <a:pt x="80" y="23"/>
                  </a:moveTo>
                  <a:cubicBezTo>
                    <a:pt x="79" y="23"/>
                    <a:pt x="78" y="23"/>
                    <a:pt x="56" y="3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7"/>
                    <a:pt x="59" y="5"/>
                    <a:pt x="57" y="3"/>
                  </a:cubicBezTo>
                  <a:cubicBezTo>
                    <a:pt x="56" y="2"/>
                    <a:pt x="54" y="1"/>
                    <a:pt x="52" y="0"/>
                  </a:cubicBezTo>
                  <a:cubicBezTo>
                    <a:pt x="50" y="0"/>
                    <a:pt x="48" y="0"/>
                    <a:pt x="47" y="0"/>
                  </a:cubicBezTo>
                  <a:cubicBezTo>
                    <a:pt x="24" y="0"/>
                    <a:pt x="6" y="17"/>
                    <a:pt x="3" y="39"/>
                  </a:cubicBezTo>
                  <a:cubicBezTo>
                    <a:pt x="0" y="63"/>
                    <a:pt x="17" y="85"/>
                    <a:pt x="41" y="88"/>
                  </a:cubicBezTo>
                  <a:cubicBezTo>
                    <a:pt x="43" y="88"/>
                    <a:pt x="45" y="88"/>
                    <a:pt x="47" y="88"/>
                  </a:cubicBezTo>
                  <a:cubicBezTo>
                    <a:pt x="69" y="88"/>
                    <a:pt x="88" y="72"/>
                    <a:pt x="91" y="50"/>
                  </a:cubicBezTo>
                  <a:cubicBezTo>
                    <a:pt x="91" y="42"/>
                    <a:pt x="90" y="35"/>
                    <a:pt x="88" y="28"/>
                  </a:cubicBezTo>
                  <a:cubicBezTo>
                    <a:pt x="86" y="25"/>
                    <a:pt x="84" y="23"/>
                    <a:pt x="80" y="23"/>
                  </a:cubicBezTo>
                  <a:close/>
                  <a:moveTo>
                    <a:pt x="81" y="48"/>
                  </a:moveTo>
                  <a:cubicBezTo>
                    <a:pt x="79" y="66"/>
                    <a:pt x="64" y="79"/>
                    <a:pt x="47" y="79"/>
                  </a:cubicBezTo>
                  <a:cubicBezTo>
                    <a:pt x="45" y="79"/>
                    <a:pt x="44" y="79"/>
                    <a:pt x="43" y="78"/>
                  </a:cubicBezTo>
                  <a:cubicBezTo>
                    <a:pt x="24" y="76"/>
                    <a:pt x="10" y="59"/>
                    <a:pt x="13" y="40"/>
                  </a:cubicBezTo>
                  <a:cubicBezTo>
                    <a:pt x="15" y="23"/>
                    <a:pt x="29" y="10"/>
                    <a:pt x="47" y="10"/>
                  </a:cubicBezTo>
                  <a:cubicBezTo>
                    <a:pt x="47" y="10"/>
                    <a:pt x="48" y="10"/>
                    <a:pt x="49" y="1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2"/>
                    <a:pt x="46" y="43"/>
                    <a:pt x="47" y="44"/>
                  </a:cubicBezTo>
                  <a:cubicBezTo>
                    <a:pt x="49" y="46"/>
                    <a:pt x="51" y="46"/>
                    <a:pt x="52" y="45"/>
                  </a:cubicBezTo>
                  <a:cubicBezTo>
                    <a:pt x="64" y="40"/>
                    <a:pt x="75" y="35"/>
                    <a:pt x="79" y="33"/>
                  </a:cubicBezTo>
                  <a:cubicBezTo>
                    <a:pt x="81" y="38"/>
                    <a:pt x="81" y="43"/>
                    <a:pt x="81" y="4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4" name="Freeform 282">
              <a:extLst>
                <a:ext uri="{FF2B5EF4-FFF2-40B4-BE49-F238E27FC236}">
                  <a16:creationId xmlns:a16="http://schemas.microsoft.com/office/drawing/2014/main" id="{C7AC96DF-F976-4323-9F67-A9976BEC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7291388"/>
              <a:ext cx="125413" cy="25400"/>
            </a:xfrm>
            <a:custGeom>
              <a:avLst/>
              <a:gdLst>
                <a:gd name="T0" fmla="*/ 45 w 50"/>
                <a:gd name="T1" fmla="*/ 0 h 10"/>
                <a:gd name="T2" fmla="*/ 5 w 50"/>
                <a:gd name="T3" fmla="*/ 0 h 10"/>
                <a:gd name="T4" fmla="*/ 0 w 50"/>
                <a:gd name="T5" fmla="*/ 5 h 10"/>
                <a:gd name="T6" fmla="*/ 5 w 50"/>
                <a:gd name="T7" fmla="*/ 10 h 10"/>
                <a:gd name="T8" fmla="*/ 45 w 50"/>
                <a:gd name="T9" fmla="*/ 10 h 10"/>
                <a:gd name="T10" fmla="*/ 50 w 50"/>
                <a:gd name="T11" fmla="*/ 5 h 10"/>
                <a:gd name="T12" fmla="*/ 45 w 5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0">
                  <a:moveTo>
                    <a:pt x="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50" y="8"/>
                    <a:pt x="50" y="5"/>
                  </a:cubicBezTo>
                  <a:cubicBezTo>
                    <a:pt x="50" y="2"/>
                    <a:pt x="47" y="0"/>
                    <a:pt x="45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5" name="Freeform 283">
              <a:extLst>
                <a:ext uri="{FF2B5EF4-FFF2-40B4-BE49-F238E27FC236}">
                  <a16:creationId xmlns:a16="http://schemas.microsoft.com/office/drawing/2014/main" id="{7197BEB6-4CF2-4FD4-8946-8066BA41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7213600"/>
              <a:ext cx="125413" cy="23812"/>
            </a:xfrm>
            <a:custGeom>
              <a:avLst/>
              <a:gdLst>
                <a:gd name="T0" fmla="*/ 45 w 50"/>
                <a:gd name="T1" fmla="*/ 0 h 10"/>
                <a:gd name="T2" fmla="*/ 5 w 50"/>
                <a:gd name="T3" fmla="*/ 0 h 10"/>
                <a:gd name="T4" fmla="*/ 0 w 50"/>
                <a:gd name="T5" fmla="*/ 5 h 10"/>
                <a:gd name="T6" fmla="*/ 5 w 50"/>
                <a:gd name="T7" fmla="*/ 10 h 10"/>
                <a:gd name="T8" fmla="*/ 45 w 50"/>
                <a:gd name="T9" fmla="*/ 10 h 10"/>
                <a:gd name="T10" fmla="*/ 50 w 50"/>
                <a:gd name="T11" fmla="*/ 5 h 10"/>
                <a:gd name="T12" fmla="*/ 45 w 5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0">
                  <a:moveTo>
                    <a:pt x="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50" y="8"/>
                    <a:pt x="50" y="5"/>
                  </a:cubicBezTo>
                  <a:cubicBezTo>
                    <a:pt x="50" y="3"/>
                    <a:pt x="47" y="0"/>
                    <a:pt x="45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6" name="Freeform 284">
              <a:extLst>
                <a:ext uri="{FF2B5EF4-FFF2-40B4-BE49-F238E27FC236}">
                  <a16:creationId xmlns:a16="http://schemas.microsoft.com/office/drawing/2014/main" id="{53A52534-13E3-4E43-AB0F-6EE9FFAC8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7137400"/>
              <a:ext cx="125413" cy="25400"/>
            </a:xfrm>
            <a:custGeom>
              <a:avLst/>
              <a:gdLst>
                <a:gd name="T0" fmla="*/ 45 w 50"/>
                <a:gd name="T1" fmla="*/ 0 h 10"/>
                <a:gd name="T2" fmla="*/ 5 w 50"/>
                <a:gd name="T3" fmla="*/ 0 h 10"/>
                <a:gd name="T4" fmla="*/ 0 w 50"/>
                <a:gd name="T5" fmla="*/ 5 h 10"/>
                <a:gd name="T6" fmla="*/ 5 w 50"/>
                <a:gd name="T7" fmla="*/ 10 h 10"/>
                <a:gd name="T8" fmla="*/ 45 w 50"/>
                <a:gd name="T9" fmla="*/ 10 h 10"/>
                <a:gd name="T10" fmla="*/ 50 w 50"/>
                <a:gd name="T11" fmla="*/ 5 h 10"/>
                <a:gd name="T12" fmla="*/ 45 w 5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0">
                  <a:moveTo>
                    <a:pt x="4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7" y="10"/>
                    <a:pt x="50" y="8"/>
                    <a:pt x="50" y="5"/>
                  </a:cubicBezTo>
                  <a:cubicBezTo>
                    <a:pt x="50" y="2"/>
                    <a:pt x="47" y="0"/>
                    <a:pt x="45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75E6EC-BDD7-4AB1-B85A-11F2BD58241E}"/>
              </a:ext>
            </a:extLst>
          </p:cNvPr>
          <p:cNvGrpSpPr>
            <a:grpSpLocks noChangeAspect="1"/>
          </p:cNvGrpSpPr>
          <p:nvPr/>
        </p:nvGrpSpPr>
        <p:grpSpPr>
          <a:xfrm>
            <a:off x="1219200" y="5506818"/>
            <a:ext cx="590877" cy="777240"/>
            <a:chOff x="3727450" y="5280026"/>
            <a:chExt cx="627063" cy="781050"/>
          </a:xfrm>
          <a:solidFill>
            <a:schemeClr val="accent1">
              <a:lumMod val="75000"/>
            </a:schemeClr>
          </a:solidFill>
        </p:grpSpPr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9BF6A9CB-72AD-452D-97C0-201F88E46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100" y="5553076"/>
              <a:ext cx="71438" cy="177800"/>
            </a:xfrm>
            <a:custGeom>
              <a:avLst/>
              <a:gdLst>
                <a:gd name="T0" fmla="*/ 6 w 17"/>
                <a:gd name="T1" fmla="*/ 10 h 43"/>
                <a:gd name="T2" fmla="*/ 9 w 17"/>
                <a:gd name="T3" fmla="*/ 9 h 43"/>
                <a:gd name="T4" fmla="*/ 9 w 17"/>
                <a:gd name="T5" fmla="*/ 39 h 43"/>
                <a:gd name="T6" fmla="*/ 13 w 17"/>
                <a:gd name="T7" fmla="*/ 43 h 43"/>
                <a:gd name="T8" fmla="*/ 17 w 17"/>
                <a:gd name="T9" fmla="*/ 39 h 43"/>
                <a:gd name="T10" fmla="*/ 17 w 17"/>
                <a:gd name="T11" fmla="*/ 4 h 43"/>
                <a:gd name="T12" fmla="*/ 13 w 17"/>
                <a:gd name="T13" fmla="*/ 0 h 43"/>
                <a:gd name="T14" fmla="*/ 10 w 17"/>
                <a:gd name="T15" fmla="*/ 1 h 43"/>
                <a:gd name="T16" fmla="*/ 3 w 17"/>
                <a:gd name="T17" fmla="*/ 3 h 43"/>
                <a:gd name="T18" fmla="*/ 0 w 17"/>
                <a:gd name="T19" fmla="*/ 6 h 43"/>
                <a:gd name="T20" fmla="*/ 6 w 17"/>
                <a:gd name="T21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43">
                  <a:moveTo>
                    <a:pt x="6" y="10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1"/>
                    <a:pt x="10" y="43"/>
                    <a:pt x="13" y="43"/>
                  </a:cubicBezTo>
                  <a:cubicBezTo>
                    <a:pt x="15" y="43"/>
                    <a:pt x="17" y="41"/>
                    <a:pt x="17" y="3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2" y="0"/>
                    <a:pt x="11" y="0"/>
                    <a:pt x="10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3" y="11"/>
                    <a:pt x="6" y="1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C5D47E2E-0143-4110-AF25-5063C2EA3A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0813" y="5553076"/>
              <a:ext cx="149225" cy="177800"/>
            </a:xfrm>
            <a:custGeom>
              <a:avLst/>
              <a:gdLst>
                <a:gd name="T0" fmla="*/ 18 w 36"/>
                <a:gd name="T1" fmla="*/ 0 h 43"/>
                <a:gd name="T2" fmla="*/ 0 w 36"/>
                <a:gd name="T3" fmla="*/ 22 h 43"/>
                <a:gd name="T4" fmla="*/ 18 w 36"/>
                <a:gd name="T5" fmla="*/ 43 h 43"/>
                <a:gd name="T6" fmla="*/ 36 w 36"/>
                <a:gd name="T7" fmla="*/ 21 h 43"/>
                <a:gd name="T8" fmla="*/ 18 w 36"/>
                <a:gd name="T9" fmla="*/ 0 h 43"/>
                <a:gd name="T10" fmla="*/ 18 w 36"/>
                <a:gd name="T11" fmla="*/ 35 h 43"/>
                <a:gd name="T12" fmla="*/ 9 w 36"/>
                <a:gd name="T13" fmla="*/ 21 h 43"/>
                <a:gd name="T14" fmla="*/ 18 w 36"/>
                <a:gd name="T15" fmla="*/ 7 h 43"/>
                <a:gd name="T16" fmla="*/ 28 w 36"/>
                <a:gd name="T17" fmla="*/ 22 h 43"/>
                <a:gd name="T18" fmla="*/ 18 w 36"/>
                <a:gd name="T1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3">
                  <a:moveTo>
                    <a:pt x="18" y="0"/>
                  </a:moveTo>
                  <a:cubicBezTo>
                    <a:pt x="8" y="0"/>
                    <a:pt x="0" y="9"/>
                    <a:pt x="0" y="22"/>
                  </a:cubicBezTo>
                  <a:cubicBezTo>
                    <a:pt x="0" y="34"/>
                    <a:pt x="8" y="43"/>
                    <a:pt x="18" y="43"/>
                  </a:cubicBezTo>
                  <a:cubicBezTo>
                    <a:pt x="29" y="43"/>
                    <a:pt x="36" y="34"/>
                    <a:pt x="36" y="21"/>
                  </a:cubicBezTo>
                  <a:cubicBezTo>
                    <a:pt x="36" y="9"/>
                    <a:pt x="29" y="0"/>
                    <a:pt x="18" y="0"/>
                  </a:cubicBezTo>
                  <a:close/>
                  <a:moveTo>
                    <a:pt x="18" y="35"/>
                  </a:moveTo>
                  <a:cubicBezTo>
                    <a:pt x="12" y="35"/>
                    <a:pt x="9" y="28"/>
                    <a:pt x="9" y="21"/>
                  </a:cubicBezTo>
                  <a:cubicBezTo>
                    <a:pt x="9" y="14"/>
                    <a:pt x="12" y="7"/>
                    <a:pt x="18" y="7"/>
                  </a:cubicBezTo>
                  <a:cubicBezTo>
                    <a:pt x="25" y="7"/>
                    <a:pt x="28" y="15"/>
                    <a:pt x="28" y="22"/>
                  </a:cubicBezTo>
                  <a:cubicBezTo>
                    <a:pt x="28" y="28"/>
                    <a:pt x="25" y="35"/>
                    <a:pt x="18" y="3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60481D87-3DDE-42A4-BA6C-97140774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553076"/>
              <a:ext cx="66675" cy="177800"/>
            </a:xfrm>
            <a:custGeom>
              <a:avLst/>
              <a:gdLst>
                <a:gd name="T0" fmla="*/ 12 w 16"/>
                <a:gd name="T1" fmla="*/ 0 h 43"/>
                <a:gd name="T2" fmla="*/ 9 w 16"/>
                <a:gd name="T3" fmla="*/ 1 h 43"/>
                <a:gd name="T4" fmla="*/ 3 w 16"/>
                <a:gd name="T5" fmla="*/ 3 h 43"/>
                <a:gd name="T6" fmla="*/ 0 w 16"/>
                <a:gd name="T7" fmla="*/ 6 h 43"/>
                <a:gd name="T8" fmla="*/ 5 w 16"/>
                <a:gd name="T9" fmla="*/ 10 h 43"/>
                <a:gd name="T10" fmla="*/ 8 w 16"/>
                <a:gd name="T11" fmla="*/ 9 h 43"/>
                <a:gd name="T12" fmla="*/ 8 w 16"/>
                <a:gd name="T13" fmla="*/ 39 h 43"/>
                <a:gd name="T14" fmla="*/ 12 w 16"/>
                <a:gd name="T15" fmla="*/ 43 h 43"/>
                <a:gd name="T16" fmla="*/ 16 w 16"/>
                <a:gd name="T17" fmla="*/ 39 h 43"/>
                <a:gd name="T18" fmla="*/ 16 w 16"/>
                <a:gd name="T19" fmla="*/ 4 h 43"/>
                <a:gd name="T20" fmla="*/ 12 w 16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3">
                  <a:moveTo>
                    <a:pt x="12" y="0"/>
                  </a:moveTo>
                  <a:cubicBezTo>
                    <a:pt x="11" y="0"/>
                    <a:pt x="10" y="0"/>
                    <a:pt x="9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2" y="11"/>
                    <a:pt x="5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14" y="43"/>
                    <a:pt x="16" y="41"/>
                    <a:pt x="16" y="3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1" name="Freeform 48">
              <a:extLst>
                <a:ext uri="{FF2B5EF4-FFF2-40B4-BE49-F238E27FC236}">
                  <a16:creationId xmlns:a16="http://schemas.microsoft.com/office/drawing/2014/main" id="{32B2936F-6A91-49AF-BEA7-F9D02E9CDA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6038" y="5775326"/>
              <a:ext cx="150813" cy="177800"/>
            </a:xfrm>
            <a:custGeom>
              <a:avLst/>
              <a:gdLst>
                <a:gd name="T0" fmla="*/ 18 w 36"/>
                <a:gd name="T1" fmla="*/ 0 h 43"/>
                <a:gd name="T2" fmla="*/ 0 w 36"/>
                <a:gd name="T3" fmla="*/ 21 h 43"/>
                <a:gd name="T4" fmla="*/ 18 w 36"/>
                <a:gd name="T5" fmla="*/ 43 h 43"/>
                <a:gd name="T6" fmla="*/ 36 w 36"/>
                <a:gd name="T7" fmla="*/ 21 h 43"/>
                <a:gd name="T8" fmla="*/ 18 w 36"/>
                <a:gd name="T9" fmla="*/ 0 h 43"/>
                <a:gd name="T10" fmla="*/ 18 w 36"/>
                <a:gd name="T11" fmla="*/ 35 h 43"/>
                <a:gd name="T12" fmla="*/ 9 w 36"/>
                <a:gd name="T13" fmla="*/ 21 h 43"/>
                <a:gd name="T14" fmla="*/ 18 w 36"/>
                <a:gd name="T15" fmla="*/ 7 h 43"/>
                <a:gd name="T16" fmla="*/ 28 w 36"/>
                <a:gd name="T17" fmla="*/ 21 h 43"/>
                <a:gd name="T18" fmla="*/ 18 w 36"/>
                <a:gd name="T19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43">
                  <a:moveTo>
                    <a:pt x="18" y="0"/>
                  </a:moveTo>
                  <a:cubicBezTo>
                    <a:pt x="8" y="0"/>
                    <a:pt x="0" y="9"/>
                    <a:pt x="0" y="21"/>
                  </a:cubicBezTo>
                  <a:cubicBezTo>
                    <a:pt x="0" y="34"/>
                    <a:pt x="8" y="43"/>
                    <a:pt x="18" y="43"/>
                  </a:cubicBezTo>
                  <a:cubicBezTo>
                    <a:pt x="29" y="43"/>
                    <a:pt x="36" y="34"/>
                    <a:pt x="36" y="21"/>
                  </a:cubicBezTo>
                  <a:cubicBezTo>
                    <a:pt x="36" y="9"/>
                    <a:pt x="29" y="0"/>
                    <a:pt x="18" y="0"/>
                  </a:cubicBezTo>
                  <a:close/>
                  <a:moveTo>
                    <a:pt x="18" y="35"/>
                  </a:moveTo>
                  <a:cubicBezTo>
                    <a:pt x="12" y="35"/>
                    <a:pt x="9" y="28"/>
                    <a:pt x="9" y="21"/>
                  </a:cubicBezTo>
                  <a:cubicBezTo>
                    <a:pt x="9" y="14"/>
                    <a:pt x="12" y="7"/>
                    <a:pt x="18" y="7"/>
                  </a:cubicBezTo>
                  <a:cubicBezTo>
                    <a:pt x="25" y="7"/>
                    <a:pt x="28" y="15"/>
                    <a:pt x="28" y="21"/>
                  </a:cubicBezTo>
                  <a:cubicBezTo>
                    <a:pt x="28" y="28"/>
                    <a:pt x="25" y="35"/>
                    <a:pt x="18" y="35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2" name="Freeform 49">
              <a:extLst>
                <a:ext uri="{FF2B5EF4-FFF2-40B4-BE49-F238E27FC236}">
                  <a16:creationId xmlns:a16="http://schemas.microsoft.com/office/drawing/2014/main" id="{9B3D955C-B650-444D-81F2-3AFD9EF8A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5" y="5775326"/>
              <a:ext cx="66675" cy="177800"/>
            </a:xfrm>
            <a:custGeom>
              <a:avLst/>
              <a:gdLst>
                <a:gd name="T0" fmla="*/ 12 w 16"/>
                <a:gd name="T1" fmla="*/ 0 h 43"/>
                <a:gd name="T2" fmla="*/ 9 w 16"/>
                <a:gd name="T3" fmla="*/ 0 h 43"/>
                <a:gd name="T4" fmla="*/ 3 w 16"/>
                <a:gd name="T5" fmla="*/ 3 h 43"/>
                <a:gd name="T6" fmla="*/ 0 w 16"/>
                <a:gd name="T7" fmla="*/ 6 h 43"/>
                <a:gd name="T8" fmla="*/ 5 w 16"/>
                <a:gd name="T9" fmla="*/ 10 h 43"/>
                <a:gd name="T10" fmla="*/ 8 w 16"/>
                <a:gd name="T11" fmla="*/ 9 h 43"/>
                <a:gd name="T12" fmla="*/ 8 w 16"/>
                <a:gd name="T13" fmla="*/ 39 h 43"/>
                <a:gd name="T14" fmla="*/ 12 w 16"/>
                <a:gd name="T15" fmla="*/ 43 h 43"/>
                <a:gd name="T16" fmla="*/ 16 w 16"/>
                <a:gd name="T17" fmla="*/ 39 h 43"/>
                <a:gd name="T18" fmla="*/ 16 w 16"/>
                <a:gd name="T19" fmla="*/ 4 h 43"/>
                <a:gd name="T20" fmla="*/ 12 w 16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3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2" y="11"/>
                    <a:pt x="5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14" y="43"/>
                    <a:pt x="16" y="41"/>
                    <a:pt x="16" y="3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3" name="Freeform 50">
              <a:extLst>
                <a:ext uri="{FF2B5EF4-FFF2-40B4-BE49-F238E27FC236}">
                  <a16:creationId xmlns:a16="http://schemas.microsoft.com/office/drawing/2014/main" id="{0455ABB8-F136-4EE6-BB79-3F4F53006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775326"/>
              <a:ext cx="66675" cy="177800"/>
            </a:xfrm>
            <a:custGeom>
              <a:avLst/>
              <a:gdLst>
                <a:gd name="T0" fmla="*/ 12 w 16"/>
                <a:gd name="T1" fmla="*/ 0 h 43"/>
                <a:gd name="T2" fmla="*/ 9 w 16"/>
                <a:gd name="T3" fmla="*/ 0 h 43"/>
                <a:gd name="T4" fmla="*/ 3 w 16"/>
                <a:gd name="T5" fmla="*/ 3 h 43"/>
                <a:gd name="T6" fmla="*/ 0 w 16"/>
                <a:gd name="T7" fmla="*/ 6 h 43"/>
                <a:gd name="T8" fmla="*/ 5 w 16"/>
                <a:gd name="T9" fmla="*/ 10 h 43"/>
                <a:gd name="T10" fmla="*/ 8 w 16"/>
                <a:gd name="T11" fmla="*/ 9 h 43"/>
                <a:gd name="T12" fmla="*/ 8 w 16"/>
                <a:gd name="T13" fmla="*/ 39 h 43"/>
                <a:gd name="T14" fmla="*/ 12 w 16"/>
                <a:gd name="T15" fmla="*/ 43 h 43"/>
                <a:gd name="T16" fmla="*/ 16 w 16"/>
                <a:gd name="T17" fmla="*/ 39 h 43"/>
                <a:gd name="T18" fmla="*/ 16 w 16"/>
                <a:gd name="T19" fmla="*/ 4 h 43"/>
                <a:gd name="T20" fmla="*/ 12 w 16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43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9"/>
                    <a:pt x="2" y="11"/>
                    <a:pt x="5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10" y="43"/>
                    <a:pt x="12" y="43"/>
                  </a:cubicBezTo>
                  <a:cubicBezTo>
                    <a:pt x="14" y="43"/>
                    <a:pt x="16" y="41"/>
                    <a:pt x="16" y="39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4" name="Freeform 51">
              <a:extLst>
                <a:ext uri="{FF2B5EF4-FFF2-40B4-BE49-F238E27FC236}">
                  <a16:creationId xmlns:a16="http://schemas.microsoft.com/office/drawing/2014/main" id="{79A9CE5D-15E3-4964-80F1-88A421069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0" y="5280026"/>
              <a:ext cx="627063" cy="781050"/>
            </a:xfrm>
            <a:custGeom>
              <a:avLst/>
              <a:gdLst>
                <a:gd name="T0" fmla="*/ 148 w 151"/>
                <a:gd name="T1" fmla="*/ 29 h 189"/>
                <a:gd name="T2" fmla="*/ 122 w 151"/>
                <a:gd name="T3" fmla="*/ 3 h 189"/>
                <a:gd name="T4" fmla="*/ 115 w 151"/>
                <a:gd name="T5" fmla="*/ 0 h 189"/>
                <a:gd name="T6" fmla="*/ 115 w 151"/>
                <a:gd name="T7" fmla="*/ 0 h 189"/>
                <a:gd name="T8" fmla="*/ 10 w 151"/>
                <a:gd name="T9" fmla="*/ 0 h 189"/>
                <a:gd name="T10" fmla="*/ 0 w 151"/>
                <a:gd name="T11" fmla="*/ 10 h 189"/>
                <a:gd name="T12" fmla="*/ 0 w 151"/>
                <a:gd name="T13" fmla="*/ 179 h 189"/>
                <a:gd name="T14" fmla="*/ 10 w 151"/>
                <a:gd name="T15" fmla="*/ 189 h 189"/>
                <a:gd name="T16" fmla="*/ 141 w 151"/>
                <a:gd name="T17" fmla="*/ 189 h 189"/>
                <a:gd name="T18" fmla="*/ 151 w 151"/>
                <a:gd name="T19" fmla="*/ 179 h 189"/>
                <a:gd name="T20" fmla="*/ 151 w 151"/>
                <a:gd name="T21" fmla="*/ 37 h 189"/>
                <a:gd name="T22" fmla="*/ 148 w 151"/>
                <a:gd name="T23" fmla="*/ 29 h 189"/>
                <a:gd name="T24" fmla="*/ 141 w 151"/>
                <a:gd name="T25" fmla="*/ 33 h 189"/>
                <a:gd name="T26" fmla="*/ 119 w 151"/>
                <a:gd name="T27" fmla="*/ 33 h 189"/>
                <a:gd name="T28" fmla="*/ 119 w 151"/>
                <a:gd name="T29" fmla="*/ 11 h 189"/>
                <a:gd name="T30" fmla="*/ 141 w 151"/>
                <a:gd name="T31" fmla="*/ 33 h 189"/>
                <a:gd name="T32" fmla="*/ 141 w 151"/>
                <a:gd name="T33" fmla="*/ 182 h 189"/>
                <a:gd name="T34" fmla="*/ 10 w 151"/>
                <a:gd name="T35" fmla="*/ 182 h 189"/>
                <a:gd name="T36" fmla="*/ 8 w 151"/>
                <a:gd name="T37" fmla="*/ 179 h 189"/>
                <a:gd name="T38" fmla="*/ 8 w 151"/>
                <a:gd name="T39" fmla="*/ 10 h 189"/>
                <a:gd name="T40" fmla="*/ 10 w 151"/>
                <a:gd name="T41" fmla="*/ 8 h 189"/>
                <a:gd name="T42" fmla="*/ 111 w 151"/>
                <a:gd name="T43" fmla="*/ 8 h 189"/>
                <a:gd name="T44" fmla="*/ 111 w 151"/>
                <a:gd name="T45" fmla="*/ 37 h 189"/>
                <a:gd name="T46" fmla="*/ 115 w 151"/>
                <a:gd name="T47" fmla="*/ 40 h 189"/>
                <a:gd name="T48" fmla="*/ 144 w 151"/>
                <a:gd name="T49" fmla="*/ 40 h 189"/>
                <a:gd name="T50" fmla="*/ 144 w 151"/>
                <a:gd name="T51" fmla="*/ 179 h 189"/>
                <a:gd name="T52" fmla="*/ 141 w 151"/>
                <a:gd name="T53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189">
                  <a:moveTo>
                    <a:pt x="148" y="29"/>
                  </a:moveTo>
                  <a:cubicBezTo>
                    <a:pt x="122" y="3"/>
                    <a:pt x="122" y="3"/>
                    <a:pt x="122" y="3"/>
                  </a:cubicBezTo>
                  <a:cubicBezTo>
                    <a:pt x="120" y="1"/>
                    <a:pt x="117" y="0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5"/>
                    <a:pt x="4" y="189"/>
                    <a:pt x="10" y="189"/>
                  </a:cubicBezTo>
                  <a:cubicBezTo>
                    <a:pt x="141" y="189"/>
                    <a:pt x="141" y="189"/>
                    <a:pt x="141" y="189"/>
                  </a:cubicBezTo>
                  <a:cubicBezTo>
                    <a:pt x="147" y="189"/>
                    <a:pt x="151" y="185"/>
                    <a:pt x="151" y="179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1" y="34"/>
                    <a:pt x="150" y="31"/>
                    <a:pt x="148" y="29"/>
                  </a:cubicBezTo>
                  <a:close/>
                  <a:moveTo>
                    <a:pt x="141" y="33"/>
                  </a:moveTo>
                  <a:cubicBezTo>
                    <a:pt x="119" y="33"/>
                    <a:pt x="119" y="33"/>
                    <a:pt x="119" y="33"/>
                  </a:cubicBezTo>
                  <a:cubicBezTo>
                    <a:pt x="119" y="11"/>
                    <a:pt x="119" y="11"/>
                    <a:pt x="119" y="11"/>
                  </a:cubicBezTo>
                  <a:lnTo>
                    <a:pt x="141" y="33"/>
                  </a:lnTo>
                  <a:close/>
                  <a:moveTo>
                    <a:pt x="141" y="182"/>
                  </a:moveTo>
                  <a:cubicBezTo>
                    <a:pt x="10" y="182"/>
                    <a:pt x="10" y="182"/>
                    <a:pt x="10" y="182"/>
                  </a:cubicBezTo>
                  <a:cubicBezTo>
                    <a:pt x="9" y="182"/>
                    <a:pt x="8" y="181"/>
                    <a:pt x="8" y="17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9"/>
                    <a:pt x="113" y="40"/>
                    <a:pt x="115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4" y="181"/>
                    <a:pt x="143" y="182"/>
                    <a:pt x="141" y="18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24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82A777-0606-4DF3-A721-1DABFC2B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8"/>
            <a:ext cx="11252200" cy="6642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Corporate Control and Analysis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b="0" dirty="0">
                <a:hlinkClick r:id="rId3"/>
              </a:rPr>
              <a:t>https://www.smeal.psu.edu/accounting/programs/cca</a:t>
            </a:r>
            <a:r>
              <a:rPr lang="en-US" sz="1600" b="0" dirty="0"/>
              <a:t> 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9A7233-B715-42DB-9E87-9C9F97EB1C4C}"/>
              </a:ext>
            </a:extLst>
          </p:cNvPr>
          <p:cNvSpPr/>
          <p:nvPr/>
        </p:nvSpPr>
        <p:spPr bwMode="gray">
          <a:xfrm>
            <a:off x="1219200" y="1210809"/>
            <a:ext cx="8077200" cy="4800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>
              <a:spcAft>
                <a:spcPts val="600"/>
              </a:spcAft>
            </a:pPr>
            <a:r>
              <a:rPr lang="en-US" sz="1600" dirty="0"/>
              <a:t>Application for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current sophomores majoring in accounting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Graduate in 4 years </a:t>
            </a:r>
            <a:r>
              <a:rPr lang="en-US" sz="1600" dirty="0"/>
              <a:t>with a BS in Accounting 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Receive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CCA certificate</a:t>
            </a:r>
            <a:r>
              <a:rPr lang="en-US" sz="1600" dirty="0"/>
              <a:t>, mentioned on transcript </a:t>
            </a:r>
            <a:endParaRPr lang="en-US" sz="1600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CMA (</a:t>
            </a:r>
            <a:r>
              <a:rPr lang="en-US" sz="1600" i="1" dirty="0"/>
              <a:t>Certified Management Accountant</a:t>
            </a:r>
            <a:r>
              <a:rPr lang="en-US" sz="1600" dirty="0"/>
              <a:t>) exam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by the time you graduate 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Complete an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internship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Study-abroad</a:t>
            </a:r>
            <a:r>
              <a:rPr lang="en-US" sz="1600" dirty="0"/>
              <a:t> is possible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Develop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strong non-curricular business related skills</a:t>
            </a:r>
          </a:p>
          <a:p>
            <a:endParaRPr lang="en-US" sz="1600" dirty="0"/>
          </a:p>
          <a:p>
            <a:r>
              <a:rPr lang="en-US" sz="1600" dirty="0"/>
              <a:t>AND in future…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2C81A5E3-3800-4CE3-861B-2DEDBF583BDD}"/>
              </a:ext>
            </a:extLst>
          </p:cNvPr>
          <p:cNvSpPr/>
          <p:nvPr/>
        </p:nvSpPr>
        <p:spPr bwMode="gray">
          <a:xfrm>
            <a:off x="685800" y="1210809"/>
            <a:ext cx="533400" cy="459828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A68C09E-7BCD-4763-AD8E-DDD0839D8577}"/>
              </a:ext>
            </a:extLst>
          </p:cNvPr>
          <p:cNvSpPr/>
          <p:nvPr/>
        </p:nvSpPr>
        <p:spPr bwMode="gray">
          <a:xfrm>
            <a:off x="685800" y="2480809"/>
            <a:ext cx="533400" cy="459828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E05BDE9F-469E-490F-888F-BDCCC2CFC805}"/>
              </a:ext>
            </a:extLst>
          </p:cNvPr>
          <p:cNvSpPr/>
          <p:nvPr/>
        </p:nvSpPr>
        <p:spPr bwMode="gray">
          <a:xfrm>
            <a:off x="685800" y="3115809"/>
            <a:ext cx="533400" cy="459828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89107284-9B42-4808-BC70-E0EDC461E5A1}"/>
              </a:ext>
            </a:extLst>
          </p:cNvPr>
          <p:cNvSpPr/>
          <p:nvPr/>
        </p:nvSpPr>
        <p:spPr bwMode="gray">
          <a:xfrm>
            <a:off x="685800" y="3749260"/>
            <a:ext cx="533400" cy="459828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ABBBD6FD-0C76-4AF0-91E9-1AD7DD1A5B38}"/>
              </a:ext>
            </a:extLst>
          </p:cNvPr>
          <p:cNvSpPr/>
          <p:nvPr/>
        </p:nvSpPr>
        <p:spPr bwMode="gray">
          <a:xfrm>
            <a:off x="685800" y="4385809"/>
            <a:ext cx="533400" cy="459828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A0BED426-B0EC-4B15-9663-82224BEF7B11}"/>
              </a:ext>
            </a:extLst>
          </p:cNvPr>
          <p:cNvSpPr/>
          <p:nvPr/>
        </p:nvSpPr>
        <p:spPr bwMode="gray">
          <a:xfrm>
            <a:off x="685800" y="5020809"/>
            <a:ext cx="533400" cy="459828"/>
          </a:xfrm>
          <a:prstGeom prst="hexagon">
            <a:avLst/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5D9635-C772-49FF-B346-346F8E5FD9C4}"/>
              </a:ext>
            </a:extLst>
          </p:cNvPr>
          <p:cNvGrpSpPr>
            <a:grpSpLocks noChangeAspect="1"/>
          </p:cNvGrpSpPr>
          <p:nvPr/>
        </p:nvGrpSpPr>
        <p:grpSpPr>
          <a:xfrm>
            <a:off x="831386" y="1289847"/>
            <a:ext cx="242229" cy="301752"/>
            <a:chOff x="1690688" y="5349875"/>
            <a:chExt cx="465138" cy="579438"/>
          </a:xfrm>
          <a:solidFill>
            <a:schemeClr val="bg1"/>
          </a:solidFill>
        </p:grpSpPr>
        <p:sp>
          <p:nvSpPr>
            <p:cNvPr id="17" name="Freeform 68">
              <a:extLst>
                <a:ext uri="{FF2B5EF4-FFF2-40B4-BE49-F238E27FC236}">
                  <a16:creationId xmlns:a16="http://schemas.microsoft.com/office/drawing/2014/main" id="{FAE78559-E9DF-4053-91AD-3D8E59FA0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5" y="5778500"/>
              <a:ext cx="273050" cy="23813"/>
            </a:xfrm>
            <a:custGeom>
              <a:avLst/>
              <a:gdLst>
                <a:gd name="T0" fmla="*/ 109 w 114"/>
                <a:gd name="T1" fmla="*/ 0 h 10"/>
                <a:gd name="T2" fmla="*/ 5 w 114"/>
                <a:gd name="T3" fmla="*/ 0 h 10"/>
                <a:gd name="T4" fmla="*/ 0 w 114"/>
                <a:gd name="T5" fmla="*/ 5 h 10"/>
                <a:gd name="T6" fmla="*/ 5 w 114"/>
                <a:gd name="T7" fmla="*/ 10 h 10"/>
                <a:gd name="T8" fmla="*/ 109 w 114"/>
                <a:gd name="T9" fmla="*/ 10 h 10"/>
                <a:gd name="T10" fmla="*/ 114 w 114"/>
                <a:gd name="T11" fmla="*/ 5 h 10"/>
                <a:gd name="T12" fmla="*/ 109 w 1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0">
                  <a:moveTo>
                    <a:pt x="10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10"/>
                    <a:pt x="114" y="7"/>
                    <a:pt x="114" y="5"/>
                  </a:cubicBezTo>
                  <a:cubicBezTo>
                    <a:pt x="114" y="2"/>
                    <a:pt x="111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8" name="Freeform 69">
              <a:extLst>
                <a:ext uri="{FF2B5EF4-FFF2-40B4-BE49-F238E27FC236}">
                  <a16:creationId xmlns:a16="http://schemas.microsoft.com/office/drawing/2014/main" id="{233F09C1-10F7-4A4C-8111-073BF28A9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5" y="5695950"/>
              <a:ext cx="273050" cy="23813"/>
            </a:xfrm>
            <a:custGeom>
              <a:avLst/>
              <a:gdLst>
                <a:gd name="T0" fmla="*/ 109 w 114"/>
                <a:gd name="T1" fmla="*/ 0 h 10"/>
                <a:gd name="T2" fmla="*/ 5 w 114"/>
                <a:gd name="T3" fmla="*/ 0 h 10"/>
                <a:gd name="T4" fmla="*/ 0 w 114"/>
                <a:gd name="T5" fmla="*/ 5 h 10"/>
                <a:gd name="T6" fmla="*/ 5 w 114"/>
                <a:gd name="T7" fmla="*/ 10 h 10"/>
                <a:gd name="T8" fmla="*/ 109 w 114"/>
                <a:gd name="T9" fmla="*/ 10 h 10"/>
                <a:gd name="T10" fmla="*/ 114 w 114"/>
                <a:gd name="T11" fmla="*/ 5 h 10"/>
                <a:gd name="T12" fmla="*/ 109 w 1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0">
                  <a:moveTo>
                    <a:pt x="10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10"/>
                    <a:pt x="114" y="7"/>
                    <a:pt x="114" y="5"/>
                  </a:cubicBezTo>
                  <a:cubicBezTo>
                    <a:pt x="114" y="2"/>
                    <a:pt x="111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9" name="Freeform 70">
              <a:extLst>
                <a:ext uri="{FF2B5EF4-FFF2-40B4-BE49-F238E27FC236}">
                  <a16:creationId xmlns:a16="http://schemas.microsoft.com/office/drawing/2014/main" id="{BBD1540A-858B-4DE5-B565-74847869F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5" y="5614988"/>
              <a:ext cx="273050" cy="23813"/>
            </a:xfrm>
            <a:custGeom>
              <a:avLst/>
              <a:gdLst>
                <a:gd name="T0" fmla="*/ 109 w 114"/>
                <a:gd name="T1" fmla="*/ 0 h 10"/>
                <a:gd name="T2" fmla="*/ 5 w 114"/>
                <a:gd name="T3" fmla="*/ 0 h 10"/>
                <a:gd name="T4" fmla="*/ 0 w 114"/>
                <a:gd name="T5" fmla="*/ 5 h 10"/>
                <a:gd name="T6" fmla="*/ 5 w 114"/>
                <a:gd name="T7" fmla="*/ 10 h 10"/>
                <a:gd name="T8" fmla="*/ 109 w 114"/>
                <a:gd name="T9" fmla="*/ 10 h 10"/>
                <a:gd name="T10" fmla="*/ 114 w 114"/>
                <a:gd name="T11" fmla="*/ 5 h 10"/>
                <a:gd name="T12" fmla="*/ 109 w 1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0">
                  <a:moveTo>
                    <a:pt x="10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10"/>
                    <a:pt x="114" y="7"/>
                    <a:pt x="114" y="5"/>
                  </a:cubicBezTo>
                  <a:cubicBezTo>
                    <a:pt x="114" y="2"/>
                    <a:pt x="111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0" name="Freeform 71">
              <a:extLst>
                <a:ext uri="{FF2B5EF4-FFF2-40B4-BE49-F238E27FC236}">
                  <a16:creationId xmlns:a16="http://schemas.microsoft.com/office/drawing/2014/main" id="{21439F89-42AD-4C92-BD5C-68D8BD917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75" y="5534025"/>
              <a:ext cx="136525" cy="20638"/>
            </a:xfrm>
            <a:custGeom>
              <a:avLst/>
              <a:gdLst>
                <a:gd name="T0" fmla="*/ 5 w 57"/>
                <a:gd name="T1" fmla="*/ 9 h 9"/>
                <a:gd name="T2" fmla="*/ 52 w 57"/>
                <a:gd name="T3" fmla="*/ 9 h 9"/>
                <a:gd name="T4" fmla="*/ 57 w 57"/>
                <a:gd name="T5" fmla="*/ 5 h 9"/>
                <a:gd name="T6" fmla="*/ 52 w 57"/>
                <a:gd name="T7" fmla="*/ 0 h 9"/>
                <a:gd name="T8" fmla="*/ 5 w 57"/>
                <a:gd name="T9" fmla="*/ 0 h 9"/>
                <a:gd name="T10" fmla="*/ 0 w 57"/>
                <a:gd name="T11" fmla="*/ 5 h 9"/>
                <a:gd name="T12" fmla="*/ 5 w 5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">
                  <a:moveTo>
                    <a:pt x="5" y="9"/>
                  </a:moveTo>
                  <a:cubicBezTo>
                    <a:pt x="52" y="9"/>
                    <a:pt x="52" y="9"/>
                    <a:pt x="52" y="9"/>
                  </a:cubicBezTo>
                  <a:cubicBezTo>
                    <a:pt x="54" y="9"/>
                    <a:pt x="57" y="7"/>
                    <a:pt x="57" y="5"/>
                  </a:cubicBezTo>
                  <a:cubicBezTo>
                    <a:pt x="57" y="2"/>
                    <a:pt x="54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9CB07345-C02B-4257-A936-7F3A70741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0688" y="5349875"/>
              <a:ext cx="465138" cy="579438"/>
            </a:xfrm>
            <a:custGeom>
              <a:avLst/>
              <a:gdLst>
                <a:gd name="T0" fmla="*/ 190 w 194"/>
                <a:gd name="T1" fmla="*/ 37 h 242"/>
                <a:gd name="T2" fmla="*/ 156 w 194"/>
                <a:gd name="T3" fmla="*/ 4 h 242"/>
                <a:gd name="T4" fmla="*/ 147 w 194"/>
                <a:gd name="T5" fmla="*/ 0 h 242"/>
                <a:gd name="T6" fmla="*/ 147 w 194"/>
                <a:gd name="T7" fmla="*/ 0 h 242"/>
                <a:gd name="T8" fmla="*/ 13 w 194"/>
                <a:gd name="T9" fmla="*/ 0 h 242"/>
                <a:gd name="T10" fmla="*/ 0 w 194"/>
                <a:gd name="T11" fmla="*/ 13 h 242"/>
                <a:gd name="T12" fmla="*/ 0 w 194"/>
                <a:gd name="T13" fmla="*/ 229 h 242"/>
                <a:gd name="T14" fmla="*/ 13 w 194"/>
                <a:gd name="T15" fmla="*/ 242 h 242"/>
                <a:gd name="T16" fmla="*/ 181 w 194"/>
                <a:gd name="T17" fmla="*/ 242 h 242"/>
                <a:gd name="T18" fmla="*/ 194 w 194"/>
                <a:gd name="T19" fmla="*/ 229 h 242"/>
                <a:gd name="T20" fmla="*/ 194 w 194"/>
                <a:gd name="T21" fmla="*/ 46 h 242"/>
                <a:gd name="T22" fmla="*/ 190 w 194"/>
                <a:gd name="T23" fmla="*/ 37 h 242"/>
                <a:gd name="T24" fmla="*/ 180 w 194"/>
                <a:gd name="T25" fmla="*/ 41 h 242"/>
                <a:gd name="T26" fmla="*/ 152 w 194"/>
                <a:gd name="T27" fmla="*/ 41 h 242"/>
                <a:gd name="T28" fmla="*/ 152 w 194"/>
                <a:gd name="T29" fmla="*/ 13 h 242"/>
                <a:gd name="T30" fmla="*/ 180 w 194"/>
                <a:gd name="T31" fmla="*/ 41 h 242"/>
                <a:gd name="T32" fmla="*/ 181 w 194"/>
                <a:gd name="T33" fmla="*/ 232 h 242"/>
                <a:gd name="T34" fmla="*/ 13 w 194"/>
                <a:gd name="T35" fmla="*/ 232 h 242"/>
                <a:gd name="T36" fmla="*/ 9 w 194"/>
                <a:gd name="T37" fmla="*/ 229 h 242"/>
                <a:gd name="T38" fmla="*/ 9 w 194"/>
                <a:gd name="T39" fmla="*/ 13 h 242"/>
                <a:gd name="T40" fmla="*/ 13 w 194"/>
                <a:gd name="T41" fmla="*/ 10 h 242"/>
                <a:gd name="T42" fmla="*/ 142 w 194"/>
                <a:gd name="T43" fmla="*/ 10 h 242"/>
                <a:gd name="T44" fmla="*/ 142 w 194"/>
                <a:gd name="T45" fmla="*/ 46 h 242"/>
                <a:gd name="T46" fmla="*/ 147 w 194"/>
                <a:gd name="T47" fmla="*/ 51 h 242"/>
                <a:gd name="T48" fmla="*/ 184 w 194"/>
                <a:gd name="T49" fmla="*/ 51 h 242"/>
                <a:gd name="T50" fmla="*/ 184 w 194"/>
                <a:gd name="T51" fmla="*/ 229 h 242"/>
                <a:gd name="T52" fmla="*/ 181 w 194"/>
                <a:gd name="T53" fmla="*/ 23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4" h="242">
                  <a:moveTo>
                    <a:pt x="190" y="37"/>
                  </a:moveTo>
                  <a:cubicBezTo>
                    <a:pt x="156" y="4"/>
                    <a:pt x="156" y="4"/>
                    <a:pt x="156" y="4"/>
                  </a:cubicBezTo>
                  <a:cubicBezTo>
                    <a:pt x="153" y="1"/>
                    <a:pt x="150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6"/>
                    <a:pt x="5" y="242"/>
                    <a:pt x="13" y="242"/>
                  </a:cubicBezTo>
                  <a:cubicBezTo>
                    <a:pt x="181" y="242"/>
                    <a:pt x="181" y="242"/>
                    <a:pt x="181" y="242"/>
                  </a:cubicBezTo>
                  <a:cubicBezTo>
                    <a:pt x="188" y="242"/>
                    <a:pt x="194" y="236"/>
                    <a:pt x="194" y="229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43"/>
                    <a:pt x="192" y="39"/>
                    <a:pt x="190" y="37"/>
                  </a:cubicBezTo>
                  <a:close/>
                  <a:moveTo>
                    <a:pt x="180" y="41"/>
                  </a:moveTo>
                  <a:cubicBezTo>
                    <a:pt x="152" y="41"/>
                    <a:pt x="152" y="41"/>
                    <a:pt x="152" y="41"/>
                  </a:cubicBezTo>
                  <a:cubicBezTo>
                    <a:pt x="152" y="13"/>
                    <a:pt x="152" y="13"/>
                    <a:pt x="152" y="13"/>
                  </a:cubicBezTo>
                  <a:lnTo>
                    <a:pt x="180" y="41"/>
                  </a:lnTo>
                  <a:close/>
                  <a:moveTo>
                    <a:pt x="181" y="232"/>
                  </a:moveTo>
                  <a:cubicBezTo>
                    <a:pt x="13" y="232"/>
                    <a:pt x="13" y="232"/>
                    <a:pt x="13" y="232"/>
                  </a:cubicBezTo>
                  <a:cubicBezTo>
                    <a:pt x="11" y="232"/>
                    <a:pt x="9" y="231"/>
                    <a:pt x="9" y="22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1"/>
                    <a:pt x="11" y="10"/>
                    <a:pt x="13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9"/>
                    <a:pt x="144" y="51"/>
                    <a:pt x="147" y="51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84" y="231"/>
                    <a:pt x="182" y="232"/>
                    <a:pt x="181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2C2061-3E3E-4C31-BD85-BEC5640AEA27}"/>
              </a:ext>
            </a:extLst>
          </p:cNvPr>
          <p:cNvGrpSpPr/>
          <p:nvPr/>
        </p:nvGrpSpPr>
        <p:grpSpPr>
          <a:xfrm>
            <a:off x="685800" y="1845809"/>
            <a:ext cx="533400" cy="459828"/>
            <a:chOff x="685800" y="1845809"/>
            <a:chExt cx="533400" cy="459828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63EFE6E5-067E-4E05-A01B-56912B30F1AD}"/>
                </a:ext>
              </a:extLst>
            </p:cNvPr>
            <p:cNvSpPr/>
            <p:nvPr/>
          </p:nvSpPr>
          <p:spPr bwMode="gray">
            <a:xfrm>
              <a:off x="685800" y="1845809"/>
              <a:ext cx="533400" cy="459828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C857A9-316F-4306-846E-9321670886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69620" y="1953140"/>
              <a:ext cx="365760" cy="245166"/>
              <a:chOff x="10672763" y="3008313"/>
              <a:chExt cx="438150" cy="293688"/>
            </a:xfrm>
            <a:solidFill>
              <a:schemeClr val="bg1"/>
            </a:solidFill>
          </p:grpSpPr>
          <p:sp>
            <p:nvSpPr>
              <p:cNvPr id="23" name="Freeform 501">
                <a:extLst>
                  <a:ext uri="{FF2B5EF4-FFF2-40B4-BE49-F238E27FC236}">
                    <a16:creationId xmlns:a16="http://schemas.microsoft.com/office/drawing/2014/main" id="{0CBCE155-F8B1-4E21-880D-AE3F63E2E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82288" y="3181350"/>
                <a:ext cx="58738" cy="120650"/>
              </a:xfrm>
              <a:custGeom>
                <a:avLst/>
                <a:gdLst>
                  <a:gd name="T0" fmla="*/ 21 w 32"/>
                  <a:gd name="T1" fmla="*/ 29 h 65"/>
                  <a:gd name="T2" fmla="*/ 21 w 32"/>
                  <a:gd name="T3" fmla="*/ 5 h 65"/>
                  <a:gd name="T4" fmla="*/ 16 w 32"/>
                  <a:gd name="T5" fmla="*/ 0 h 65"/>
                  <a:gd name="T6" fmla="*/ 11 w 32"/>
                  <a:gd name="T7" fmla="*/ 5 h 65"/>
                  <a:gd name="T8" fmla="*/ 11 w 32"/>
                  <a:gd name="T9" fmla="*/ 29 h 65"/>
                  <a:gd name="T10" fmla="*/ 3 w 32"/>
                  <a:gd name="T11" fmla="*/ 39 h 65"/>
                  <a:gd name="T12" fmla="*/ 0 w 32"/>
                  <a:gd name="T13" fmla="*/ 54 h 65"/>
                  <a:gd name="T14" fmla="*/ 0 w 32"/>
                  <a:gd name="T15" fmla="*/ 55 h 65"/>
                  <a:gd name="T16" fmla="*/ 11 w 32"/>
                  <a:gd name="T17" fmla="*/ 65 h 65"/>
                  <a:gd name="T18" fmla="*/ 22 w 32"/>
                  <a:gd name="T19" fmla="*/ 65 h 65"/>
                  <a:gd name="T20" fmla="*/ 32 w 32"/>
                  <a:gd name="T21" fmla="*/ 55 h 65"/>
                  <a:gd name="T22" fmla="*/ 29 w 32"/>
                  <a:gd name="T23" fmla="*/ 39 h 65"/>
                  <a:gd name="T24" fmla="*/ 21 w 32"/>
                  <a:gd name="T25" fmla="*/ 29 h 65"/>
                  <a:gd name="T26" fmla="*/ 22 w 32"/>
                  <a:gd name="T27" fmla="*/ 55 h 65"/>
                  <a:gd name="T28" fmla="*/ 11 w 32"/>
                  <a:gd name="T29" fmla="*/ 55 h 65"/>
                  <a:gd name="T30" fmla="*/ 10 w 32"/>
                  <a:gd name="T31" fmla="*/ 55 h 65"/>
                  <a:gd name="T32" fmla="*/ 13 w 32"/>
                  <a:gd name="T33" fmla="*/ 40 h 65"/>
                  <a:gd name="T34" fmla="*/ 13 w 32"/>
                  <a:gd name="T35" fmla="*/ 40 h 65"/>
                  <a:gd name="T36" fmla="*/ 13 w 32"/>
                  <a:gd name="T37" fmla="*/ 39 h 65"/>
                  <a:gd name="T38" fmla="*/ 19 w 32"/>
                  <a:gd name="T39" fmla="*/ 39 h 65"/>
                  <a:gd name="T40" fmla="*/ 20 w 32"/>
                  <a:gd name="T41" fmla="*/ 40 h 65"/>
                  <a:gd name="T42" fmla="*/ 22 w 32"/>
                  <a:gd name="T43" fmla="*/ 55 h 65"/>
                  <a:gd name="T44" fmla="*/ 22 w 32"/>
                  <a:gd name="T45" fmla="*/ 5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65">
                    <a:moveTo>
                      <a:pt x="21" y="29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2"/>
                      <a:pt x="19" y="0"/>
                      <a:pt x="16" y="0"/>
                    </a:cubicBezTo>
                    <a:cubicBezTo>
                      <a:pt x="14" y="0"/>
                      <a:pt x="11" y="2"/>
                      <a:pt x="11" y="5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30"/>
                      <a:pt x="3" y="34"/>
                      <a:pt x="3" y="3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0"/>
                      <a:pt x="5" y="65"/>
                      <a:pt x="11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7" y="65"/>
                      <a:pt x="32" y="60"/>
                      <a:pt x="32" y="55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4"/>
                      <a:pt x="26" y="30"/>
                      <a:pt x="21" y="29"/>
                    </a:cubicBezTo>
                    <a:close/>
                    <a:moveTo>
                      <a:pt x="22" y="55"/>
                    </a:move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9"/>
                      <a:pt x="20" y="39"/>
                      <a:pt x="20" y="40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4" name="Freeform 502">
                <a:extLst>
                  <a:ext uri="{FF2B5EF4-FFF2-40B4-BE49-F238E27FC236}">
                    <a16:creationId xmlns:a16="http://schemas.microsoft.com/office/drawing/2014/main" id="{6FFBA82B-A613-4503-8386-77FC0FDD15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3008313"/>
                <a:ext cx="438150" cy="293688"/>
              </a:xfrm>
              <a:custGeom>
                <a:avLst/>
                <a:gdLst>
                  <a:gd name="T0" fmla="*/ 236 w 236"/>
                  <a:gd name="T1" fmla="*/ 75 h 158"/>
                  <a:gd name="T2" fmla="*/ 205 w 236"/>
                  <a:gd name="T3" fmla="*/ 3 h 158"/>
                  <a:gd name="T4" fmla="*/ 201 w 236"/>
                  <a:gd name="T5" fmla="*/ 0 h 158"/>
                  <a:gd name="T6" fmla="*/ 42 w 236"/>
                  <a:gd name="T7" fmla="*/ 0 h 158"/>
                  <a:gd name="T8" fmla="*/ 38 w 236"/>
                  <a:gd name="T9" fmla="*/ 3 h 158"/>
                  <a:gd name="T10" fmla="*/ 0 w 236"/>
                  <a:gd name="T11" fmla="*/ 75 h 158"/>
                  <a:gd name="T12" fmla="*/ 1 w 236"/>
                  <a:gd name="T13" fmla="*/ 80 h 158"/>
                  <a:gd name="T14" fmla="*/ 5 w 236"/>
                  <a:gd name="T15" fmla="*/ 82 h 158"/>
                  <a:gd name="T16" fmla="*/ 66 w 236"/>
                  <a:gd name="T17" fmla="*/ 82 h 158"/>
                  <a:gd name="T18" fmla="*/ 54 w 236"/>
                  <a:gd name="T19" fmla="*/ 131 h 158"/>
                  <a:gd name="T20" fmla="*/ 54 w 236"/>
                  <a:gd name="T21" fmla="*/ 132 h 158"/>
                  <a:gd name="T22" fmla="*/ 118 w 236"/>
                  <a:gd name="T23" fmla="*/ 158 h 158"/>
                  <a:gd name="T24" fmla="*/ 183 w 236"/>
                  <a:gd name="T25" fmla="*/ 132 h 158"/>
                  <a:gd name="T26" fmla="*/ 183 w 236"/>
                  <a:gd name="T27" fmla="*/ 131 h 158"/>
                  <a:gd name="T28" fmla="*/ 171 w 236"/>
                  <a:gd name="T29" fmla="*/ 82 h 158"/>
                  <a:gd name="T30" fmla="*/ 231 w 236"/>
                  <a:gd name="T31" fmla="*/ 82 h 158"/>
                  <a:gd name="T32" fmla="*/ 232 w 236"/>
                  <a:gd name="T33" fmla="*/ 82 h 158"/>
                  <a:gd name="T34" fmla="*/ 236 w 236"/>
                  <a:gd name="T35" fmla="*/ 77 h 158"/>
                  <a:gd name="T36" fmla="*/ 236 w 236"/>
                  <a:gd name="T37" fmla="*/ 75 h 158"/>
                  <a:gd name="T38" fmla="*/ 173 w 236"/>
                  <a:gd name="T39" fmla="*/ 133 h 158"/>
                  <a:gd name="T40" fmla="*/ 118 w 236"/>
                  <a:gd name="T41" fmla="*/ 148 h 158"/>
                  <a:gd name="T42" fmla="*/ 63 w 236"/>
                  <a:gd name="T43" fmla="*/ 133 h 158"/>
                  <a:gd name="T44" fmla="*/ 76 w 236"/>
                  <a:gd name="T45" fmla="*/ 82 h 158"/>
                  <a:gd name="T46" fmla="*/ 161 w 236"/>
                  <a:gd name="T47" fmla="*/ 82 h 158"/>
                  <a:gd name="T48" fmla="*/ 173 w 236"/>
                  <a:gd name="T49" fmla="*/ 133 h 158"/>
                  <a:gd name="T50" fmla="*/ 13 w 236"/>
                  <a:gd name="T51" fmla="*/ 72 h 158"/>
                  <a:gd name="T52" fmla="*/ 28 w 236"/>
                  <a:gd name="T53" fmla="*/ 43 h 158"/>
                  <a:gd name="T54" fmla="*/ 115 w 236"/>
                  <a:gd name="T55" fmla="*/ 43 h 158"/>
                  <a:gd name="T56" fmla="*/ 120 w 236"/>
                  <a:gd name="T57" fmla="*/ 38 h 158"/>
                  <a:gd name="T58" fmla="*/ 115 w 236"/>
                  <a:gd name="T59" fmla="*/ 33 h 158"/>
                  <a:gd name="T60" fmla="*/ 33 w 236"/>
                  <a:gd name="T61" fmla="*/ 33 h 158"/>
                  <a:gd name="T62" fmla="*/ 45 w 236"/>
                  <a:gd name="T63" fmla="*/ 10 h 158"/>
                  <a:gd name="T64" fmla="*/ 198 w 236"/>
                  <a:gd name="T65" fmla="*/ 10 h 158"/>
                  <a:gd name="T66" fmla="*/ 224 w 236"/>
                  <a:gd name="T67" fmla="*/ 72 h 158"/>
                  <a:gd name="T68" fmla="*/ 13 w 236"/>
                  <a:gd name="T69" fmla="*/ 7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6" h="158">
                    <a:moveTo>
                      <a:pt x="236" y="75"/>
                    </a:move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1"/>
                      <a:pt x="203" y="0"/>
                      <a:pt x="20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9" y="1"/>
                      <a:pt x="38" y="3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0" y="78"/>
                      <a:pt x="1" y="80"/>
                    </a:cubicBezTo>
                    <a:cubicBezTo>
                      <a:pt x="1" y="81"/>
                      <a:pt x="3" y="82"/>
                      <a:pt x="5" y="8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1"/>
                      <a:pt x="54" y="132"/>
                      <a:pt x="54" y="132"/>
                    </a:cubicBezTo>
                    <a:cubicBezTo>
                      <a:pt x="54" y="151"/>
                      <a:pt x="87" y="158"/>
                      <a:pt x="118" y="158"/>
                    </a:cubicBezTo>
                    <a:cubicBezTo>
                      <a:pt x="150" y="158"/>
                      <a:pt x="183" y="151"/>
                      <a:pt x="183" y="132"/>
                    </a:cubicBezTo>
                    <a:cubicBezTo>
                      <a:pt x="183" y="132"/>
                      <a:pt x="183" y="131"/>
                      <a:pt x="183" y="131"/>
                    </a:cubicBezTo>
                    <a:cubicBezTo>
                      <a:pt x="171" y="82"/>
                      <a:pt x="171" y="82"/>
                      <a:pt x="171" y="82"/>
                    </a:cubicBezTo>
                    <a:cubicBezTo>
                      <a:pt x="231" y="82"/>
                      <a:pt x="231" y="82"/>
                      <a:pt x="231" y="82"/>
                    </a:cubicBezTo>
                    <a:cubicBezTo>
                      <a:pt x="231" y="82"/>
                      <a:pt x="232" y="82"/>
                      <a:pt x="232" y="82"/>
                    </a:cubicBezTo>
                    <a:cubicBezTo>
                      <a:pt x="234" y="82"/>
                      <a:pt x="236" y="80"/>
                      <a:pt x="236" y="77"/>
                    </a:cubicBezTo>
                    <a:cubicBezTo>
                      <a:pt x="236" y="76"/>
                      <a:pt x="236" y="75"/>
                      <a:pt x="236" y="75"/>
                    </a:cubicBezTo>
                    <a:close/>
                    <a:moveTo>
                      <a:pt x="173" y="133"/>
                    </a:moveTo>
                    <a:cubicBezTo>
                      <a:pt x="173" y="140"/>
                      <a:pt x="152" y="148"/>
                      <a:pt x="118" y="148"/>
                    </a:cubicBezTo>
                    <a:cubicBezTo>
                      <a:pt x="85" y="148"/>
                      <a:pt x="64" y="140"/>
                      <a:pt x="63" y="133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161" y="82"/>
                      <a:pt x="161" y="82"/>
                      <a:pt x="161" y="82"/>
                    </a:cubicBezTo>
                    <a:lnTo>
                      <a:pt x="173" y="133"/>
                    </a:lnTo>
                    <a:close/>
                    <a:moveTo>
                      <a:pt x="13" y="72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8" y="43"/>
                      <a:pt x="120" y="41"/>
                      <a:pt x="120" y="38"/>
                    </a:cubicBezTo>
                    <a:cubicBezTo>
                      <a:pt x="120" y="35"/>
                      <a:pt x="118" y="33"/>
                      <a:pt x="115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24" y="72"/>
                      <a:pt x="224" y="72"/>
                      <a:pt x="224" y="72"/>
                    </a:cubicBezTo>
                    <a:lnTo>
                      <a:pt x="13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1A0160-0A73-407B-823B-8C2CC5E54049}"/>
              </a:ext>
            </a:extLst>
          </p:cNvPr>
          <p:cNvGrpSpPr>
            <a:grpSpLocks noChangeAspect="1"/>
          </p:cNvGrpSpPr>
          <p:nvPr/>
        </p:nvGrpSpPr>
        <p:grpSpPr>
          <a:xfrm>
            <a:off x="845820" y="2527843"/>
            <a:ext cx="213360" cy="365760"/>
            <a:chOff x="7658101" y="4575176"/>
            <a:chExt cx="277813" cy="476250"/>
          </a:xfrm>
          <a:solidFill>
            <a:schemeClr val="bg1"/>
          </a:solidFill>
        </p:grpSpPr>
        <p:sp>
          <p:nvSpPr>
            <p:cNvPr id="26" name="Freeform 331">
              <a:extLst>
                <a:ext uri="{FF2B5EF4-FFF2-40B4-BE49-F238E27FC236}">
                  <a16:creationId xmlns:a16="http://schemas.microsoft.com/office/drawing/2014/main" id="{4123245D-7220-4455-A57F-F25196E6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0488" y="4862513"/>
              <a:ext cx="174625" cy="188913"/>
            </a:xfrm>
            <a:custGeom>
              <a:avLst/>
              <a:gdLst>
                <a:gd name="T0" fmla="*/ 82 w 87"/>
                <a:gd name="T1" fmla="*/ 0 h 94"/>
                <a:gd name="T2" fmla="*/ 77 w 87"/>
                <a:gd name="T3" fmla="*/ 5 h 94"/>
                <a:gd name="T4" fmla="*/ 77 w 87"/>
                <a:gd name="T5" fmla="*/ 77 h 94"/>
                <a:gd name="T6" fmla="*/ 47 w 87"/>
                <a:gd name="T7" fmla="*/ 47 h 94"/>
                <a:gd name="T8" fmla="*/ 40 w 87"/>
                <a:gd name="T9" fmla="*/ 47 h 94"/>
                <a:gd name="T10" fmla="*/ 10 w 87"/>
                <a:gd name="T11" fmla="*/ 77 h 94"/>
                <a:gd name="T12" fmla="*/ 10 w 87"/>
                <a:gd name="T13" fmla="*/ 5 h 94"/>
                <a:gd name="T14" fmla="*/ 5 w 87"/>
                <a:gd name="T15" fmla="*/ 0 h 94"/>
                <a:gd name="T16" fmla="*/ 0 w 87"/>
                <a:gd name="T17" fmla="*/ 5 h 94"/>
                <a:gd name="T18" fmla="*/ 0 w 87"/>
                <a:gd name="T19" fmla="*/ 89 h 94"/>
                <a:gd name="T20" fmla="*/ 3 w 87"/>
                <a:gd name="T21" fmla="*/ 93 h 94"/>
                <a:gd name="T22" fmla="*/ 5 w 87"/>
                <a:gd name="T23" fmla="*/ 93 h 94"/>
                <a:gd name="T24" fmla="*/ 8 w 87"/>
                <a:gd name="T25" fmla="*/ 92 h 94"/>
                <a:gd name="T26" fmla="*/ 43 w 87"/>
                <a:gd name="T27" fmla="*/ 57 h 94"/>
                <a:gd name="T28" fmla="*/ 79 w 87"/>
                <a:gd name="T29" fmla="*/ 92 h 94"/>
                <a:gd name="T30" fmla="*/ 84 w 87"/>
                <a:gd name="T31" fmla="*/ 93 h 94"/>
                <a:gd name="T32" fmla="*/ 87 w 87"/>
                <a:gd name="T33" fmla="*/ 89 h 94"/>
                <a:gd name="T34" fmla="*/ 87 w 87"/>
                <a:gd name="T35" fmla="*/ 5 h 94"/>
                <a:gd name="T36" fmla="*/ 82 w 87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94">
                  <a:moveTo>
                    <a:pt x="82" y="0"/>
                  </a:moveTo>
                  <a:cubicBezTo>
                    <a:pt x="79" y="0"/>
                    <a:pt x="77" y="2"/>
                    <a:pt x="77" y="5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5"/>
                    <a:pt x="42" y="45"/>
                    <a:pt x="40" y="4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1" y="92"/>
                    <a:pt x="3" y="93"/>
                  </a:cubicBezTo>
                  <a:cubicBezTo>
                    <a:pt x="4" y="93"/>
                    <a:pt x="4" y="93"/>
                    <a:pt x="5" y="93"/>
                  </a:cubicBezTo>
                  <a:cubicBezTo>
                    <a:pt x="6" y="93"/>
                    <a:pt x="7" y="93"/>
                    <a:pt x="8" y="92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79" y="92"/>
                    <a:pt x="79" y="92"/>
                    <a:pt x="79" y="92"/>
                  </a:cubicBezTo>
                  <a:cubicBezTo>
                    <a:pt x="80" y="93"/>
                    <a:pt x="82" y="94"/>
                    <a:pt x="84" y="93"/>
                  </a:cubicBezTo>
                  <a:cubicBezTo>
                    <a:pt x="86" y="92"/>
                    <a:pt x="87" y="90"/>
                    <a:pt x="87" y="89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2"/>
                    <a:pt x="85" y="0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7" name="Freeform 332">
              <a:extLst>
                <a:ext uri="{FF2B5EF4-FFF2-40B4-BE49-F238E27FC236}">
                  <a16:creationId xmlns:a16="http://schemas.microsoft.com/office/drawing/2014/main" id="{063A315B-C6CE-42F7-A5D4-9EBEA6474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101" y="4575176"/>
              <a:ext cx="277813" cy="273050"/>
            </a:xfrm>
            <a:custGeom>
              <a:avLst/>
              <a:gdLst>
                <a:gd name="T0" fmla="*/ 134 w 138"/>
                <a:gd name="T1" fmla="*/ 43 h 136"/>
                <a:gd name="T2" fmla="*/ 113 w 138"/>
                <a:gd name="T3" fmla="*/ 27 h 136"/>
                <a:gd name="T4" fmla="*/ 97 w 138"/>
                <a:gd name="T5" fmla="*/ 5 h 136"/>
                <a:gd name="T6" fmla="*/ 70 w 138"/>
                <a:gd name="T7" fmla="*/ 8 h 136"/>
                <a:gd name="T8" fmla="*/ 44 w 138"/>
                <a:gd name="T9" fmla="*/ 3 h 136"/>
                <a:gd name="T10" fmla="*/ 27 w 138"/>
                <a:gd name="T11" fmla="*/ 25 h 136"/>
                <a:gd name="T12" fmla="*/ 5 w 138"/>
                <a:gd name="T13" fmla="*/ 40 h 136"/>
                <a:gd name="T14" fmla="*/ 9 w 138"/>
                <a:gd name="T15" fmla="*/ 67 h 136"/>
                <a:gd name="T16" fmla="*/ 4 w 138"/>
                <a:gd name="T17" fmla="*/ 94 h 136"/>
                <a:gd name="T18" fmla="*/ 25 w 138"/>
                <a:gd name="T19" fmla="*/ 110 h 136"/>
                <a:gd name="T20" fmla="*/ 41 w 138"/>
                <a:gd name="T21" fmla="*/ 132 h 136"/>
                <a:gd name="T22" fmla="*/ 68 w 138"/>
                <a:gd name="T23" fmla="*/ 129 h 136"/>
                <a:gd name="T24" fmla="*/ 85 w 138"/>
                <a:gd name="T25" fmla="*/ 135 h 136"/>
                <a:gd name="T26" fmla="*/ 94 w 138"/>
                <a:gd name="T27" fmla="*/ 134 h 136"/>
                <a:gd name="T28" fmla="*/ 111 w 138"/>
                <a:gd name="T29" fmla="*/ 112 h 136"/>
                <a:gd name="T30" fmla="*/ 133 w 138"/>
                <a:gd name="T31" fmla="*/ 97 h 136"/>
                <a:gd name="T32" fmla="*/ 129 w 138"/>
                <a:gd name="T33" fmla="*/ 70 h 136"/>
                <a:gd name="T34" fmla="*/ 134 w 138"/>
                <a:gd name="T35" fmla="*/ 43 h 136"/>
                <a:gd name="T36" fmla="*/ 119 w 138"/>
                <a:gd name="T37" fmla="*/ 73 h 136"/>
                <a:gd name="T38" fmla="*/ 124 w 138"/>
                <a:gd name="T39" fmla="*/ 93 h 136"/>
                <a:gd name="T40" fmla="*/ 107 w 138"/>
                <a:gd name="T41" fmla="*/ 103 h 136"/>
                <a:gd name="T42" fmla="*/ 103 w 138"/>
                <a:gd name="T43" fmla="*/ 104 h 136"/>
                <a:gd name="T44" fmla="*/ 101 w 138"/>
                <a:gd name="T45" fmla="*/ 108 h 136"/>
                <a:gd name="T46" fmla="*/ 91 w 138"/>
                <a:gd name="T47" fmla="*/ 125 h 136"/>
                <a:gd name="T48" fmla="*/ 72 w 138"/>
                <a:gd name="T49" fmla="*/ 119 h 136"/>
                <a:gd name="T50" fmla="*/ 68 w 138"/>
                <a:gd name="T51" fmla="*/ 117 h 136"/>
                <a:gd name="T52" fmla="*/ 68 w 138"/>
                <a:gd name="T53" fmla="*/ 117 h 136"/>
                <a:gd name="T54" fmla="*/ 64 w 138"/>
                <a:gd name="T55" fmla="*/ 119 h 136"/>
                <a:gd name="T56" fmla="*/ 45 w 138"/>
                <a:gd name="T57" fmla="*/ 123 h 136"/>
                <a:gd name="T58" fmla="*/ 35 w 138"/>
                <a:gd name="T59" fmla="*/ 106 h 136"/>
                <a:gd name="T60" fmla="*/ 34 w 138"/>
                <a:gd name="T61" fmla="*/ 102 h 136"/>
                <a:gd name="T62" fmla="*/ 30 w 138"/>
                <a:gd name="T63" fmla="*/ 101 h 136"/>
                <a:gd name="T64" fmla="*/ 13 w 138"/>
                <a:gd name="T65" fmla="*/ 90 h 136"/>
                <a:gd name="T66" fmla="*/ 18 w 138"/>
                <a:gd name="T67" fmla="*/ 71 h 136"/>
                <a:gd name="T68" fmla="*/ 20 w 138"/>
                <a:gd name="T69" fmla="*/ 67 h 136"/>
                <a:gd name="T70" fmla="*/ 19 w 138"/>
                <a:gd name="T71" fmla="*/ 64 h 136"/>
                <a:gd name="T72" fmla="*/ 14 w 138"/>
                <a:gd name="T73" fmla="*/ 44 h 136"/>
                <a:gd name="T74" fmla="*/ 31 w 138"/>
                <a:gd name="T75" fmla="*/ 35 h 136"/>
                <a:gd name="T76" fmla="*/ 35 w 138"/>
                <a:gd name="T77" fmla="*/ 33 h 136"/>
                <a:gd name="T78" fmla="*/ 37 w 138"/>
                <a:gd name="T79" fmla="*/ 29 h 136"/>
                <a:gd name="T80" fmla="*/ 47 w 138"/>
                <a:gd name="T81" fmla="*/ 12 h 136"/>
                <a:gd name="T82" fmla="*/ 66 w 138"/>
                <a:gd name="T83" fmla="*/ 18 h 136"/>
                <a:gd name="T84" fmla="*/ 70 w 138"/>
                <a:gd name="T85" fmla="*/ 20 h 136"/>
                <a:gd name="T86" fmla="*/ 74 w 138"/>
                <a:gd name="T87" fmla="*/ 18 h 136"/>
                <a:gd name="T88" fmla="*/ 93 w 138"/>
                <a:gd name="T89" fmla="*/ 14 h 136"/>
                <a:gd name="T90" fmla="*/ 103 w 138"/>
                <a:gd name="T91" fmla="*/ 31 h 136"/>
                <a:gd name="T92" fmla="*/ 104 w 138"/>
                <a:gd name="T93" fmla="*/ 35 h 136"/>
                <a:gd name="T94" fmla="*/ 108 w 138"/>
                <a:gd name="T95" fmla="*/ 36 h 136"/>
                <a:gd name="T96" fmla="*/ 125 w 138"/>
                <a:gd name="T97" fmla="*/ 47 h 136"/>
                <a:gd name="T98" fmla="*/ 120 w 138"/>
                <a:gd name="T99" fmla="*/ 66 h 136"/>
                <a:gd name="T100" fmla="*/ 118 w 138"/>
                <a:gd name="T101" fmla="*/ 70 h 136"/>
                <a:gd name="T102" fmla="*/ 119 w 138"/>
                <a:gd name="T103" fmla="*/ 7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36">
                  <a:moveTo>
                    <a:pt x="134" y="43"/>
                  </a:moveTo>
                  <a:cubicBezTo>
                    <a:pt x="131" y="34"/>
                    <a:pt x="122" y="28"/>
                    <a:pt x="113" y="27"/>
                  </a:cubicBezTo>
                  <a:cubicBezTo>
                    <a:pt x="112" y="17"/>
                    <a:pt x="106" y="9"/>
                    <a:pt x="97" y="5"/>
                  </a:cubicBezTo>
                  <a:cubicBezTo>
                    <a:pt x="88" y="1"/>
                    <a:pt x="78" y="2"/>
                    <a:pt x="70" y="8"/>
                  </a:cubicBezTo>
                  <a:cubicBezTo>
                    <a:pt x="63" y="2"/>
                    <a:pt x="53" y="0"/>
                    <a:pt x="44" y="3"/>
                  </a:cubicBezTo>
                  <a:cubicBezTo>
                    <a:pt x="35" y="7"/>
                    <a:pt x="28" y="15"/>
                    <a:pt x="27" y="25"/>
                  </a:cubicBezTo>
                  <a:cubicBezTo>
                    <a:pt x="18" y="26"/>
                    <a:pt x="9" y="32"/>
                    <a:pt x="5" y="40"/>
                  </a:cubicBezTo>
                  <a:cubicBezTo>
                    <a:pt x="1" y="49"/>
                    <a:pt x="3" y="59"/>
                    <a:pt x="9" y="67"/>
                  </a:cubicBezTo>
                  <a:cubicBezTo>
                    <a:pt x="2" y="74"/>
                    <a:pt x="0" y="85"/>
                    <a:pt x="4" y="94"/>
                  </a:cubicBezTo>
                  <a:cubicBezTo>
                    <a:pt x="7" y="103"/>
                    <a:pt x="16" y="109"/>
                    <a:pt x="25" y="110"/>
                  </a:cubicBezTo>
                  <a:cubicBezTo>
                    <a:pt x="26" y="120"/>
                    <a:pt x="32" y="128"/>
                    <a:pt x="41" y="132"/>
                  </a:cubicBezTo>
                  <a:cubicBezTo>
                    <a:pt x="50" y="136"/>
                    <a:pt x="60" y="135"/>
                    <a:pt x="68" y="129"/>
                  </a:cubicBezTo>
                  <a:cubicBezTo>
                    <a:pt x="72" y="133"/>
                    <a:pt x="79" y="135"/>
                    <a:pt x="85" y="135"/>
                  </a:cubicBezTo>
                  <a:cubicBezTo>
                    <a:pt x="88" y="135"/>
                    <a:pt x="91" y="135"/>
                    <a:pt x="94" y="134"/>
                  </a:cubicBezTo>
                  <a:cubicBezTo>
                    <a:pt x="103" y="130"/>
                    <a:pt x="110" y="122"/>
                    <a:pt x="111" y="112"/>
                  </a:cubicBezTo>
                  <a:cubicBezTo>
                    <a:pt x="120" y="111"/>
                    <a:pt x="129" y="105"/>
                    <a:pt x="133" y="97"/>
                  </a:cubicBezTo>
                  <a:cubicBezTo>
                    <a:pt x="137" y="88"/>
                    <a:pt x="135" y="78"/>
                    <a:pt x="129" y="70"/>
                  </a:cubicBezTo>
                  <a:cubicBezTo>
                    <a:pt x="136" y="63"/>
                    <a:pt x="138" y="52"/>
                    <a:pt x="134" y="43"/>
                  </a:cubicBezTo>
                  <a:close/>
                  <a:moveTo>
                    <a:pt x="119" y="73"/>
                  </a:moveTo>
                  <a:cubicBezTo>
                    <a:pt x="125" y="78"/>
                    <a:pt x="127" y="86"/>
                    <a:pt x="124" y="93"/>
                  </a:cubicBezTo>
                  <a:cubicBezTo>
                    <a:pt x="121" y="99"/>
                    <a:pt x="114" y="103"/>
                    <a:pt x="107" y="103"/>
                  </a:cubicBezTo>
                  <a:cubicBezTo>
                    <a:pt x="105" y="102"/>
                    <a:pt x="104" y="103"/>
                    <a:pt x="103" y="104"/>
                  </a:cubicBezTo>
                  <a:cubicBezTo>
                    <a:pt x="102" y="105"/>
                    <a:pt x="101" y="106"/>
                    <a:pt x="101" y="108"/>
                  </a:cubicBezTo>
                  <a:cubicBezTo>
                    <a:pt x="102" y="115"/>
                    <a:pt x="98" y="122"/>
                    <a:pt x="91" y="125"/>
                  </a:cubicBezTo>
                  <a:cubicBezTo>
                    <a:pt x="84" y="127"/>
                    <a:pt x="76" y="125"/>
                    <a:pt x="72" y="119"/>
                  </a:cubicBezTo>
                  <a:cubicBezTo>
                    <a:pt x="71" y="118"/>
                    <a:pt x="69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5" y="118"/>
                    <a:pt x="64" y="119"/>
                  </a:cubicBezTo>
                  <a:cubicBezTo>
                    <a:pt x="59" y="124"/>
                    <a:pt x="51" y="126"/>
                    <a:pt x="45" y="123"/>
                  </a:cubicBezTo>
                  <a:cubicBezTo>
                    <a:pt x="38" y="121"/>
                    <a:pt x="34" y="114"/>
                    <a:pt x="35" y="106"/>
                  </a:cubicBezTo>
                  <a:cubicBezTo>
                    <a:pt x="35" y="105"/>
                    <a:pt x="35" y="103"/>
                    <a:pt x="34" y="102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2" y="101"/>
                    <a:pt x="16" y="97"/>
                    <a:pt x="13" y="90"/>
                  </a:cubicBezTo>
                  <a:cubicBezTo>
                    <a:pt x="10" y="83"/>
                    <a:pt x="12" y="76"/>
                    <a:pt x="18" y="71"/>
                  </a:cubicBezTo>
                  <a:cubicBezTo>
                    <a:pt x="19" y="70"/>
                    <a:pt x="20" y="69"/>
                    <a:pt x="20" y="67"/>
                  </a:cubicBezTo>
                  <a:cubicBezTo>
                    <a:pt x="20" y="66"/>
                    <a:pt x="20" y="65"/>
                    <a:pt x="19" y="64"/>
                  </a:cubicBezTo>
                  <a:cubicBezTo>
                    <a:pt x="13" y="59"/>
                    <a:pt x="11" y="51"/>
                    <a:pt x="14" y="44"/>
                  </a:cubicBezTo>
                  <a:cubicBezTo>
                    <a:pt x="17" y="38"/>
                    <a:pt x="24" y="34"/>
                    <a:pt x="31" y="35"/>
                  </a:cubicBezTo>
                  <a:cubicBezTo>
                    <a:pt x="33" y="35"/>
                    <a:pt x="34" y="34"/>
                    <a:pt x="35" y="33"/>
                  </a:cubicBezTo>
                  <a:cubicBezTo>
                    <a:pt x="36" y="32"/>
                    <a:pt x="37" y="31"/>
                    <a:pt x="37" y="29"/>
                  </a:cubicBezTo>
                  <a:cubicBezTo>
                    <a:pt x="36" y="22"/>
                    <a:pt x="40" y="15"/>
                    <a:pt x="47" y="12"/>
                  </a:cubicBezTo>
                  <a:cubicBezTo>
                    <a:pt x="54" y="10"/>
                    <a:pt x="62" y="12"/>
                    <a:pt x="66" y="18"/>
                  </a:cubicBezTo>
                  <a:cubicBezTo>
                    <a:pt x="67" y="19"/>
                    <a:pt x="69" y="20"/>
                    <a:pt x="70" y="20"/>
                  </a:cubicBezTo>
                  <a:cubicBezTo>
                    <a:pt x="72" y="20"/>
                    <a:pt x="73" y="19"/>
                    <a:pt x="74" y="18"/>
                  </a:cubicBezTo>
                  <a:cubicBezTo>
                    <a:pt x="79" y="13"/>
                    <a:pt x="87" y="11"/>
                    <a:pt x="93" y="14"/>
                  </a:cubicBezTo>
                  <a:cubicBezTo>
                    <a:pt x="100" y="17"/>
                    <a:pt x="104" y="23"/>
                    <a:pt x="103" y="31"/>
                  </a:cubicBezTo>
                  <a:cubicBezTo>
                    <a:pt x="103" y="32"/>
                    <a:pt x="103" y="34"/>
                    <a:pt x="104" y="35"/>
                  </a:cubicBezTo>
                  <a:cubicBezTo>
                    <a:pt x="105" y="36"/>
                    <a:pt x="107" y="36"/>
                    <a:pt x="108" y="36"/>
                  </a:cubicBezTo>
                  <a:cubicBezTo>
                    <a:pt x="116" y="36"/>
                    <a:pt x="122" y="40"/>
                    <a:pt x="125" y="47"/>
                  </a:cubicBezTo>
                  <a:cubicBezTo>
                    <a:pt x="128" y="54"/>
                    <a:pt x="126" y="61"/>
                    <a:pt x="120" y="66"/>
                  </a:cubicBezTo>
                  <a:cubicBezTo>
                    <a:pt x="119" y="67"/>
                    <a:pt x="118" y="68"/>
                    <a:pt x="118" y="70"/>
                  </a:cubicBezTo>
                  <a:cubicBezTo>
                    <a:pt x="118" y="71"/>
                    <a:pt x="118" y="72"/>
                    <a:pt x="11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8" name="Freeform 333">
              <a:extLst>
                <a:ext uri="{FF2B5EF4-FFF2-40B4-BE49-F238E27FC236}">
                  <a16:creationId xmlns:a16="http://schemas.microsoft.com/office/drawing/2014/main" id="{F1BEBA7A-0F87-43EA-8694-FB756CE1FF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39063" y="4662488"/>
              <a:ext cx="115888" cy="101600"/>
            </a:xfrm>
            <a:custGeom>
              <a:avLst/>
              <a:gdLst>
                <a:gd name="T0" fmla="*/ 39 w 58"/>
                <a:gd name="T1" fmla="*/ 2 h 51"/>
                <a:gd name="T2" fmla="*/ 29 w 58"/>
                <a:gd name="T3" fmla="*/ 0 h 51"/>
                <a:gd name="T4" fmla="*/ 5 w 58"/>
                <a:gd name="T5" fmla="*/ 15 h 51"/>
                <a:gd name="T6" fmla="*/ 19 w 58"/>
                <a:gd name="T7" fmla="*/ 49 h 51"/>
                <a:gd name="T8" fmla="*/ 29 w 58"/>
                <a:gd name="T9" fmla="*/ 51 h 51"/>
                <a:gd name="T10" fmla="*/ 53 w 58"/>
                <a:gd name="T11" fmla="*/ 36 h 51"/>
                <a:gd name="T12" fmla="*/ 39 w 58"/>
                <a:gd name="T13" fmla="*/ 2 h 51"/>
                <a:gd name="T14" fmla="*/ 44 w 58"/>
                <a:gd name="T15" fmla="*/ 32 h 51"/>
                <a:gd name="T16" fmla="*/ 29 w 58"/>
                <a:gd name="T17" fmla="*/ 42 h 51"/>
                <a:gd name="T18" fmla="*/ 22 w 58"/>
                <a:gd name="T19" fmla="*/ 40 h 51"/>
                <a:gd name="T20" fmla="*/ 14 w 58"/>
                <a:gd name="T21" fmla="*/ 19 h 51"/>
                <a:gd name="T22" fmla="*/ 29 w 58"/>
                <a:gd name="T23" fmla="*/ 9 h 51"/>
                <a:gd name="T24" fmla="*/ 35 w 58"/>
                <a:gd name="T25" fmla="*/ 11 h 51"/>
                <a:gd name="T26" fmla="*/ 44 w 58"/>
                <a:gd name="T27" fmla="*/ 3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1">
                  <a:moveTo>
                    <a:pt x="39" y="2"/>
                  </a:moveTo>
                  <a:cubicBezTo>
                    <a:pt x="36" y="0"/>
                    <a:pt x="33" y="0"/>
                    <a:pt x="29" y="0"/>
                  </a:cubicBezTo>
                  <a:cubicBezTo>
                    <a:pt x="19" y="0"/>
                    <a:pt x="10" y="6"/>
                    <a:pt x="5" y="15"/>
                  </a:cubicBezTo>
                  <a:cubicBezTo>
                    <a:pt x="0" y="28"/>
                    <a:pt x="6" y="43"/>
                    <a:pt x="19" y="49"/>
                  </a:cubicBezTo>
                  <a:cubicBezTo>
                    <a:pt x="22" y="51"/>
                    <a:pt x="25" y="51"/>
                    <a:pt x="29" y="51"/>
                  </a:cubicBezTo>
                  <a:cubicBezTo>
                    <a:pt x="39" y="51"/>
                    <a:pt x="48" y="45"/>
                    <a:pt x="53" y="36"/>
                  </a:cubicBezTo>
                  <a:cubicBezTo>
                    <a:pt x="58" y="23"/>
                    <a:pt x="52" y="8"/>
                    <a:pt x="39" y="2"/>
                  </a:cubicBezTo>
                  <a:close/>
                  <a:moveTo>
                    <a:pt x="44" y="32"/>
                  </a:moveTo>
                  <a:cubicBezTo>
                    <a:pt x="41" y="38"/>
                    <a:pt x="35" y="42"/>
                    <a:pt x="29" y="42"/>
                  </a:cubicBezTo>
                  <a:cubicBezTo>
                    <a:pt x="27" y="42"/>
                    <a:pt x="25" y="41"/>
                    <a:pt x="22" y="40"/>
                  </a:cubicBezTo>
                  <a:cubicBezTo>
                    <a:pt x="14" y="37"/>
                    <a:pt x="11" y="27"/>
                    <a:pt x="14" y="19"/>
                  </a:cubicBezTo>
                  <a:cubicBezTo>
                    <a:pt x="17" y="13"/>
                    <a:pt x="23" y="9"/>
                    <a:pt x="29" y="9"/>
                  </a:cubicBezTo>
                  <a:cubicBezTo>
                    <a:pt x="31" y="9"/>
                    <a:pt x="33" y="10"/>
                    <a:pt x="35" y="11"/>
                  </a:cubicBezTo>
                  <a:cubicBezTo>
                    <a:pt x="44" y="14"/>
                    <a:pt x="47" y="24"/>
                    <a:pt x="4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3F0E0E-BE06-41D0-BED9-5BB170E391E5}"/>
              </a:ext>
            </a:extLst>
          </p:cNvPr>
          <p:cNvGrpSpPr>
            <a:grpSpLocks noChangeAspect="1"/>
          </p:cNvGrpSpPr>
          <p:nvPr/>
        </p:nvGrpSpPr>
        <p:grpSpPr>
          <a:xfrm>
            <a:off x="796604" y="3194847"/>
            <a:ext cx="300048" cy="301752"/>
            <a:chOff x="1743075" y="152400"/>
            <a:chExt cx="558801" cy="561975"/>
          </a:xfrm>
          <a:solidFill>
            <a:schemeClr val="bg1"/>
          </a:solidFill>
        </p:grpSpPr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1F3DC65-1B84-47E7-9D6D-403BAAE5C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568325"/>
              <a:ext cx="196850" cy="22225"/>
            </a:xfrm>
            <a:custGeom>
              <a:avLst/>
              <a:gdLst>
                <a:gd name="T0" fmla="*/ 76 w 80"/>
                <a:gd name="T1" fmla="*/ 0 h 9"/>
                <a:gd name="T2" fmla="*/ 5 w 80"/>
                <a:gd name="T3" fmla="*/ 0 h 9"/>
                <a:gd name="T4" fmla="*/ 0 w 80"/>
                <a:gd name="T5" fmla="*/ 4 h 9"/>
                <a:gd name="T6" fmla="*/ 5 w 80"/>
                <a:gd name="T7" fmla="*/ 9 h 9"/>
                <a:gd name="T8" fmla="*/ 76 w 80"/>
                <a:gd name="T9" fmla="*/ 9 h 9"/>
                <a:gd name="T10" fmla="*/ 80 w 80"/>
                <a:gd name="T11" fmla="*/ 4 h 9"/>
                <a:gd name="T12" fmla="*/ 76 w 8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">
                  <a:moveTo>
                    <a:pt x="7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80" y="7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B4E89CBA-8576-4AC5-8856-C7F3E8EC1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488950"/>
              <a:ext cx="196850" cy="22225"/>
            </a:xfrm>
            <a:custGeom>
              <a:avLst/>
              <a:gdLst>
                <a:gd name="T0" fmla="*/ 76 w 80"/>
                <a:gd name="T1" fmla="*/ 0 h 9"/>
                <a:gd name="T2" fmla="*/ 5 w 80"/>
                <a:gd name="T3" fmla="*/ 0 h 9"/>
                <a:gd name="T4" fmla="*/ 0 w 80"/>
                <a:gd name="T5" fmla="*/ 4 h 9"/>
                <a:gd name="T6" fmla="*/ 5 w 80"/>
                <a:gd name="T7" fmla="*/ 9 h 9"/>
                <a:gd name="T8" fmla="*/ 76 w 80"/>
                <a:gd name="T9" fmla="*/ 9 h 9"/>
                <a:gd name="T10" fmla="*/ 80 w 80"/>
                <a:gd name="T11" fmla="*/ 4 h 9"/>
                <a:gd name="T12" fmla="*/ 76 w 8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9">
                  <a:moveTo>
                    <a:pt x="7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8" y="9"/>
                    <a:pt x="80" y="7"/>
                    <a:pt x="80" y="4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3849F28-8558-451D-BBB2-4F454734C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409575"/>
              <a:ext cx="196850" cy="23813"/>
            </a:xfrm>
            <a:custGeom>
              <a:avLst/>
              <a:gdLst>
                <a:gd name="T0" fmla="*/ 76 w 80"/>
                <a:gd name="T1" fmla="*/ 0 h 10"/>
                <a:gd name="T2" fmla="*/ 5 w 80"/>
                <a:gd name="T3" fmla="*/ 0 h 10"/>
                <a:gd name="T4" fmla="*/ 0 w 80"/>
                <a:gd name="T5" fmla="*/ 5 h 10"/>
                <a:gd name="T6" fmla="*/ 5 w 80"/>
                <a:gd name="T7" fmla="*/ 10 h 10"/>
                <a:gd name="T8" fmla="*/ 76 w 80"/>
                <a:gd name="T9" fmla="*/ 10 h 10"/>
                <a:gd name="T10" fmla="*/ 80 w 80"/>
                <a:gd name="T11" fmla="*/ 5 h 10"/>
                <a:gd name="T12" fmla="*/ 76 w 8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">
                  <a:moveTo>
                    <a:pt x="7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8" y="10"/>
                    <a:pt x="80" y="7"/>
                    <a:pt x="80" y="5"/>
                  </a:cubicBezTo>
                  <a:cubicBezTo>
                    <a:pt x="80" y="2"/>
                    <a:pt x="78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2089E62-9A4F-46E8-B223-95971F25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388" y="330200"/>
              <a:ext cx="85725" cy="22225"/>
            </a:xfrm>
            <a:custGeom>
              <a:avLst/>
              <a:gdLst>
                <a:gd name="T0" fmla="*/ 5 w 35"/>
                <a:gd name="T1" fmla="*/ 9 h 9"/>
                <a:gd name="T2" fmla="*/ 31 w 35"/>
                <a:gd name="T3" fmla="*/ 9 h 9"/>
                <a:gd name="T4" fmla="*/ 35 w 35"/>
                <a:gd name="T5" fmla="*/ 5 h 9"/>
                <a:gd name="T6" fmla="*/ 31 w 35"/>
                <a:gd name="T7" fmla="*/ 0 h 9"/>
                <a:gd name="T8" fmla="*/ 5 w 35"/>
                <a:gd name="T9" fmla="*/ 0 h 9"/>
                <a:gd name="T10" fmla="*/ 0 w 35"/>
                <a:gd name="T11" fmla="*/ 5 h 9"/>
                <a:gd name="T12" fmla="*/ 5 w 3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9">
                  <a:moveTo>
                    <a:pt x="5" y="9"/>
                  </a:moveTo>
                  <a:cubicBezTo>
                    <a:pt x="31" y="9"/>
                    <a:pt x="31" y="9"/>
                    <a:pt x="31" y="9"/>
                  </a:cubicBezTo>
                  <a:cubicBezTo>
                    <a:pt x="33" y="9"/>
                    <a:pt x="35" y="7"/>
                    <a:pt x="35" y="5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924C1B23-F375-46CA-B707-17CC90B0E2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152400"/>
              <a:ext cx="381000" cy="561975"/>
            </a:xfrm>
            <a:custGeom>
              <a:avLst/>
              <a:gdLst>
                <a:gd name="T0" fmla="*/ 120 w 156"/>
                <a:gd name="T1" fmla="*/ 4 h 230"/>
                <a:gd name="T2" fmla="*/ 112 w 156"/>
                <a:gd name="T3" fmla="*/ 0 h 230"/>
                <a:gd name="T4" fmla="*/ 112 w 156"/>
                <a:gd name="T5" fmla="*/ 0 h 230"/>
                <a:gd name="T6" fmla="*/ 12 w 156"/>
                <a:gd name="T7" fmla="*/ 0 h 230"/>
                <a:gd name="T8" fmla="*/ 0 w 156"/>
                <a:gd name="T9" fmla="*/ 13 h 230"/>
                <a:gd name="T10" fmla="*/ 0 w 156"/>
                <a:gd name="T11" fmla="*/ 217 h 230"/>
                <a:gd name="T12" fmla="*/ 12 w 156"/>
                <a:gd name="T13" fmla="*/ 230 h 230"/>
                <a:gd name="T14" fmla="*/ 144 w 156"/>
                <a:gd name="T15" fmla="*/ 230 h 230"/>
                <a:gd name="T16" fmla="*/ 156 w 156"/>
                <a:gd name="T17" fmla="*/ 217 h 230"/>
                <a:gd name="T18" fmla="*/ 156 w 156"/>
                <a:gd name="T19" fmla="*/ 44 h 230"/>
                <a:gd name="T20" fmla="*/ 152 w 156"/>
                <a:gd name="T21" fmla="*/ 36 h 230"/>
                <a:gd name="T22" fmla="*/ 120 w 156"/>
                <a:gd name="T23" fmla="*/ 4 h 230"/>
                <a:gd name="T24" fmla="*/ 143 w 156"/>
                <a:gd name="T25" fmla="*/ 40 h 230"/>
                <a:gd name="T26" fmla="*/ 116 w 156"/>
                <a:gd name="T27" fmla="*/ 40 h 230"/>
                <a:gd name="T28" fmla="*/ 116 w 156"/>
                <a:gd name="T29" fmla="*/ 13 h 230"/>
                <a:gd name="T30" fmla="*/ 143 w 156"/>
                <a:gd name="T31" fmla="*/ 40 h 230"/>
                <a:gd name="T32" fmla="*/ 144 w 156"/>
                <a:gd name="T33" fmla="*/ 220 h 230"/>
                <a:gd name="T34" fmla="*/ 12 w 156"/>
                <a:gd name="T35" fmla="*/ 220 h 230"/>
                <a:gd name="T36" fmla="*/ 9 w 156"/>
                <a:gd name="T37" fmla="*/ 217 h 230"/>
                <a:gd name="T38" fmla="*/ 9 w 156"/>
                <a:gd name="T39" fmla="*/ 13 h 230"/>
                <a:gd name="T40" fmla="*/ 12 w 156"/>
                <a:gd name="T41" fmla="*/ 10 h 230"/>
                <a:gd name="T42" fmla="*/ 107 w 156"/>
                <a:gd name="T43" fmla="*/ 10 h 230"/>
                <a:gd name="T44" fmla="*/ 107 w 156"/>
                <a:gd name="T45" fmla="*/ 44 h 230"/>
                <a:gd name="T46" fmla="*/ 112 w 156"/>
                <a:gd name="T47" fmla="*/ 49 h 230"/>
                <a:gd name="T48" fmla="*/ 147 w 156"/>
                <a:gd name="T49" fmla="*/ 49 h 230"/>
                <a:gd name="T50" fmla="*/ 147 w 156"/>
                <a:gd name="T51" fmla="*/ 217 h 230"/>
                <a:gd name="T52" fmla="*/ 144 w 156"/>
                <a:gd name="T53" fmla="*/ 22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6" h="230">
                  <a:moveTo>
                    <a:pt x="120" y="4"/>
                  </a:moveTo>
                  <a:cubicBezTo>
                    <a:pt x="118" y="2"/>
                    <a:pt x="115" y="0"/>
                    <a:pt x="112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24"/>
                    <a:pt x="6" y="230"/>
                    <a:pt x="12" y="230"/>
                  </a:cubicBezTo>
                  <a:cubicBezTo>
                    <a:pt x="144" y="230"/>
                    <a:pt x="144" y="230"/>
                    <a:pt x="144" y="230"/>
                  </a:cubicBezTo>
                  <a:cubicBezTo>
                    <a:pt x="151" y="230"/>
                    <a:pt x="156" y="224"/>
                    <a:pt x="156" y="217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1"/>
                    <a:pt x="155" y="38"/>
                    <a:pt x="152" y="36"/>
                  </a:cubicBezTo>
                  <a:lnTo>
                    <a:pt x="120" y="4"/>
                  </a:lnTo>
                  <a:close/>
                  <a:moveTo>
                    <a:pt x="143" y="40"/>
                  </a:moveTo>
                  <a:cubicBezTo>
                    <a:pt x="116" y="40"/>
                    <a:pt x="116" y="40"/>
                    <a:pt x="116" y="40"/>
                  </a:cubicBezTo>
                  <a:cubicBezTo>
                    <a:pt x="116" y="13"/>
                    <a:pt x="116" y="13"/>
                    <a:pt x="116" y="13"/>
                  </a:cubicBezTo>
                  <a:lnTo>
                    <a:pt x="143" y="40"/>
                  </a:lnTo>
                  <a:close/>
                  <a:moveTo>
                    <a:pt x="144" y="220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11" y="220"/>
                    <a:pt x="9" y="219"/>
                    <a:pt x="9" y="2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1"/>
                    <a:pt x="11" y="10"/>
                    <a:pt x="12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7" y="47"/>
                    <a:pt x="109" y="49"/>
                    <a:pt x="112" y="49"/>
                  </a:cubicBezTo>
                  <a:cubicBezTo>
                    <a:pt x="147" y="49"/>
                    <a:pt x="147" y="49"/>
                    <a:pt x="147" y="49"/>
                  </a:cubicBezTo>
                  <a:cubicBezTo>
                    <a:pt x="147" y="217"/>
                    <a:pt x="147" y="217"/>
                    <a:pt x="147" y="217"/>
                  </a:cubicBezTo>
                  <a:cubicBezTo>
                    <a:pt x="147" y="219"/>
                    <a:pt x="145" y="220"/>
                    <a:pt x="144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417E0BBD-B0AE-4203-905C-A23D7EB79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9638" y="152400"/>
              <a:ext cx="122238" cy="554038"/>
            </a:xfrm>
            <a:custGeom>
              <a:avLst/>
              <a:gdLst>
                <a:gd name="T0" fmla="*/ 48 w 50"/>
                <a:gd name="T1" fmla="*/ 4 h 227"/>
                <a:gd name="T2" fmla="*/ 41 w 50"/>
                <a:gd name="T3" fmla="*/ 0 h 227"/>
                <a:gd name="T4" fmla="*/ 9 w 50"/>
                <a:gd name="T5" fmla="*/ 0 h 227"/>
                <a:gd name="T6" fmla="*/ 2 w 50"/>
                <a:gd name="T7" fmla="*/ 4 h 227"/>
                <a:gd name="T8" fmla="*/ 0 w 50"/>
                <a:gd name="T9" fmla="*/ 12 h 227"/>
                <a:gd name="T10" fmla="*/ 0 w 50"/>
                <a:gd name="T11" fmla="*/ 160 h 227"/>
                <a:gd name="T12" fmla="*/ 1 w 50"/>
                <a:gd name="T13" fmla="*/ 164 h 227"/>
                <a:gd name="T14" fmla="*/ 17 w 50"/>
                <a:gd name="T15" fmla="*/ 220 h 227"/>
                <a:gd name="T16" fmla="*/ 25 w 50"/>
                <a:gd name="T17" fmla="*/ 227 h 227"/>
                <a:gd name="T18" fmla="*/ 25 w 50"/>
                <a:gd name="T19" fmla="*/ 224 h 227"/>
                <a:gd name="T20" fmla="*/ 25 w 50"/>
                <a:gd name="T21" fmla="*/ 224 h 227"/>
                <a:gd name="T22" fmla="*/ 25 w 50"/>
                <a:gd name="T23" fmla="*/ 227 h 227"/>
                <a:gd name="T24" fmla="*/ 25 w 50"/>
                <a:gd name="T25" fmla="*/ 227 h 227"/>
                <a:gd name="T26" fmla="*/ 32 w 50"/>
                <a:gd name="T27" fmla="*/ 223 h 227"/>
                <a:gd name="T28" fmla="*/ 34 w 50"/>
                <a:gd name="T29" fmla="*/ 220 h 227"/>
                <a:gd name="T30" fmla="*/ 50 w 50"/>
                <a:gd name="T31" fmla="*/ 164 h 227"/>
                <a:gd name="T32" fmla="*/ 50 w 50"/>
                <a:gd name="T33" fmla="*/ 160 h 227"/>
                <a:gd name="T34" fmla="*/ 50 w 50"/>
                <a:gd name="T35" fmla="*/ 12 h 227"/>
                <a:gd name="T36" fmla="*/ 50 w 50"/>
                <a:gd name="T37" fmla="*/ 12 h 227"/>
                <a:gd name="T38" fmla="*/ 48 w 50"/>
                <a:gd name="T39" fmla="*/ 4 h 227"/>
                <a:gd name="T40" fmla="*/ 10 w 50"/>
                <a:gd name="T41" fmla="*/ 10 h 227"/>
                <a:gd name="T42" fmla="*/ 41 w 50"/>
                <a:gd name="T43" fmla="*/ 10 h 227"/>
                <a:gd name="T44" fmla="*/ 41 w 50"/>
                <a:gd name="T45" fmla="*/ 12 h 227"/>
                <a:gd name="T46" fmla="*/ 41 w 50"/>
                <a:gd name="T47" fmla="*/ 156 h 227"/>
                <a:gd name="T48" fmla="*/ 9 w 50"/>
                <a:gd name="T49" fmla="*/ 156 h 227"/>
                <a:gd name="T50" fmla="*/ 9 w 50"/>
                <a:gd name="T51" fmla="*/ 18 h 227"/>
                <a:gd name="T52" fmla="*/ 9 w 50"/>
                <a:gd name="T53" fmla="*/ 12 h 227"/>
                <a:gd name="T54" fmla="*/ 10 w 50"/>
                <a:gd name="T55" fmla="*/ 10 h 227"/>
                <a:gd name="T56" fmla="*/ 29 w 50"/>
                <a:gd name="T57" fmla="*/ 204 h 227"/>
                <a:gd name="T58" fmla="*/ 22 w 50"/>
                <a:gd name="T59" fmla="*/ 204 h 227"/>
                <a:gd name="T60" fmla="*/ 11 w 50"/>
                <a:gd name="T61" fmla="*/ 165 h 227"/>
                <a:gd name="T62" fmla="*/ 40 w 50"/>
                <a:gd name="T63" fmla="*/ 165 h 227"/>
                <a:gd name="T64" fmla="*/ 29 w 50"/>
                <a:gd name="T65" fmla="*/ 20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" h="227">
                  <a:moveTo>
                    <a:pt x="48" y="4"/>
                  </a:moveTo>
                  <a:cubicBezTo>
                    <a:pt x="47" y="2"/>
                    <a:pt x="44" y="0"/>
                    <a:pt x="4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2"/>
                    <a:pt x="2" y="4"/>
                  </a:cubicBezTo>
                  <a:cubicBezTo>
                    <a:pt x="1" y="6"/>
                    <a:pt x="0" y="9"/>
                    <a:pt x="0" y="1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2"/>
                    <a:pt x="0" y="163"/>
                    <a:pt x="1" y="164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18" y="225"/>
                    <a:pt x="21" y="227"/>
                    <a:pt x="25" y="227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25" y="224"/>
                    <a:pt x="25" y="224"/>
                    <a:pt x="25" y="224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5" y="227"/>
                    <a:pt x="25" y="227"/>
                    <a:pt x="25" y="227"/>
                  </a:cubicBezTo>
                  <a:cubicBezTo>
                    <a:pt x="28" y="227"/>
                    <a:pt x="31" y="226"/>
                    <a:pt x="32" y="223"/>
                  </a:cubicBezTo>
                  <a:cubicBezTo>
                    <a:pt x="33" y="222"/>
                    <a:pt x="34" y="221"/>
                    <a:pt x="34" y="220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50" y="163"/>
                    <a:pt x="50" y="162"/>
                    <a:pt x="50" y="160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9"/>
                    <a:pt x="50" y="6"/>
                    <a:pt x="48" y="4"/>
                  </a:cubicBezTo>
                  <a:close/>
                  <a:moveTo>
                    <a:pt x="10" y="10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1"/>
                    <a:pt x="41" y="12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lose/>
                  <a:moveTo>
                    <a:pt x="29" y="204"/>
                  </a:moveTo>
                  <a:cubicBezTo>
                    <a:pt x="22" y="204"/>
                    <a:pt x="22" y="204"/>
                    <a:pt x="22" y="204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40" y="165"/>
                    <a:pt x="40" y="165"/>
                    <a:pt x="40" y="165"/>
                  </a:cubicBezTo>
                  <a:lnTo>
                    <a:pt x="29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AB85A7-CE48-4698-9370-9C3EE3D268F9}"/>
              </a:ext>
            </a:extLst>
          </p:cNvPr>
          <p:cNvGrpSpPr>
            <a:grpSpLocks noChangeAspect="1"/>
          </p:cNvGrpSpPr>
          <p:nvPr/>
        </p:nvGrpSpPr>
        <p:grpSpPr>
          <a:xfrm>
            <a:off x="766822" y="4432843"/>
            <a:ext cx="364727" cy="365760"/>
            <a:chOff x="1708150" y="2720975"/>
            <a:chExt cx="560388" cy="561975"/>
          </a:xfrm>
          <a:solidFill>
            <a:schemeClr val="bg1"/>
          </a:solidFill>
        </p:grpSpPr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409DCD46-67BC-4062-B205-4D611630A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8150" y="2720975"/>
              <a:ext cx="560388" cy="561975"/>
            </a:xfrm>
            <a:custGeom>
              <a:avLst/>
              <a:gdLst>
                <a:gd name="T0" fmla="*/ 124 w 247"/>
                <a:gd name="T1" fmla="*/ 0 h 248"/>
                <a:gd name="T2" fmla="*/ 0 w 247"/>
                <a:gd name="T3" fmla="*/ 124 h 248"/>
                <a:gd name="T4" fmla="*/ 124 w 247"/>
                <a:gd name="T5" fmla="*/ 248 h 248"/>
                <a:gd name="T6" fmla="*/ 247 w 247"/>
                <a:gd name="T7" fmla="*/ 124 h 248"/>
                <a:gd name="T8" fmla="*/ 124 w 247"/>
                <a:gd name="T9" fmla="*/ 0 h 248"/>
                <a:gd name="T10" fmla="*/ 124 w 247"/>
                <a:gd name="T11" fmla="*/ 238 h 248"/>
                <a:gd name="T12" fmla="*/ 10 w 247"/>
                <a:gd name="T13" fmla="*/ 124 h 248"/>
                <a:gd name="T14" fmla="*/ 124 w 247"/>
                <a:gd name="T15" fmla="*/ 10 h 248"/>
                <a:gd name="T16" fmla="*/ 237 w 247"/>
                <a:gd name="T17" fmla="*/ 124 h 248"/>
                <a:gd name="T18" fmla="*/ 124 w 247"/>
                <a:gd name="T19" fmla="*/ 23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48">
                  <a:moveTo>
                    <a:pt x="124" y="0"/>
                  </a:moveTo>
                  <a:cubicBezTo>
                    <a:pt x="55" y="0"/>
                    <a:pt x="0" y="56"/>
                    <a:pt x="0" y="124"/>
                  </a:cubicBezTo>
                  <a:cubicBezTo>
                    <a:pt x="0" y="192"/>
                    <a:pt x="55" y="248"/>
                    <a:pt x="124" y="248"/>
                  </a:cubicBezTo>
                  <a:cubicBezTo>
                    <a:pt x="192" y="248"/>
                    <a:pt x="247" y="192"/>
                    <a:pt x="247" y="124"/>
                  </a:cubicBezTo>
                  <a:cubicBezTo>
                    <a:pt x="247" y="56"/>
                    <a:pt x="192" y="0"/>
                    <a:pt x="124" y="0"/>
                  </a:cubicBezTo>
                  <a:close/>
                  <a:moveTo>
                    <a:pt x="124" y="238"/>
                  </a:moveTo>
                  <a:cubicBezTo>
                    <a:pt x="61" y="238"/>
                    <a:pt x="10" y="187"/>
                    <a:pt x="10" y="124"/>
                  </a:cubicBezTo>
                  <a:cubicBezTo>
                    <a:pt x="10" y="61"/>
                    <a:pt x="61" y="10"/>
                    <a:pt x="124" y="10"/>
                  </a:cubicBezTo>
                  <a:cubicBezTo>
                    <a:pt x="186" y="10"/>
                    <a:pt x="237" y="61"/>
                    <a:pt x="237" y="124"/>
                  </a:cubicBezTo>
                  <a:cubicBezTo>
                    <a:pt x="237" y="187"/>
                    <a:pt x="186" y="238"/>
                    <a:pt x="12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5CD4CDD6-9962-4863-A763-618CD38C4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0" y="2830513"/>
              <a:ext cx="442913" cy="336550"/>
            </a:xfrm>
            <a:custGeom>
              <a:avLst/>
              <a:gdLst>
                <a:gd name="T0" fmla="*/ 184 w 195"/>
                <a:gd name="T1" fmla="*/ 38 h 149"/>
                <a:gd name="T2" fmla="*/ 163 w 195"/>
                <a:gd name="T3" fmla="*/ 82 h 149"/>
                <a:gd name="T4" fmla="*/ 133 w 195"/>
                <a:gd name="T5" fmla="*/ 123 h 149"/>
                <a:gd name="T6" fmla="*/ 131 w 195"/>
                <a:gd name="T7" fmla="*/ 93 h 149"/>
                <a:gd name="T8" fmla="*/ 127 w 195"/>
                <a:gd name="T9" fmla="*/ 79 h 149"/>
                <a:gd name="T10" fmla="*/ 115 w 195"/>
                <a:gd name="T11" fmla="*/ 65 h 149"/>
                <a:gd name="T12" fmla="*/ 81 w 195"/>
                <a:gd name="T13" fmla="*/ 53 h 149"/>
                <a:gd name="T14" fmla="*/ 86 w 195"/>
                <a:gd name="T15" fmla="*/ 37 h 149"/>
                <a:gd name="T16" fmla="*/ 99 w 195"/>
                <a:gd name="T17" fmla="*/ 35 h 149"/>
                <a:gd name="T18" fmla="*/ 94 w 195"/>
                <a:gd name="T19" fmla="*/ 5 h 149"/>
                <a:gd name="T20" fmla="*/ 70 w 195"/>
                <a:gd name="T21" fmla="*/ 2 h 149"/>
                <a:gd name="T22" fmla="*/ 51 w 195"/>
                <a:gd name="T23" fmla="*/ 33 h 149"/>
                <a:gd name="T24" fmla="*/ 50 w 195"/>
                <a:gd name="T25" fmla="*/ 33 h 149"/>
                <a:gd name="T26" fmla="*/ 44 w 195"/>
                <a:gd name="T27" fmla="*/ 7 h 149"/>
                <a:gd name="T28" fmla="*/ 30 w 195"/>
                <a:gd name="T29" fmla="*/ 24 h 149"/>
                <a:gd name="T30" fmla="*/ 17 w 195"/>
                <a:gd name="T31" fmla="*/ 32 h 149"/>
                <a:gd name="T32" fmla="*/ 20 w 195"/>
                <a:gd name="T33" fmla="*/ 9 h 149"/>
                <a:gd name="T34" fmla="*/ 11 w 195"/>
                <a:gd name="T35" fmla="*/ 5 h 149"/>
                <a:gd name="T36" fmla="*/ 20 w 195"/>
                <a:gd name="T37" fmla="*/ 42 h 149"/>
                <a:gd name="T38" fmla="*/ 39 w 195"/>
                <a:gd name="T39" fmla="*/ 28 h 149"/>
                <a:gd name="T40" fmla="*/ 53 w 195"/>
                <a:gd name="T41" fmla="*/ 45 h 149"/>
                <a:gd name="T42" fmla="*/ 62 w 195"/>
                <a:gd name="T43" fmla="*/ 32 h 149"/>
                <a:gd name="T44" fmla="*/ 75 w 195"/>
                <a:gd name="T45" fmla="*/ 12 h 149"/>
                <a:gd name="T46" fmla="*/ 91 w 195"/>
                <a:gd name="T47" fmla="*/ 20 h 149"/>
                <a:gd name="T48" fmla="*/ 81 w 195"/>
                <a:gd name="T49" fmla="*/ 28 h 149"/>
                <a:gd name="T50" fmla="*/ 79 w 195"/>
                <a:gd name="T51" fmla="*/ 62 h 149"/>
                <a:gd name="T52" fmla="*/ 118 w 195"/>
                <a:gd name="T53" fmla="*/ 83 h 149"/>
                <a:gd name="T54" fmla="*/ 123 w 195"/>
                <a:gd name="T55" fmla="*/ 109 h 149"/>
                <a:gd name="T56" fmla="*/ 131 w 195"/>
                <a:gd name="T57" fmla="*/ 148 h 149"/>
                <a:gd name="T58" fmla="*/ 140 w 195"/>
                <a:gd name="T59" fmla="*/ 147 h 149"/>
                <a:gd name="T60" fmla="*/ 175 w 195"/>
                <a:gd name="T61" fmla="*/ 62 h 149"/>
                <a:gd name="T62" fmla="*/ 189 w 195"/>
                <a:gd name="T63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5" h="149">
                  <a:moveTo>
                    <a:pt x="189" y="33"/>
                  </a:moveTo>
                  <a:cubicBezTo>
                    <a:pt x="186" y="33"/>
                    <a:pt x="184" y="35"/>
                    <a:pt x="184" y="38"/>
                  </a:cubicBezTo>
                  <a:cubicBezTo>
                    <a:pt x="184" y="43"/>
                    <a:pt x="179" y="48"/>
                    <a:pt x="170" y="53"/>
                  </a:cubicBezTo>
                  <a:cubicBezTo>
                    <a:pt x="156" y="61"/>
                    <a:pt x="158" y="66"/>
                    <a:pt x="163" y="82"/>
                  </a:cubicBezTo>
                  <a:cubicBezTo>
                    <a:pt x="168" y="94"/>
                    <a:pt x="145" y="131"/>
                    <a:pt x="135" y="138"/>
                  </a:cubicBezTo>
                  <a:cubicBezTo>
                    <a:pt x="134" y="136"/>
                    <a:pt x="133" y="129"/>
                    <a:pt x="133" y="12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8"/>
                    <a:pt x="131" y="93"/>
                  </a:cubicBezTo>
                  <a:cubicBezTo>
                    <a:pt x="130" y="93"/>
                    <a:pt x="130" y="92"/>
                    <a:pt x="130" y="92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7" y="78"/>
                    <a:pt x="126" y="78"/>
                    <a:pt x="126" y="77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5" y="64"/>
                    <a:pt x="114" y="64"/>
                    <a:pt x="113" y="64"/>
                  </a:cubicBezTo>
                  <a:cubicBezTo>
                    <a:pt x="112" y="63"/>
                    <a:pt x="91" y="55"/>
                    <a:pt x="81" y="53"/>
                  </a:cubicBezTo>
                  <a:cubicBezTo>
                    <a:pt x="81" y="53"/>
                    <a:pt x="79" y="52"/>
                    <a:pt x="79" y="50"/>
                  </a:cubicBezTo>
                  <a:cubicBezTo>
                    <a:pt x="79" y="45"/>
                    <a:pt x="81" y="40"/>
                    <a:pt x="86" y="37"/>
                  </a:cubicBezTo>
                  <a:cubicBezTo>
                    <a:pt x="88" y="36"/>
                    <a:pt x="90" y="36"/>
                    <a:pt x="91" y="37"/>
                  </a:cubicBezTo>
                  <a:cubicBezTo>
                    <a:pt x="93" y="37"/>
                    <a:pt x="96" y="37"/>
                    <a:pt x="99" y="35"/>
                  </a:cubicBezTo>
                  <a:cubicBezTo>
                    <a:pt x="101" y="32"/>
                    <a:pt x="101" y="28"/>
                    <a:pt x="100" y="19"/>
                  </a:cubicBezTo>
                  <a:cubicBezTo>
                    <a:pt x="100" y="13"/>
                    <a:pt x="98" y="8"/>
                    <a:pt x="94" y="5"/>
                  </a:cubicBezTo>
                  <a:cubicBezTo>
                    <a:pt x="88" y="0"/>
                    <a:pt x="80" y="1"/>
                    <a:pt x="74" y="2"/>
                  </a:cubicBezTo>
                  <a:cubicBezTo>
                    <a:pt x="72" y="2"/>
                    <a:pt x="71" y="2"/>
                    <a:pt x="70" y="2"/>
                  </a:cubicBezTo>
                  <a:cubicBezTo>
                    <a:pt x="58" y="2"/>
                    <a:pt x="56" y="11"/>
                    <a:pt x="52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0" y="33"/>
                    <a:pt x="50" y="33"/>
                  </a:cubicBezTo>
                  <a:cubicBezTo>
                    <a:pt x="49" y="31"/>
                    <a:pt x="48" y="20"/>
                    <a:pt x="47" y="11"/>
                  </a:cubicBezTo>
                  <a:cubicBezTo>
                    <a:pt x="47" y="9"/>
                    <a:pt x="46" y="7"/>
                    <a:pt x="44" y="7"/>
                  </a:cubicBezTo>
                  <a:cubicBezTo>
                    <a:pt x="41" y="6"/>
                    <a:pt x="39" y="7"/>
                    <a:pt x="38" y="9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4"/>
                    <a:pt x="29" y="25"/>
                  </a:cubicBezTo>
                  <a:cubicBezTo>
                    <a:pt x="29" y="25"/>
                    <a:pt x="28" y="29"/>
                    <a:pt x="17" y="32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3" y="30"/>
                    <a:pt x="16" y="19"/>
                    <a:pt x="20" y="9"/>
                  </a:cubicBezTo>
                  <a:cubicBezTo>
                    <a:pt x="21" y="7"/>
                    <a:pt x="20" y="4"/>
                    <a:pt x="17" y="3"/>
                  </a:cubicBezTo>
                  <a:cubicBezTo>
                    <a:pt x="15" y="2"/>
                    <a:pt x="12" y="3"/>
                    <a:pt x="11" y="5"/>
                  </a:cubicBezTo>
                  <a:cubicBezTo>
                    <a:pt x="7" y="13"/>
                    <a:pt x="0" y="32"/>
                    <a:pt x="7" y="40"/>
                  </a:cubicBezTo>
                  <a:cubicBezTo>
                    <a:pt x="9" y="42"/>
                    <a:pt x="13" y="44"/>
                    <a:pt x="20" y="42"/>
                  </a:cubicBezTo>
                  <a:cubicBezTo>
                    <a:pt x="34" y="37"/>
                    <a:pt x="38" y="31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33"/>
                    <a:pt x="40" y="36"/>
                    <a:pt x="41" y="37"/>
                  </a:cubicBezTo>
                  <a:cubicBezTo>
                    <a:pt x="42" y="39"/>
                    <a:pt x="47" y="46"/>
                    <a:pt x="53" y="45"/>
                  </a:cubicBezTo>
                  <a:cubicBezTo>
                    <a:pt x="57" y="45"/>
                    <a:pt x="60" y="42"/>
                    <a:pt x="61" y="36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6" y="13"/>
                    <a:pt x="67" y="12"/>
                    <a:pt x="70" y="12"/>
                  </a:cubicBezTo>
                  <a:cubicBezTo>
                    <a:pt x="71" y="12"/>
                    <a:pt x="73" y="12"/>
                    <a:pt x="75" y="12"/>
                  </a:cubicBezTo>
                  <a:cubicBezTo>
                    <a:pt x="80" y="11"/>
                    <a:pt x="85" y="10"/>
                    <a:pt x="88" y="13"/>
                  </a:cubicBezTo>
                  <a:cubicBezTo>
                    <a:pt x="89" y="14"/>
                    <a:pt x="90" y="17"/>
                    <a:pt x="91" y="20"/>
                  </a:cubicBezTo>
                  <a:cubicBezTo>
                    <a:pt x="91" y="23"/>
                    <a:pt x="91" y="25"/>
                    <a:pt x="91" y="26"/>
                  </a:cubicBezTo>
                  <a:cubicBezTo>
                    <a:pt x="89" y="26"/>
                    <a:pt x="85" y="26"/>
                    <a:pt x="81" y="28"/>
                  </a:cubicBezTo>
                  <a:cubicBezTo>
                    <a:pt x="72" y="33"/>
                    <a:pt x="68" y="43"/>
                    <a:pt x="69" y="51"/>
                  </a:cubicBezTo>
                  <a:cubicBezTo>
                    <a:pt x="70" y="57"/>
                    <a:pt x="74" y="61"/>
                    <a:pt x="79" y="62"/>
                  </a:cubicBezTo>
                  <a:cubicBezTo>
                    <a:pt x="87" y="64"/>
                    <a:pt x="104" y="71"/>
                    <a:pt x="108" y="7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2" y="101"/>
                    <a:pt x="123" y="108"/>
                    <a:pt x="123" y="109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3" y="129"/>
                    <a:pt x="124" y="144"/>
                    <a:pt x="131" y="148"/>
                  </a:cubicBezTo>
                  <a:cubicBezTo>
                    <a:pt x="132" y="148"/>
                    <a:pt x="133" y="149"/>
                    <a:pt x="135" y="149"/>
                  </a:cubicBezTo>
                  <a:cubicBezTo>
                    <a:pt x="136" y="149"/>
                    <a:pt x="138" y="148"/>
                    <a:pt x="140" y="147"/>
                  </a:cubicBezTo>
                  <a:cubicBezTo>
                    <a:pt x="150" y="141"/>
                    <a:pt x="180" y="97"/>
                    <a:pt x="173" y="78"/>
                  </a:cubicBezTo>
                  <a:cubicBezTo>
                    <a:pt x="168" y="65"/>
                    <a:pt x="168" y="65"/>
                    <a:pt x="175" y="62"/>
                  </a:cubicBezTo>
                  <a:cubicBezTo>
                    <a:pt x="188" y="55"/>
                    <a:pt x="195" y="47"/>
                    <a:pt x="194" y="38"/>
                  </a:cubicBezTo>
                  <a:cubicBezTo>
                    <a:pt x="194" y="35"/>
                    <a:pt x="192" y="33"/>
                    <a:pt x="1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16D05266-BFC6-4482-B583-590D560F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5" y="2992438"/>
              <a:ext cx="136525" cy="179387"/>
            </a:xfrm>
            <a:custGeom>
              <a:avLst/>
              <a:gdLst>
                <a:gd name="T0" fmla="*/ 44 w 60"/>
                <a:gd name="T1" fmla="*/ 18 h 79"/>
                <a:gd name="T2" fmla="*/ 34 w 60"/>
                <a:gd name="T3" fmla="*/ 14 h 79"/>
                <a:gd name="T4" fmla="*/ 25 w 60"/>
                <a:gd name="T5" fmla="*/ 7 h 79"/>
                <a:gd name="T6" fmla="*/ 18 w 60"/>
                <a:gd name="T7" fmla="*/ 2 h 79"/>
                <a:gd name="T8" fmla="*/ 11 w 60"/>
                <a:gd name="T9" fmla="*/ 1 h 79"/>
                <a:gd name="T10" fmla="*/ 1 w 60"/>
                <a:gd name="T11" fmla="*/ 33 h 79"/>
                <a:gd name="T12" fmla="*/ 5 w 60"/>
                <a:gd name="T13" fmla="*/ 39 h 79"/>
                <a:gd name="T14" fmla="*/ 11 w 60"/>
                <a:gd name="T15" fmla="*/ 34 h 79"/>
                <a:gd name="T16" fmla="*/ 15 w 60"/>
                <a:gd name="T17" fmla="*/ 12 h 79"/>
                <a:gd name="T18" fmla="*/ 20 w 60"/>
                <a:gd name="T19" fmla="*/ 15 h 79"/>
                <a:gd name="T20" fmla="*/ 27 w 60"/>
                <a:gd name="T21" fmla="*/ 21 h 79"/>
                <a:gd name="T22" fmla="*/ 41 w 60"/>
                <a:gd name="T23" fmla="*/ 28 h 79"/>
                <a:gd name="T24" fmla="*/ 49 w 60"/>
                <a:gd name="T25" fmla="*/ 31 h 79"/>
                <a:gd name="T26" fmla="*/ 48 w 60"/>
                <a:gd name="T27" fmla="*/ 32 h 79"/>
                <a:gd name="T28" fmla="*/ 35 w 60"/>
                <a:gd name="T29" fmla="*/ 48 h 79"/>
                <a:gd name="T30" fmla="*/ 26 w 60"/>
                <a:gd name="T31" fmla="*/ 73 h 79"/>
                <a:gd name="T32" fmla="*/ 29 w 60"/>
                <a:gd name="T33" fmla="*/ 79 h 79"/>
                <a:gd name="T34" fmla="*/ 30 w 60"/>
                <a:gd name="T35" fmla="*/ 79 h 79"/>
                <a:gd name="T36" fmla="*/ 35 w 60"/>
                <a:gd name="T37" fmla="*/ 76 h 79"/>
                <a:gd name="T38" fmla="*/ 44 w 60"/>
                <a:gd name="T39" fmla="*/ 52 h 79"/>
                <a:gd name="T40" fmla="*/ 55 w 60"/>
                <a:gd name="T41" fmla="*/ 39 h 79"/>
                <a:gd name="T42" fmla="*/ 57 w 60"/>
                <a:gd name="T43" fmla="*/ 38 h 79"/>
                <a:gd name="T44" fmla="*/ 60 w 60"/>
                <a:gd name="T45" fmla="*/ 30 h 79"/>
                <a:gd name="T46" fmla="*/ 44 w 60"/>
                <a:gd name="T47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79">
                  <a:moveTo>
                    <a:pt x="44" y="18"/>
                  </a:moveTo>
                  <a:cubicBezTo>
                    <a:pt x="41" y="17"/>
                    <a:pt x="36" y="15"/>
                    <a:pt x="34" y="14"/>
                  </a:cubicBezTo>
                  <a:cubicBezTo>
                    <a:pt x="30" y="10"/>
                    <a:pt x="28" y="8"/>
                    <a:pt x="25" y="7"/>
                  </a:cubicBezTo>
                  <a:cubicBezTo>
                    <a:pt x="23" y="5"/>
                    <a:pt x="21" y="4"/>
                    <a:pt x="18" y="2"/>
                  </a:cubicBezTo>
                  <a:cubicBezTo>
                    <a:pt x="16" y="0"/>
                    <a:pt x="14" y="0"/>
                    <a:pt x="11" y="1"/>
                  </a:cubicBezTo>
                  <a:cubicBezTo>
                    <a:pt x="9" y="2"/>
                    <a:pt x="3" y="4"/>
                    <a:pt x="1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8" y="39"/>
                    <a:pt x="10" y="37"/>
                    <a:pt x="11" y="34"/>
                  </a:cubicBezTo>
                  <a:cubicBezTo>
                    <a:pt x="11" y="25"/>
                    <a:pt x="13" y="16"/>
                    <a:pt x="15" y="12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22" y="17"/>
                    <a:pt x="24" y="18"/>
                    <a:pt x="27" y="21"/>
                  </a:cubicBezTo>
                  <a:cubicBezTo>
                    <a:pt x="30" y="24"/>
                    <a:pt x="35" y="26"/>
                    <a:pt x="41" y="28"/>
                  </a:cubicBezTo>
                  <a:cubicBezTo>
                    <a:pt x="43" y="29"/>
                    <a:pt x="47" y="30"/>
                    <a:pt x="49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1" y="38"/>
                    <a:pt x="39" y="40"/>
                    <a:pt x="35" y="48"/>
                  </a:cubicBezTo>
                  <a:cubicBezTo>
                    <a:pt x="32" y="55"/>
                    <a:pt x="26" y="72"/>
                    <a:pt x="26" y="73"/>
                  </a:cubicBezTo>
                  <a:cubicBezTo>
                    <a:pt x="25" y="75"/>
                    <a:pt x="26" y="78"/>
                    <a:pt x="29" y="79"/>
                  </a:cubicBezTo>
                  <a:cubicBezTo>
                    <a:pt x="29" y="79"/>
                    <a:pt x="30" y="79"/>
                    <a:pt x="30" y="79"/>
                  </a:cubicBezTo>
                  <a:cubicBezTo>
                    <a:pt x="32" y="79"/>
                    <a:pt x="34" y="78"/>
                    <a:pt x="35" y="76"/>
                  </a:cubicBezTo>
                  <a:cubicBezTo>
                    <a:pt x="35" y="76"/>
                    <a:pt x="41" y="59"/>
                    <a:pt x="44" y="52"/>
                  </a:cubicBezTo>
                  <a:cubicBezTo>
                    <a:pt x="47" y="46"/>
                    <a:pt x="48" y="45"/>
                    <a:pt x="55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0" y="35"/>
                    <a:pt x="60" y="32"/>
                    <a:pt x="60" y="30"/>
                  </a:cubicBezTo>
                  <a:cubicBezTo>
                    <a:pt x="59" y="24"/>
                    <a:pt x="52" y="21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40" name="Freeform 194">
            <a:extLst>
              <a:ext uri="{FF2B5EF4-FFF2-40B4-BE49-F238E27FC236}">
                <a16:creationId xmlns:a16="http://schemas.microsoft.com/office/drawing/2014/main" id="{7DA75C38-7F2F-4542-98FC-C9CC63B2EC3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78764" y="5122059"/>
            <a:ext cx="347472" cy="257328"/>
          </a:xfrm>
          <a:custGeom>
            <a:avLst/>
            <a:gdLst>
              <a:gd name="T0" fmla="*/ 309 w 320"/>
              <a:gd name="T1" fmla="*/ 21 h 236"/>
              <a:gd name="T2" fmla="*/ 309 w 320"/>
              <a:gd name="T3" fmla="*/ 0 h 236"/>
              <a:gd name="T4" fmla="*/ 288 w 320"/>
              <a:gd name="T5" fmla="*/ 11 h 236"/>
              <a:gd name="T6" fmla="*/ 247 w 320"/>
              <a:gd name="T7" fmla="*/ 32 h 236"/>
              <a:gd name="T8" fmla="*/ 165 w 320"/>
              <a:gd name="T9" fmla="*/ 12 h 236"/>
              <a:gd name="T10" fmla="*/ 128 w 320"/>
              <a:gd name="T11" fmla="*/ 32 h 236"/>
              <a:gd name="T12" fmla="*/ 32 w 320"/>
              <a:gd name="T13" fmla="*/ 11 h 236"/>
              <a:gd name="T14" fmla="*/ 10 w 320"/>
              <a:gd name="T15" fmla="*/ 0 h 236"/>
              <a:gd name="T16" fmla="*/ 10 w 320"/>
              <a:gd name="T17" fmla="*/ 21 h 236"/>
              <a:gd name="T18" fmla="*/ 0 w 320"/>
              <a:gd name="T19" fmla="*/ 181 h 236"/>
              <a:gd name="T20" fmla="*/ 21 w 320"/>
              <a:gd name="T21" fmla="*/ 192 h 236"/>
              <a:gd name="T22" fmla="*/ 32 w 320"/>
              <a:gd name="T23" fmla="*/ 171 h 236"/>
              <a:gd name="T24" fmla="*/ 76 w 320"/>
              <a:gd name="T25" fmla="*/ 219 h 236"/>
              <a:gd name="T26" fmla="*/ 121 w 320"/>
              <a:gd name="T27" fmla="*/ 232 h 236"/>
              <a:gd name="T28" fmla="*/ 154 w 320"/>
              <a:gd name="T29" fmla="*/ 235 h 236"/>
              <a:gd name="T30" fmla="*/ 181 w 320"/>
              <a:gd name="T31" fmla="*/ 221 h 236"/>
              <a:gd name="T32" fmla="*/ 222 w 320"/>
              <a:gd name="T33" fmla="*/ 227 h 236"/>
              <a:gd name="T34" fmla="*/ 242 w 320"/>
              <a:gd name="T35" fmla="*/ 210 h 236"/>
              <a:gd name="T36" fmla="*/ 275 w 320"/>
              <a:gd name="T37" fmla="*/ 185 h 236"/>
              <a:gd name="T38" fmla="*/ 288 w 320"/>
              <a:gd name="T39" fmla="*/ 171 h 236"/>
              <a:gd name="T40" fmla="*/ 298 w 320"/>
              <a:gd name="T41" fmla="*/ 192 h 236"/>
              <a:gd name="T42" fmla="*/ 320 w 320"/>
              <a:gd name="T43" fmla="*/ 181 h 236"/>
              <a:gd name="T44" fmla="*/ 254 w 320"/>
              <a:gd name="T45" fmla="*/ 179 h 236"/>
              <a:gd name="T46" fmla="*/ 239 w 320"/>
              <a:gd name="T47" fmla="*/ 188 h 236"/>
              <a:gd name="T48" fmla="*/ 232 w 320"/>
              <a:gd name="T49" fmla="*/ 183 h 236"/>
              <a:gd name="T50" fmla="*/ 198 w 320"/>
              <a:gd name="T51" fmla="*/ 125 h 236"/>
              <a:gd name="T52" fmla="*/ 179 w 320"/>
              <a:gd name="T53" fmla="*/ 135 h 236"/>
              <a:gd name="T54" fmla="*/ 214 w 320"/>
              <a:gd name="T55" fmla="*/ 194 h 236"/>
              <a:gd name="T56" fmla="*/ 194 w 320"/>
              <a:gd name="T57" fmla="*/ 204 h 236"/>
              <a:gd name="T58" fmla="*/ 147 w 320"/>
              <a:gd name="T59" fmla="*/ 147 h 236"/>
              <a:gd name="T60" fmla="*/ 164 w 320"/>
              <a:gd name="T61" fmla="*/ 196 h 236"/>
              <a:gd name="T62" fmla="*/ 160 w 320"/>
              <a:gd name="T63" fmla="*/ 212 h 236"/>
              <a:gd name="T64" fmla="*/ 143 w 320"/>
              <a:gd name="T65" fmla="*/ 208 h 236"/>
              <a:gd name="T66" fmla="*/ 132 w 320"/>
              <a:gd name="T67" fmla="*/ 188 h 236"/>
              <a:gd name="T68" fmla="*/ 124 w 320"/>
              <a:gd name="T69" fmla="*/ 176 h 236"/>
              <a:gd name="T70" fmla="*/ 106 w 320"/>
              <a:gd name="T71" fmla="*/ 188 h 236"/>
              <a:gd name="T72" fmla="*/ 111 w 320"/>
              <a:gd name="T73" fmla="*/ 214 h 236"/>
              <a:gd name="T74" fmla="*/ 62 w 320"/>
              <a:gd name="T75" fmla="*/ 155 h 236"/>
              <a:gd name="T76" fmla="*/ 32 w 320"/>
              <a:gd name="T77" fmla="*/ 149 h 236"/>
              <a:gd name="T78" fmla="*/ 88 w 320"/>
              <a:gd name="T79" fmla="*/ 53 h 236"/>
              <a:gd name="T80" fmla="*/ 64 w 320"/>
              <a:gd name="T81" fmla="*/ 85 h 236"/>
              <a:gd name="T82" fmla="*/ 97 w 320"/>
              <a:gd name="T83" fmla="*/ 117 h 236"/>
              <a:gd name="T84" fmla="*/ 253 w 320"/>
              <a:gd name="T85" fmla="*/ 170 h 236"/>
              <a:gd name="T86" fmla="*/ 288 w 320"/>
              <a:gd name="T87" fmla="*/ 149 h 236"/>
              <a:gd name="T88" fmla="*/ 265 w 320"/>
              <a:gd name="T89" fmla="*/ 150 h 236"/>
              <a:gd name="T90" fmla="*/ 215 w 320"/>
              <a:gd name="T91" fmla="*/ 76 h 236"/>
              <a:gd name="T92" fmla="*/ 88 w 320"/>
              <a:gd name="T93" fmla="*/ 95 h 236"/>
              <a:gd name="T94" fmla="*/ 90 w 320"/>
              <a:gd name="T95" fmla="*/ 77 h 236"/>
              <a:gd name="T96" fmla="*/ 242 w 320"/>
              <a:gd name="T97" fmla="*/ 53 h 236"/>
              <a:gd name="T98" fmla="*/ 288 w 320"/>
              <a:gd name="T99" fmla="*/ 5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20" h="236">
                <a:moveTo>
                  <a:pt x="309" y="171"/>
                </a:moveTo>
                <a:cubicBezTo>
                  <a:pt x="309" y="21"/>
                  <a:pt x="309" y="21"/>
                  <a:pt x="309" y="21"/>
                </a:cubicBezTo>
                <a:cubicBezTo>
                  <a:pt x="315" y="21"/>
                  <a:pt x="320" y="17"/>
                  <a:pt x="320" y="11"/>
                </a:cubicBezTo>
                <a:cubicBezTo>
                  <a:pt x="320" y="5"/>
                  <a:pt x="315" y="0"/>
                  <a:pt x="309" y="0"/>
                </a:cubicBezTo>
                <a:cubicBezTo>
                  <a:pt x="298" y="0"/>
                  <a:pt x="298" y="0"/>
                  <a:pt x="298" y="0"/>
                </a:cubicBezTo>
                <a:cubicBezTo>
                  <a:pt x="292" y="0"/>
                  <a:pt x="288" y="5"/>
                  <a:pt x="288" y="11"/>
                </a:cubicBezTo>
                <a:cubicBezTo>
                  <a:pt x="288" y="32"/>
                  <a:pt x="288" y="32"/>
                  <a:pt x="288" y="32"/>
                </a:cubicBezTo>
                <a:cubicBezTo>
                  <a:pt x="247" y="32"/>
                  <a:pt x="247" y="32"/>
                  <a:pt x="247" y="32"/>
                </a:cubicBezTo>
                <a:cubicBezTo>
                  <a:pt x="173" y="11"/>
                  <a:pt x="173" y="11"/>
                  <a:pt x="173" y="11"/>
                </a:cubicBezTo>
                <a:cubicBezTo>
                  <a:pt x="171" y="10"/>
                  <a:pt x="168" y="11"/>
                  <a:pt x="165" y="12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5"/>
                  <a:pt x="27" y="0"/>
                  <a:pt x="2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7"/>
                  <a:pt x="4" y="21"/>
                  <a:pt x="10" y="21"/>
                </a:cubicBezTo>
                <a:cubicBezTo>
                  <a:pt x="10" y="171"/>
                  <a:pt x="10" y="171"/>
                  <a:pt x="10" y="171"/>
                </a:cubicBezTo>
                <a:cubicBezTo>
                  <a:pt x="4" y="171"/>
                  <a:pt x="0" y="175"/>
                  <a:pt x="0" y="181"/>
                </a:cubicBezTo>
                <a:cubicBezTo>
                  <a:pt x="0" y="187"/>
                  <a:pt x="4" y="192"/>
                  <a:pt x="10" y="192"/>
                </a:cubicBezTo>
                <a:cubicBezTo>
                  <a:pt x="21" y="192"/>
                  <a:pt x="21" y="192"/>
                  <a:pt x="21" y="192"/>
                </a:cubicBezTo>
                <a:cubicBezTo>
                  <a:pt x="27" y="192"/>
                  <a:pt x="32" y="187"/>
                  <a:pt x="32" y="181"/>
                </a:cubicBezTo>
                <a:cubicBezTo>
                  <a:pt x="32" y="171"/>
                  <a:pt x="32" y="171"/>
                  <a:pt x="32" y="171"/>
                </a:cubicBezTo>
                <a:cubicBezTo>
                  <a:pt x="47" y="171"/>
                  <a:pt x="47" y="171"/>
                  <a:pt x="47" y="171"/>
                </a:cubicBezTo>
                <a:cubicBezTo>
                  <a:pt x="76" y="219"/>
                  <a:pt x="76" y="219"/>
                  <a:pt x="76" y="219"/>
                </a:cubicBezTo>
                <a:cubicBezTo>
                  <a:pt x="82" y="230"/>
                  <a:pt x="94" y="236"/>
                  <a:pt x="106" y="236"/>
                </a:cubicBezTo>
                <a:cubicBezTo>
                  <a:pt x="111" y="236"/>
                  <a:pt x="116" y="235"/>
                  <a:pt x="121" y="232"/>
                </a:cubicBezTo>
                <a:cubicBezTo>
                  <a:pt x="125" y="230"/>
                  <a:pt x="128" y="227"/>
                  <a:pt x="130" y="225"/>
                </a:cubicBezTo>
                <a:cubicBezTo>
                  <a:pt x="136" y="231"/>
                  <a:pt x="145" y="235"/>
                  <a:pt x="154" y="235"/>
                </a:cubicBezTo>
                <a:cubicBezTo>
                  <a:pt x="160" y="235"/>
                  <a:pt x="165" y="233"/>
                  <a:pt x="171" y="230"/>
                </a:cubicBezTo>
                <a:cubicBezTo>
                  <a:pt x="175" y="228"/>
                  <a:pt x="178" y="225"/>
                  <a:pt x="181" y="221"/>
                </a:cubicBezTo>
                <a:cubicBezTo>
                  <a:pt x="187" y="228"/>
                  <a:pt x="196" y="232"/>
                  <a:pt x="205" y="232"/>
                </a:cubicBezTo>
                <a:cubicBezTo>
                  <a:pt x="211" y="232"/>
                  <a:pt x="217" y="231"/>
                  <a:pt x="222" y="227"/>
                </a:cubicBezTo>
                <a:cubicBezTo>
                  <a:pt x="229" y="223"/>
                  <a:pt x="234" y="216"/>
                  <a:pt x="236" y="209"/>
                </a:cubicBezTo>
                <a:cubicBezTo>
                  <a:pt x="238" y="209"/>
                  <a:pt x="240" y="210"/>
                  <a:pt x="242" y="210"/>
                </a:cubicBezTo>
                <a:cubicBezTo>
                  <a:pt x="248" y="210"/>
                  <a:pt x="254" y="208"/>
                  <a:pt x="259" y="205"/>
                </a:cubicBezTo>
                <a:cubicBezTo>
                  <a:pt x="267" y="201"/>
                  <a:pt x="272" y="193"/>
                  <a:pt x="275" y="185"/>
                </a:cubicBezTo>
                <a:cubicBezTo>
                  <a:pt x="276" y="180"/>
                  <a:pt x="276" y="175"/>
                  <a:pt x="275" y="171"/>
                </a:cubicBezTo>
                <a:cubicBezTo>
                  <a:pt x="288" y="171"/>
                  <a:pt x="288" y="171"/>
                  <a:pt x="288" y="171"/>
                </a:cubicBezTo>
                <a:cubicBezTo>
                  <a:pt x="288" y="181"/>
                  <a:pt x="288" y="181"/>
                  <a:pt x="288" y="181"/>
                </a:cubicBezTo>
                <a:cubicBezTo>
                  <a:pt x="288" y="187"/>
                  <a:pt x="292" y="192"/>
                  <a:pt x="298" y="192"/>
                </a:cubicBezTo>
                <a:cubicBezTo>
                  <a:pt x="309" y="192"/>
                  <a:pt x="309" y="192"/>
                  <a:pt x="309" y="192"/>
                </a:cubicBezTo>
                <a:cubicBezTo>
                  <a:pt x="315" y="192"/>
                  <a:pt x="320" y="187"/>
                  <a:pt x="320" y="181"/>
                </a:cubicBezTo>
                <a:cubicBezTo>
                  <a:pt x="320" y="175"/>
                  <a:pt x="315" y="171"/>
                  <a:pt x="309" y="171"/>
                </a:cubicBezTo>
                <a:close/>
                <a:moveTo>
                  <a:pt x="254" y="179"/>
                </a:moveTo>
                <a:cubicBezTo>
                  <a:pt x="253" y="183"/>
                  <a:pt x="251" y="185"/>
                  <a:pt x="248" y="187"/>
                </a:cubicBezTo>
                <a:cubicBezTo>
                  <a:pt x="246" y="188"/>
                  <a:pt x="242" y="189"/>
                  <a:pt x="239" y="188"/>
                </a:cubicBezTo>
                <a:cubicBezTo>
                  <a:pt x="236" y="187"/>
                  <a:pt x="234" y="185"/>
                  <a:pt x="232" y="183"/>
                </a:cubicBezTo>
                <a:cubicBezTo>
                  <a:pt x="232" y="183"/>
                  <a:pt x="232" y="183"/>
                  <a:pt x="232" y="183"/>
                </a:cubicBezTo>
                <a:cubicBezTo>
                  <a:pt x="232" y="183"/>
                  <a:pt x="232" y="183"/>
                  <a:pt x="232" y="182"/>
                </a:cubicBezTo>
                <a:cubicBezTo>
                  <a:pt x="198" y="125"/>
                  <a:pt x="198" y="125"/>
                  <a:pt x="198" y="125"/>
                </a:cubicBezTo>
                <a:cubicBezTo>
                  <a:pt x="195" y="119"/>
                  <a:pt x="188" y="118"/>
                  <a:pt x="183" y="121"/>
                </a:cubicBezTo>
                <a:cubicBezTo>
                  <a:pt x="178" y="124"/>
                  <a:pt x="176" y="130"/>
                  <a:pt x="179" y="135"/>
                </a:cubicBezTo>
                <a:cubicBezTo>
                  <a:pt x="214" y="194"/>
                  <a:pt x="214" y="194"/>
                  <a:pt x="214" y="194"/>
                </a:cubicBezTo>
                <a:cubicBezTo>
                  <a:pt x="214" y="194"/>
                  <a:pt x="214" y="194"/>
                  <a:pt x="214" y="194"/>
                </a:cubicBezTo>
                <a:cubicBezTo>
                  <a:pt x="217" y="199"/>
                  <a:pt x="217" y="206"/>
                  <a:pt x="211" y="209"/>
                </a:cubicBezTo>
                <a:cubicBezTo>
                  <a:pt x="205" y="212"/>
                  <a:pt x="198" y="210"/>
                  <a:pt x="194" y="204"/>
                </a:cubicBezTo>
                <a:cubicBezTo>
                  <a:pt x="162" y="151"/>
                  <a:pt x="162" y="151"/>
                  <a:pt x="162" y="151"/>
                </a:cubicBezTo>
                <a:cubicBezTo>
                  <a:pt x="159" y="146"/>
                  <a:pt x="153" y="144"/>
                  <a:pt x="147" y="147"/>
                </a:cubicBezTo>
                <a:cubicBezTo>
                  <a:pt x="142" y="150"/>
                  <a:pt x="141" y="157"/>
                  <a:pt x="144" y="162"/>
                </a:cubicBezTo>
                <a:cubicBezTo>
                  <a:pt x="164" y="196"/>
                  <a:pt x="164" y="196"/>
                  <a:pt x="164" y="196"/>
                </a:cubicBezTo>
                <a:cubicBezTo>
                  <a:pt x="166" y="198"/>
                  <a:pt x="166" y="201"/>
                  <a:pt x="165" y="204"/>
                </a:cubicBezTo>
                <a:cubicBezTo>
                  <a:pt x="165" y="207"/>
                  <a:pt x="163" y="210"/>
                  <a:pt x="160" y="212"/>
                </a:cubicBezTo>
                <a:cubicBezTo>
                  <a:pt x="154" y="215"/>
                  <a:pt x="147" y="213"/>
                  <a:pt x="143" y="208"/>
                </a:cubicBezTo>
                <a:cubicBezTo>
                  <a:pt x="143" y="208"/>
                  <a:pt x="143" y="208"/>
                  <a:pt x="143" y="208"/>
                </a:cubicBezTo>
                <a:cubicBezTo>
                  <a:pt x="132" y="188"/>
                  <a:pt x="132" y="188"/>
                  <a:pt x="132" y="188"/>
                </a:cubicBezTo>
                <a:cubicBezTo>
                  <a:pt x="132" y="188"/>
                  <a:pt x="132" y="188"/>
                  <a:pt x="132" y="188"/>
                </a:cubicBezTo>
                <a:cubicBezTo>
                  <a:pt x="132" y="188"/>
                  <a:pt x="132" y="188"/>
                  <a:pt x="132" y="188"/>
                </a:cubicBezTo>
                <a:cubicBezTo>
                  <a:pt x="124" y="176"/>
                  <a:pt x="124" y="176"/>
                  <a:pt x="124" y="176"/>
                </a:cubicBezTo>
                <a:cubicBezTo>
                  <a:pt x="121" y="171"/>
                  <a:pt x="114" y="170"/>
                  <a:pt x="110" y="173"/>
                </a:cubicBezTo>
                <a:cubicBezTo>
                  <a:pt x="105" y="176"/>
                  <a:pt x="103" y="183"/>
                  <a:pt x="106" y="188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115" y="201"/>
                  <a:pt x="118" y="209"/>
                  <a:pt x="111" y="214"/>
                </a:cubicBezTo>
                <a:cubicBezTo>
                  <a:pt x="105" y="217"/>
                  <a:pt x="97" y="213"/>
                  <a:pt x="94" y="208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60" y="151"/>
                  <a:pt x="57" y="149"/>
                  <a:pt x="53" y="149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2" y="53"/>
                  <a:pt x="32" y="53"/>
                  <a:pt x="32" y="53"/>
                </a:cubicBezTo>
                <a:cubicBezTo>
                  <a:pt x="88" y="53"/>
                  <a:pt x="88" y="53"/>
                  <a:pt x="88" y="53"/>
                </a:cubicBezTo>
                <a:cubicBezTo>
                  <a:pt x="80" y="58"/>
                  <a:pt x="80" y="58"/>
                  <a:pt x="80" y="58"/>
                </a:cubicBezTo>
                <a:cubicBezTo>
                  <a:pt x="70" y="64"/>
                  <a:pt x="64" y="74"/>
                  <a:pt x="64" y="85"/>
                </a:cubicBezTo>
                <a:cubicBezTo>
                  <a:pt x="64" y="95"/>
                  <a:pt x="68" y="105"/>
                  <a:pt x="74" y="111"/>
                </a:cubicBezTo>
                <a:cubicBezTo>
                  <a:pt x="81" y="116"/>
                  <a:pt x="89" y="118"/>
                  <a:pt x="97" y="117"/>
                </a:cubicBezTo>
                <a:cubicBezTo>
                  <a:pt x="211" y="98"/>
                  <a:pt x="211" y="98"/>
                  <a:pt x="211" y="98"/>
                </a:cubicBezTo>
                <a:cubicBezTo>
                  <a:pt x="253" y="170"/>
                  <a:pt x="253" y="170"/>
                  <a:pt x="253" y="170"/>
                </a:cubicBezTo>
                <a:cubicBezTo>
                  <a:pt x="254" y="173"/>
                  <a:pt x="255" y="176"/>
                  <a:pt x="254" y="179"/>
                </a:cubicBezTo>
                <a:close/>
                <a:moveTo>
                  <a:pt x="288" y="149"/>
                </a:moveTo>
                <a:cubicBezTo>
                  <a:pt x="266" y="149"/>
                  <a:pt x="266" y="149"/>
                  <a:pt x="266" y="149"/>
                </a:cubicBezTo>
                <a:cubicBezTo>
                  <a:pt x="266" y="149"/>
                  <a:pt x="266" y="150"/>
                  <a:pt x="265" y="150"/>
                </a:cubicBezTo>
                <a:cubicBezTo>
                  <a:pt x="226" y="81"/>
                  <a:pt x="226" y="81"/>
                  <a:pt x="226" y="81"/>
                </a:cubicBezTo>
                <a:cubicBezTo>
                  <a:pt x="224" y="77"/>
                  <a:pt x="220" y="75"/>
                  <a:pt x="215" y="76"/>
                </a:cubicBezTo>
                <a:cubicBezTo>
                  <a:pt x="94" y="96"/>
                  <a:pt x="94" y="96"/>
                  <a:pt x="94" y="96"/>
                </a:cubicBezTo>
                <a:cubicBezTo>
                  <a:pt x="91" y="97"/>
                  <a:pt x="89" y="96"/>
                  <a:pt x="88" y="95"/>
                </a:cubicBezTo>
                <a:cubicBezTo>
                  <a:pt x="86" y="93"/>
                  <a:pt x="85" y="89"/>
                  <a:pt x="85" y="85"/>
                </a:cubicBezTo>
                <a:cubicBezTo>
                  <a:pt x="85" y="80"/>
                  <a:pt x="88" y="78"/>
                  <a:pt x="90" y="77"/>
                </a:cubicBezTo>
                <a:cubicBezTo>
                  <a:pt x="172" y="33"/>
                  <a:pt x="172" y="33"/>
                  <a:pt x="172" y="33"/>
                </a:cubicBezTo>
                <a:cubicBezTo>
                  <a:pt x="242" y="53"/>
                  <a:pt x="242" y="53"/>
                  <a:pt x="242" y="53"/>
                </a:cubicBezTo>
                <a:cubicBezTo>
                  <a:pt x="243" y="53"/>
                  <a:pt x="244" y="53"/>
                  <a:pt x="245" y="53"/>
                </a:cubicBezTo>
                <a:cubicBezTo>
                  <a:pt x="288" y="53"/>
                  <a:pt x="288" y="53"/>
                  <a:pt x="288" y="53"/>
                </a:cubicBezTo>
                <a:lnTo>
                  <a:pt x="288" y="14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359613-5B0B-44DF-B0B4-2CAAC7744CBC}"/>
              </a:ext>
            </a:extLst>
          </p:cNvPr>
          <p:cNvGrpSpPr>
            <a:grpSpLocks noChangeAspect="1"/>
          </p:cNvGrpSpPr>
          <p:nvPr/>
        </p:nvGrpSpPr>
        <p:grpSpPr>
          <a:xfrm>
            <a:off x="792480" y="3801609"/>
            <a:ext cx="320040" cy="316982"/>
            <a:chOff x="4360863" y="1784350"/>
            <a:chExt cx="498476" cy="493713"/>
          </a:xfrm>
          <a:solidFill>
            <a:schemeClr val="bg1"/>
          </a:solidFill>
        </p:grpSpPr>
        <p:sp>
          <p:nvSpPr>
            <p:cNvPr id="42" name="Freeform 188">
              <a:extLst>
                <a:ext uri="{FF2B5EF4-FFF2-40B4-BE49-F238E27FC236}">
                  <a16:creationId xmlns:a16="http://schemas.microsoft.com/office/drawing/2014/main" id="{7D69A8E9-3D2B-4DA8-8DC2-E5C76DC5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116138"/>
              <a:ext cx="204788" cy="161925"/>
            </a:xfrm>
            <a:custGeom>
              <a:avLst/>
              <a:gdLst>
                <a:gd name="T0" fmla="*/ 96 w 99"/>
                <a:gd name="T1" fmla="*/ 44 h 78"/>
                <a:gd name="T2" fmla="*/ 13 w 99"/>
                <a:gd name="T3" fmla="*/ 0 h 78"/>
                <a:gd name="T4" fmla="*/ 12 w 99"/>
                <a:gd name="T5" fmla="*/ 0 h 78"/>
                <a:gd name="T6" fmla="*/ 8 w 99"/>
                <a:gd name="T7" fmla="*/ 5 h 78"/>
                <a:gd name="T8" fmla="*/ 13 w 99"/>
                <a:gd name="T9" fmla="*/ 9 h 78"/>
                <a:gd name="T10" fmla="*/ 15 w 99"/>
                <a:gd name="T11" fmla="*/ 9 h 78"/>
                <a:gd name="T12" fmla="*/ 89 w 99"/>
                <a:gd name="T13" fmla="*/ 51 h 78"/>
                <a:gd name="T14" fmla="*/ 89 w 99"/>
                <a:gd name="T15" fmla="*/ 68 h 78"/>
                <a:gd name="T16" fmla="*/ 5 w 99"/>
                <a:gd name="T17" fmla="*/ 68 h 78"/>
                <a:gd name="T18" fmla="*/ 0 w 99"/>
                <a:gd name="T19" fmla="*/ 73 h 78"/>
                <a:gd name="T20" fmla="*/ 5 w 99"/>
                <a:gd name="T21" fmla="*/ 78 h 78"/>
                <a:gd name="T22" fmla="*/ 89 w 99"/>
                <a:gd name="T23" fmla="*/ 78 h 78"/>
                <a:gd name="T24" fmla="*/ 99 w 99"/>
                <a:gd name="T25" fmla="*/ 68 h 78"/>
                <a:gd name="T26" fmla="*/ 99 w 99"/>
                <a:gd name="T27" fmla="*/ 51 h 78"/>
                <a:gd name="T28" fmla="*/ 96 w 99"/>
                <a:gd name="T29" fmla="*/ 4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78">
                  <a:moveTo>
                    <a:pt x="96" y="44"/>
                  </a:moveTo>
                  <a:cubicBezTo>
                    <a:pt x="67" y="16"/>
                    <a:pt x="27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9" y="0"/>
                    <a:pt x="7" y="2"/>
                    <a:pt x="8" y="5"/>
                  </a:cubicBezTo>
                  <a:cubicBezTo>
                    <a:pt x="8" y="8"/>
                    <a:pt x="10" y="10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12"/>
                    <a:pt x="54" y="16"/>
                    <a:pt x="89" y="51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76"/>
                    <a:pt x="2" y="78"/>
                    <a:pt x="5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4" y="78"/>
                    <a:pt x="99" y="73"/>
                    <a:pt x="99" y="6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48"/>
                    <a:pt x="98" y="46"/>
                    <a:pt x="9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3" name="Freeform 189">
              <a:extLst>
                <a:ext uri="{FF2B5EF4-FFF2-40B4-BE49-F238E27FC236}">
                  <a16:creationId xmlns:a16="http://schemas.microsoft.com/office/drawing/2014/main" id="{882085EB-68FC-41DA-A87E-6FDD2DD7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2116138"/>
              <a:ext cx="203200" cy="161925"/>
            </a:xfrm>
            <a:custGeom>
              <a:avLst/>
              <a:gdLst>
                <a:gd name="T0" fmla="*/ 93 w 98"/>
                <a:gd name="T1" fmla="*/ 68 h 78"/>
                <a:gd name="T2" fmla="*/ 9 w 98"/>
                <a:gd name="T3" fmla="*/ 68 h 78"/>
                <a:gd name="T4" fmla="*/ 9 w 98"/>
                <a:gd name="T5" fmla="*/ 51 h 78"/>
                <a:gd name="T6" fmla="*/ 86 w 98"/>
                <a:gd name="T7" fmla="*/ 9 h 78"/>
                <a:gd name="T8" fmla="*/ 91 w 98"/>
                <a:gd name="T9" fmla="*/ 5 h 78"/>
                <a:gd name="T10" fmla="*/ 86 w 98"/>
                <a:gd name="T11" fmla="*/ 0 h 78"/>
                <a:gd name="T12" fmla="*/ 86 w 98"/>
                <a:gd name="T13" fmla="*/ 0 h 78"/>
                <a:gd name="T14" fmla="*/ 3 w 98"/>
                <a:gd name="T15" fmla="*/ 44 h 78"/>
                <a:gd name="T16" fmla="*/ 0 w 98"/>
                <a:gd name="T17" fmla="*/ 51 h 78"/>
                <a:gd name="T18" fmla="*/ 0 w 98"/>
                <a:gd name="T19" fmla="*/ 68 h 78"/>
                <a:gd name="T20" fmla="*/ 9 w 98"/>
                <a:gd name="T21" fmla="*/ 78 h 78"/>
                <a:gd name="T22" fmla="*/ 93 w 98"/>
                <a:gd name="T23" fmla="*/ 78 h 78"/>
                <a:gd name="T24" fmla="*/ 98 w 98"/>
                <a:gd name="T25" fmla="*/ 73 h 78"/>
                <a:gd name="T26" fmla="*/ 93 w 98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93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37" y="23"/>
                    <a:pt x="75" y="9"/>
                    <a:pt x="86" y="9"/>
                  </a:cubicBezTo>
                  <a:cubicBezTo>
                    <a:pt x="89" y="9"/>
                    <a:pt x="91" y="7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0"/>
                    <a:pt x="34" y="13"/>
                    <a:pt x="3" y="44"/>
                  </a:cubicBezTo>
                  <a:cubicBezTo>
                    <a:pt x="1" y="46"/>
                    <a:pt x="0" y="48"/>
                    <a:pt x="0" y="5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8"/>
                    <a:pt x="9" y="78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6" y="78"/>
                    <a:pt x="98" y="76"/>
                    <a:pt x="98" y="73"/>
                  </a:cubicBezTo>
                  <a:cubicBezTo>
                    <a:pt x="98" y="70"/>
                    <a:pt x="96" y="68"/>
                    <a:pt x="9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4" name="Freeform 190">
              <a:extLst>
                <a:ext uri="{FF2B5EF4-FFF2-40B4-BE49-F238E27FC236}">
                  <a16:creationId xmlns:a16="http://schemas.microsoft.com/office/drawing/2014/main" id="{9DDBAD33-A589-47C9-B569-B4D547917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6" y="1784350"/>
              <a:ext cx="246063" cy="322262"/>
            </a:xfrm>
            <a:custGeom>
              <a:avLst/>
              <a:gdLst>
                <a:gd name="T0" fmla="*/ 10 w 119"/>
                <a:gd name="T1" fmla="*/ 99 h 155"/>
                <a:gd name="T2" fmla="*/ 27 w 119"/>
                <a:gd name="T3" fmla="*/ 134 h 155"/>
                <a:gd name="T4" fmla="*/ 27 w 119"/>
                <a:gd name="T5" fmla="*/ 148 h 155"/>
                <a:gd name="T6" fmla="*/ 27 w 119"/>
                <a:gd name="T7" fmla="*/ 151 h 155"/>
                <a:gd name="T8" fmla="*/ 32 w 119"/>
                <a:gd name="T9" fmla="*/ 154 h 155"/>
                <a:gd name="T10" fmla="*/ 34 w 119"/>
                <a:gd name="T11" fmla="*/ 153 h 155"/>
                <a:gd name="T12" fmla="*/ 36 w 119"/>
                <a:gd name="T13" fmla="*/ 147 h 155"/>
                <a:gd name="T14" fmla="*/ 36 w 119"/>
                <a:gd name="T15" fmla="*/ 132 h 155"/>
                <a:gd name="T16" fmla="*/ 35 w 119"/>
                <a:gd name="T17" fmla="*/ 129 h 155"/>
                <a:gd name="T18" fmla="*/ 19 w 119"/>
                <a:gd name="T19" fmla="*/ 95 h 155"/>
                <a:gd name="T20" fmla="*/ 14 w 119"/>
                <a:gd name="T21" fmla="*/ 90 h 155"/>
                <a:gd name="T22" fmla="*/ 10 w 119"/>
                <a:gd name="T23" fmla="*/ 86 h 155"/>
                <a:gd name="T24" fmla="*/ 13 w 119"/>
                <a:gd name="T25" fmla="*/ 82 h 155"/>
                <a:gd name="T26" fmla="*/ 15 w 119"/>
                <a:gd name="T27" fmla="*/ 76 h 155"/>
                <a:gd name="T28" fmla="*/ 13 w 119"/>
                <a:gd name="T29" fmla="*/ 59 h 155"/>
                <a:gd name="T30" fmla="*/ 60 w 119"/>
                <a:gd name="T31" fmla="*/ 9 h 155"/>
                <a:gd name="T32" fmla="*/ 107 w 119"/>
                <a:gd name="T33" fmla="*/ 59 h 155"/>
                <a:gd name="T34" fmla="*/ 104 w 119"/>
                <a:gd name="T35" fmla="*/ 76 h 155"/>
                <a:gd name="T36" fmla="*/ 107 w 119"/>
                <a:gd name="T37" fmla="*/ 82 h 155"/>
                <a:gd name="T38" fmla="*/ 109 w 119"/>
                <a:gd name="T39" fmla="*/ 86 h 155"/>
                <a:gd name="T40" fmla="*/ 105 w 119"/>
                <a:gd name="T41" fmla="*/ 90 h 155"/>
                <a:gd name="T42" fmla="*/ 100 w 119"/>
                <a:gd name="T43" fmla="*/ 95 h 155"/>
                <a:gd name="T44" fmla="*/ 84 w 119"/>
                <a:gd name="T45" fmla="*/ 129 h 155"/>
                <a:gd name="T46" fmla="*/ 83 w 119"/>
                <a:gd name="T47" fmla="*/ 133 h 155"/>
                <a:gd name="T48" fmla="*/ 83 w 119"/>
                <a:gd name="T49" fmla="*/ 147 h 155"/>
                <a:gd name="T50" fmla="*/ 85 w 119"/>
                <a:gd name="T51" fmla="*/ 153 h 155"/>
                <a:gd name="T52" fmla="*/ 92 w 119"/>
                <a:gd name="T53" fmla="*/ 151 h 155"/>
                <a:gd name="T54" fmla="*/ 92 w 119"/>
                <a:gd name="T55" fmla="*/ 148 h 155"/>
                <a:gd name="T56" fmla="*/ 92 w 119"/>
                <a:gd name="T57" fmla="*/ 135 h 155"/>
                <a:gd name="T58" fmla="*/ 109 w 119"/>
                <a:gd name="T59" fmla="*/ 99 h 155"/>
                <a:gd name="T60" fmla="*/ 119 w 119"/>
                <a:gd name="T61" fmla="*/ 86 h 155"/>
                <a:gd name="T62" fmla="*/ 114 w 119"/>
                <a:gd name="T63" fmla="*/ 75 h 155"/>
                <a:gd name="T64" fmla="*/ 116 w 119"/>
                <a:gd name="T65" fmla="*/ 59 h 155"/>
                <a:gd name="T66" fmla="*/ 60 w 119"/>
                <a:gd name="T67" fmla="*/ 0 h 155"/>
                <a:gd name="T68" fmla="*/ 3 w 119"/>
                <a:gd name="T69" fmla="*/ 59 h 155"/>
                <a:gd name="T70" fmla="*/ 5 w 119"/>
                <a:gd name="T71" fmla="*/ 75 h 155"/>
                <a:gd name="T72" fmla="*/ 0 w 119"/>
                <a:gd name="T73" fmla="*/ 86 h 155"/>
                <a:gd name="T74" fmla="*/ 10 w 119"/>
                <a:gd name="T75" fmla="*/ 9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55">
                  <a:moveTo>
                    <a:pt x="10" y="99"/>
                  </a:moveTo>
                  <a:cubicBezTo>
                    <a:pt x="12" y="112"/>
                    <a:pt x="18" y="125"/>
                    <a:pt x="27" y="134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9"/>
                    <a:pt x="27" y="150"/>
                    <a:pt x="27" y="151"/>
                  </a:cubicBezTo>
                  <a:cubicBezTo>
                    <a:pt x="28" y="153"/>
                    <a:pt x="30" y="154"/>
                    <a:pt x="32" y="154"/>
                  </a:cubicBezTo>
                  <a:cubicBezTo>
                    <a:pt x="33" y="154"/>
                    <a:pt x="33" y="154"/>
                    <a:pt x="34" y="153"/>
                  </a:cubicBezTo>
                  <a:cubicBezTo>
                    <a:pt x="36" y="152"/>
                    <a:pt x="37" y="150"/>
                    <a:pt x="36" y="147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1"/>
                    <a:pt x="36" y="130"/>
                    <a:pt x="35" y="129"/>
                  </a:cubicBezTo>
                  <a:cubicBezTo>
                    <a:pt x="26" y="120"/>
                    <a:pt x="20" y="107"/>
                    <a:pt x="19" y="95"/>
                  </a:cubicBezTo>
                  <a:cubicBezTo>
                    <a:pt x="19" y="92"/>
                    <a:pt x="17" y="90"/>
                    <a:pt x="14" y="90"/>
                  </a:cubicBezTo>
                  <a:cubicBezTo>
                    <a:pt x="12" y="90"/>
                    <a:pt x="10" y="88"/>
                    <a:pt x="10" y="86"/>
                  </a:cubicBezTo>
                  <a:cubicBezTo>
                    <a:pt x="10" y="84"/>
                    <a:pt x="11" y="82"/>
                    <a:pt x="13" y="82"/>
                  </a:cubicBezTo>
                  <a:cubicBezTo>
                    <a:pt x="15" y="81"/>
                    <a:pt x="16" y="78"/>
                    <a:pt x="15" y="76"/>
                  </a:cubicBezTo>
                  <a:cubicBezTo>
                    <a:pt x="13" y="70"/>
                    <a:pt x="13" y="65"/>
                    <a:pt x="13" y="59"/>
                  </a:cubicBezTo>
                  <a:cubicBezTo>
                    <a:pt x="13" y="32"/>
                    <a:pt x="34" y="9"/>
                    <a:pt x="60" y="9"/>
                  </a:cubicBezTo>
                  <a:cubicBezTo>
                    <a:pt x="86" y="9"/>
                    <a:pt x="107" y="32"/>
                    <a:pt x="107" y="59"/>
                  </a:cubicBezTo>
                  <a:cubicBezTo>
                    <a:pt x="107" y="65"/>
                    <a:pt x="106" y="70"/>
                    <a:pt x="104" y="76"/>
                  </a:cubicBezTo>
                  <a:cubicBezTo>
                    <a:pt x="103" y="78"/>
                    <a:pt x="105" y="81"/>
                    <a:pt x="107" y="82"/>
                  </a:cubicBezTo>
                  <a:cubicBezTo>
                    <a:pt x="108" y="82"/>
                    <a:pt x="109" y="84"/>
                    <a:pt x="109" y="86"/>
                  </a:cubicBezTo>
                  <a:cubicBezTo>
                    <a:pt x="109" y="88"/>
                    <a:pt x="107" y="90"/>
                    <a:pt x="105" y="90"/>
                  </a:cubicBezTo>
                  <a:cubicBezTo>
                    <a:pt x="103" y="90"/>
                    <a:pt x="100" y="92"/>
                    <a:pt x="100" y="95"/>
                  </a:cubicBezTo>
                  <a:cubicBezTo>
                    <a:pt x="99" y="108"/>
                    <a:pt x="93" y="120"/>
                    <a:pt x="84" y="129"/>
                  </a:cubicBezTo>
                  <a:cubicBezTo>
                    <a:pt x="83" y="130"/>
                    <a:pt x="83" y="131"/>
                    <a:pt x="83" y="133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2" y="150"/>
                    <a:pt x="83" y="152"/>
                    <a:pt x="85" y="153"/>
                  </a:cubicBezTo>
                  <a:cubicBezTo>
                    <a:pt x="88" y="155"/>
                    <a:pt x="90" y="154"/>
                    <a:pt x="92" y="151"/>
                  </a:cubicBezTo>
                  <a:cubicBezTo>
                    <a:pt x="92" y="150"/>
                    <a:pt x="92" y="149"/>
                    <a:pt x="92" y="148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101" y="125"/>
                    <a:pt x="108" y="112"/>
                    <a:pt x="109" y="99"/>
                  </a:cubicBezTo>
                  <a:cubicBezTo>
                    <a:pt x="115" y="98"/>
                    <a:pt x="119" y="92"/>
                    <a:pt x="119" y="86"/>
                  </a:cubicBezTo>
                  <a:cubicBezTo>
                    <a:pt x="119" y="82"/>
                    <a:pt x="117" y="78"/>
                    <a:pt x="114" y="75"/>
                  </a:cubicBezTo>
                  <a:cubicBezTo>
                    <a:pt x="116" y="70"/>
                    <a:pt x="116" y="65"/>
                    <a:pt x="116" y="59"/>
                  </a:cubicBezTo>
                  <a:cubicBezTo>
                    <a:pt x="116" y="26"/>
                    <a:pt x="91" y="0"/>
                    <a:pt x="60" y="0"/>
                  </a:cubicBezTo>
                  <a:cubicBezTo>
                    <a:pt x="28" y="0"/>
                    <a:pt x="3" y="26"/>
                    <a:pt x="3" y="59"/>
                  </a:cubicBezTo>
                  <a:cubicBezTo>
                    <a:pt x="3" y="65"/>
                    <a:pt x="4" y="70"/>
                    <a:pt x="5" y="75"/>
                  </a:cubicBezTo>
                  <a:cubicBezTo>
                    <a:pt x="2" y="78"/>
                    <a:pt x="0" y="82"/>
                    <a:pt x="0" y="86"/>
                  </a:cubicBezTo>
                  <a:cubicBezTo>
                    <a:pt x="0" y="92"/>
                    <a:pt x="4" y="97"/>
                    <a:pt x="1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5" name="Freeform 191">
              <a:extLst>
                <a:ext uri="{FF2B5EF4-FFF2-40B4-BE49-F238E27FC236}">
                  <a16:creationId xmlns:a16="http://schemas.microsoft.com/office/drawing/2014/main" id="{1F370BD0-1834-497C-A7B3-AEB22026D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6" y="2114550"/>
              <a:ext cx="107950" cy="85725"/>
            </a:xfrm>
            <a:custGeom>
              <a:avLst/>
              <a:gdLst>
                <a:gd name="T0" fmla="*/ 42 w 52"/>
                <a:gd name="T1" fmla="*/ 38 h 41"/>
                <a:gd name="T2" fmla="*/ 46 w 52"/>
                <a:gd name="T3" fmla="*/ 8 h 41"/>
                <a:gd name="T4" fmla="*/ 6 w 52"/>
                <a:gd name="T5" fmla="*/ 8 h 41"/>
                <a:gd name="T6" fmla="*/ 10 w 52"/>
                <a:gd name="T7" fmla="*/ 38 h 41"/>
                <a:gd name="T8" fmla="*/ 14 w 52"/>
                <a:gd name="T9" fmla="*/ 41 h 41"/>
                <a:gd name="T10" fmla="*/ 15 w 52"/>
                <a:gd name="T11" fmla="*/ 41 h 41"/>
                <a:gd name="T12" fmla="*/ 37 w 52"/>
                <a:gd name="T13" fmla="*/ 40 h 41"/>
                <a:gd name="T14" fmla="*/ 42 w 52"/>
                <a:gd name="T15" fmla="*/ 38 h 41"/>
                <a:gd name="T16" fmla="*/ 17 w 52"/>
                <a:gd name="T17" fmla="*/ 31 h 41"/>
                <a:gd name="T18" fmla="*/ 12 w 52"/>
                <a:gd name="T19" fmla="*/ 16 h 41"/>
                <a:gd name="T20" fmla="*/ 26 w 52"/>
                <a:gd name="T21" fmla="*/ 12 h 41"/>
                <a:gd name="T22" fmla="*/ 26 w 52"/>
                <a:gd name="T23" fmla="*/ 12 h 41"/>
                <a:gd name="T24" fmla="*/ 40 w 52"/>
                <a:gd name="T25" fmla="*/ 15 h 41"/>
                <a:gd name="T26" fmla="*/ 35 w 52"/>
                <a:gd name="T27" fmla="*/ 30 h 41"/>
                <a:gd name="T28" fmla="*/ 17 w 52"/>
                <a:gd name="T2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41">
                  <a:moveTo>
                    <a:pt x="42" y="38"/>
                  </a:moveTo>
                  <a:cubicBezTo>
                    <a:pt x="50" y="22"/>
                    <a:pt x="52" y="13"/>
                    <a:pt x="46" y="8"/>
                  </a:cubicBezTo>
                  <a:cubicBezTo>
                    <a:pt x="35" y="0"/>
                    <a:pt x="15" y="1"/>
                    <a:pt x="6" y="8"/>
                  </a:cubicBezTo>
                  <a:cubicBezTo>
                    <a:pt x="0" y="13"/>
                    <a:pt x="1" y="23"/>
                    <a:pt x="10" y="38"/>
                  </a:cubicBezTo>
                  <a:cubicBezTo>
                    <a:pt x="11" y="40"/>
                    <a:pt x="12" y="41"/>
                    <a:pt x="14" y="41"/>
                  </a:cubicBezTo>
                  <a:cubicBezTo>
                    <a:pt x="14" y="41"/>
                    <a:pt x="14" y="41"/>
                    <a:pt x="15" y="41"/>
                  </a:cubicBezTo>
                  <a:cubicBezTo>
                    <a:pt x="22" y="39"/>
                    <a:pt x="30" y="39"/>
                    <a:pt x="37" y="40"/>
                  </a:cubicBezTo>
                  <a:cubicBezTo>
                    <a:pt x="39" y="41"/>
                    <a:pt x="41" y="40"/>
                    <a:pt x="42" y="38"/>
                  </a:cubicBezTo>
                  <a:close/>
                  <a:moveTo>
                    <a:pt x="17" y="31"/>
                  </a:moveTo>
                  <a:cubicBezTo>
                    <a:pt x="12" y="21"/>
                    <a:pt x="11" y="16"/>
                    <a:pt x="12" y="16"/>
                  </a:cubicBezTo>
                  <a:cubicBezTo>
                    <a:pt x="17" y="12"/>
                    <a:pt x="21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33" y="12"/>
                    <a:pt x="35" y="13"/>
                    <a:pt x="40" y="15"/>
                  </a:cubicBezTo>
                  <a:cubicBezTo>
                    <a:pt x="40" y="16"/>
                    <a:pt x="40" y="21"/>
                    <a:pt x="35" y="30"/>
                  </a:cubicBezTo>
                  <a:cubicBezTo>
                    <a:pt x="29" y="30"/>
                    <a:pt x="23" y="30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6" name="Freeform 192">
              <a:extLst>
                <a:ext uri="{FF2B5EF4-FFF2-40B4-BE49-F238E27FC236}">
                  <a16:creationId xmlns:a16="http://schemas.microsoft.com/office/drawing/2014/main" id="{104C2C72-DEF1-4B93-9897-917E09641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2208213"/>
              <a:ext cx="26988" cy="69850"/>
            </a:xfrm>
            <a:custGeom>
              <a:avLst/>
              <a:gdLst>
                <a:gd name="T0" fmla="*/ 10 w 13"/>
                <a:gd name="T1" fmla="*/ 4 h 34"/>
                <a:gd name="T2" fmla="*/ 4 w 13"/>
                <a:gd name="T3" fmla="*/ 0 h 34"/>
                <a:gd name="T4" fmla="*/ 0 w 13"/>
                <a:gd name="T5" fmla="*/ 5 h 34"/>
                <a:gd name="T6" fmla="*/ 3 w 13"/>
                <a:gd name="T7" fmla="*/ 30 h 34"/>
                <a:gd name="T8" fmla="*/ 8 w 13"/>
                <a:gd name="T9" fmla="*/ 34 h 34"/>
                <a:gd name="T10" fmla="*/ 8 w 13"/>
                <a:gd name="T11" fmla="*/ 34 h 34"/>
                <a:gd name="T12" fmla="*/ 12 w 13"/>
                <a:gd name="T13" fmla="*/ 29 h 34"/>
                <a:gd name="T14" fmla="*/ 10 w 13"/>
                <a:gd name="T15" fmla="*/ 7 h 34"/>
                <a:gd name="T16" fmla="*/ 10 w 13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4">
                  <a:moveTo>
                    <a:pt x="10" y="4"/>
                  </a:move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5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1" y="34"/>
                    <a:pt x="13" y="31"/>
                    <a:pt x="12" y="29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7" name="Freeform 193">
              <a:extLst>
                <a:ext uri="{FF2B5EF4-FFF2-40B4-BE49-F238E27FC236}">
                  <a16:creationId xmlns:a16="http://schemas.microsoft.com/office/drawing/2014/main" id="{F192944F-7071-448C-B21D-D72A0FE4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2208213"/>
              <a:ext cx="26988" cy="69850"/>
            </a:xfrm>
            <a:custGeom>
              <a:avLst/>
              <a:gdLst>
                <a:gd name="T0" fmla="*/ 8 w 13"/>
                <a:gd name="T1" fmla="*/ 0 h 34"/>
                <a:gd name="T2" fmla="*/ 3 w 13"/>
                <a:gd name="T3" fmla="*/ 5 h 34"/>
                <a:gd name="T4" fmla="*/ 0 w 13"/>
                <a:gd name="T5" fmla="*/ 29 h 34"/>
                <a:gd name="T6" fmla="*/ 4 w 13"/>
                <a:gd name="T7" fmla="*/ 34 h 34"/>
                <a:gd name="T8" fmla="*/ 5 w 13"/>
                <a:gd name="T9" fmla="*/ 34 h 34"/>
                <a:gd name="T10" fmla="*/ 10 w 13"/>
                <a:gd name="T11" fmla="*/ 30 h 34"/>
                <a:gd name="T12" fmla="*/ 12 w 13"/>
                <a:gd name="T13" fmla="*/ 6 h 34"/>
                <a:gd name="T14" fmla="*/ 8 w 13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4">
                  <a:moveTo>
                    <a:pt x="8" y="0"/>
                  </a:moveTo>
                  <a:cubicBezTo>
                    <a:pt x="5" y="0"/>
                    <a:pt x="3" y="2"/>
                    <a:pt x="3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4"/>
                    <a:pt x="4" y="34"/>
                  </a:cubicBezTo>
                  <a:cubicBezTo>
                    <a:pt x="4" y="34"/>
                    <a:pt x="5" y="34"/>
                    <a:pt x="5" y="34"/>
                  </a:cubicBezTo>
                  <a:cubicBezTo>
                    <a:pt x="7" y="34"/>
                    <a:pt x="9" y="32"/>
                    <a:pt x="10" y="3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3"/>
                    <a:pt x="11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A3ABCC2-6B35-42E5-B8D7-D650EF3A99D3}"/>
              </a:ext>
            </a:extLst>
          </p:cNvPr>
          <p:cNvGrpSpPr/>
          <p:nvPr/>
        </p:nvGrpSpPr>
        <p:grpSpPr>
          <a:xfrm>
            <a:off x="3048000" y="5706609"/>
            <a:ext cx="3017520" cy="846590"/>
            <a:chOff x="3429000" y="5791200"/>
            <a:chExt cx="1829367" cy="84659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BA31B9B-0F18-449D-93DA-A4968678F9F9}"/>
                </a:ext>
              </a:extLst>
            </p:cNvPr>
            <p:cNvGrpSpPr/>
            <p:nvPr/>
          </p:nvGrpSpPr>
          <p:grpSpPr>
            <a:xfrm>
              <a:off x="3429000" y="5791200"/>
              <a:ext cx="1829367" cy="846590"/>
              <a:chOff x="3505200" y="5792129"/>
              <a:chExt cx="1829367" cy="846590"/>
            </a:xfrm>
          </p:grpSpPr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B14CB9AF-5E6D-443D-89F9-0EF07D7CE0F8}"/>
                  </a:ext>
                </a:extLst>
              </p:cNvPr>
              <p:cNvSpPr/>
              <p:nvPr/>
            </p:nvSpPr>
            <p:spPr>
              <a:xfrm rot="16200000">
                <a:off x="4039631" y="5343784"/>
                <a:ext cx="761071" cy="1828800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1324961 w 1324961"/>
                  <a:gd name="connsiteY2" fmla="*/ 2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3"/>
                  <a:gd name="connsiteY0" fmla="*/ 0 h 1468983"/>
                  <a:gd name="connsiteX1" fmla="*/ 769166 w 1324963"/>
                  <a:gd name="connsiteY1" fmla="*/ 0 h 1468983"/>
                  <a:gd name="connsiteX2" fmla="*/ 1324961 w 1324963"/>
                  <a:gd name="connsiteY2" fmla="*/ 2 h 1468983"/>
                  <a:gd name="connsiteX3" fmla="*/ 1324961 w 1324963"/>
                  <a:gd name="connsiteY3" fmla="*/ 734490 h 1468983"/>
                  <a:gd name="connsiteX4" fmla="*/ 769166 w 1324963"/>
                  <a:gd name="connsiteY4" fmla="*/ 1468980 h 1468983"/>
                  <a:gd name="connsiteX5" fmla="*/ 1324963 w 1324963"/>
                  <a:gd name="connsiteY5" fmla="*/ 1468983 h 1468983"/>
                  <a:gd name="connsiteX6" fmla="*/ 0 w 1324963"/>
                  <a:gd name="connsiteY6" fmla="*/ 1468980 h 1468983"/>
                  <a:gd name="connsiteX7" fmla="*/ 555795 w 1324963"/>
                  <a:gd name="connsiteY7" fmla="*/ 734490 h 1468983"/>
                  <a:gd name="connsiteX8" fmla="*/ 0 w 1324963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555795 w 1324964"/>
                  <a:gd name="connsiteY7" fmla="*/ 734490 h 1468983"/>
                  <a:gd name="connsiteX8" fmla="*/ 0 w 1324964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403253 w 1324964"/>
                  <a:gd name="connsiteY7" fmla="*/ 734492 h 1468983"/>
                  <a:gd name="connsiteX8" fmla="*/ 0 w 1324964"/>
                  <a:gd name="connsiteY8" fmla="*/ 0 h 146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DA44AE14-E85D-4CB9-8553-F4C045D0F6DB}"/>
                  </a:ext>
                </a:extLst>
              </p:cNvPr>
              <p:cNvSpPr/>
              <p:nvPr/>
            </p:nvSpPr>
            <p:spPr>
              <a:xfrm rot="16200000">
                <a:off x="4039064" y="5258265"/>
                <a:ext cx="761071" cy="1828800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1324961 w 1324961"/>
                  <a:gd name="connsiteY2" fmla="*/ 2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3"/>
                  <a:gd name="connsiteY0" fmla="*/ 0 h 1468983"/>
                  <a:gd name="connsiteX1" fmla="*/ 769166 w 1324963"/>
                  <a:gd name="connsiteY1" fmla="*/ 0 h 1468983"/>
                  <a:gd name="connsiteX2" fmla="*/ 1324961 w 1324963"/>
                  <a:gd name="connsiteY2" fmla="*/ 2 h 1468983"/>
                  <a:gd name="connsiteX3" fmla="*/ 1324961 w 1324963"/>
                  <a:gd name="connsiteY3" fmla="*/ 734490 h 1468983"/>
                  <a:gd name="connsiteX4" fmla="*/ 769166 w 1324963"/>
                  <a:gd name="connsiteY4" fmla="*/ 1468980 h 1468983"/>
                  <a:gd name="connsiteX5" fmla="*/ 1324963 w 1324963"/>
                  <a:gd name="connsiteY5" fmla="*/ 1468983 h 1468983"/>
                  <a:gd name="connsiteX6" fmla="*/ 0 w 1324963"/>
                  <a:gd name="connsiteY6" fmla="*/ 1468980 h 1468983"/>
                  <a:gd name="connsiteX7" fmla="*/ 555795 w 1324963"/>
                  <a:gd name="connsiteY7" fmla="*/ 734490 h 1468983"/>
                  <a:gd name="connsiteX8" fmla="*/ 0 w 1324963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555795 w 1324964"/>
                  <a:gd name="connsiteY7" fmla="*/ 734490 h 1468983"/>
                  <a:gd name="connsiteX8" fmla="*/ 0 w 1324964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403253 w 1324964"/>
                  <a:gd name="connsiteY7" fmla="*/ 734492 h 1468983"/>
                  <a:gd name="connsiteX8" fmla="*/ 0 w 1324964"/>
                  <a:gd name="connsiteY8" fmla="*/ 0 h 146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71655C6-C927-4A87-8207-F9A82B98E063}"/>
                </a:ext>
              </a:extLst>
            </p:cNvPr>
            <p:cNvSpPr/>
            <p:nvPr/>
          </p:nvSpPr>
          <p:spPr bwMode="gray">
            <a:xfrm>
              <a:off x="3429283" y="5791200"/>
              <a:ext cx="1828801" cy="53340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400" b="1" dirty="0">
                  <a:solidFill>
                    <a:schemeClr val="bg1"/>
                  </a:solidFill>
                </a:rPr>
                <a:t>CPA (Certified Public Accountant) Exam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8AF2D31-ED91-4D45-92CD-D60C68AD032A}"/>
              </a:ext>
            </a:extLst>
          </p:cNvPr>
          <p:cNvGrpSpPr/>
          <p:nvPr/>
        </p:nvGrpSpPr>
        <p:grpSpPr>
          <a:xfrm>
            <a:off x="6210169" y="5706610"/>
            <a:ext cx="3017520" cy="846590"/>
            <a:chOff x="3429000" y="5791200"/>
            <a:chExt cx="1829367" cy="84659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93F97E7-D1BA-4F85-8EF1-BBAD6D9C541C}"/>
                </a:ext>
              </a:extLst>
            </p:cNvPr>
            <p:cNvGrpSpPr/>
            <p:nvPr/>
          </p:nvGrpSpPr>
          <p:grpSpPr>
            <a:xfrm>
              <a:off x="3429000" y="5791200"/>
              <a:ext cx="1829367" cy="846590"/>
              <a:chOff x="3505200" y="5792129"/>
              <a:chExt cx="1829367" cy="846590"/>
            </a:xfrm>
          </p:grpSpPr>
          <p:sp>
            <p:nvSpPr>
              <p:cNvPr id="62" name="Freeform 7">
                <a:extLst>
                  <a:ext uri="{FF2B5EF4-FFF2-40B4-BE49-F238E27FC236}">
                    <a16:creationId xmlns:a16="http://schemas.microsoft.com/office/drawing/2014/main" id="{F1A19970-9314-47ED-A797-F7CBB5E3D652}"/>
                  </a:ext>
                </a:extLst>
              </p:cNvPr>
              <p:cNvSpPr/>
              <p:nvPr/>
            </p:nvSpPr>
            <p:spPr>
              <a:xfrm rot="16200000">
                <a:off x="4039631" y="5343784"/>
                <a:ext cx="761071" cy="1828800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1324961 w 1324961"/>
                  <a:gd name="connsiteY2" fmla="*/ 2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3"/>
                  <a:gd name="connsiteY0" fmla="*/ 0 h 1468983"/>
                  <a:gd name="connsiteX1" fmla="*/ 769166 w 1324963"/>
                  <a:gd name="connsiteY1" fmla="*/ 0 h 1468983"/>
                  <a:gd name="connsiteX2" fmla="*/ 1324961 w 1324963"/>
                  <a:gd name="connsiteY2" fmla="*/ 2 h 1468983"/>
                  <a:gd name="connsiteX3" fmla="*/ 1324961 w 1324963"/>
                  <a:gd name="connsiteY3" fmla="*/ 734490 h 1468983"/>
                  <a:gd name="connsiteX4" fmla="*/ 769166 w 1324963"/>
                  <a:gd name="connsiteY4" fmla="*/ 1468980 h 1468983"/>
                  <a:gd name="connsiteX5" fmla="*/ 1324963 w 1324963"/>
                  <a:gd name="connsiteY5" fmla="*/ 1468983 h 1468983"/>
                  <a:gd name="connsiteX6" fmla="*/ 0 w 1324963"/>
                  <a:gd name="connsiteY6" fmla="*/ 1468980 h 1468983"/>
                  <a:gd name="connsiteX7" fmla="*/ 555795 w 1324963"/>
                  <a:gd name="connsiteY7" fmla="*/ 734490 h 1468983"/>
                  <a:gd name="connsiteX8" fmla="*/ 0 w 1324963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555795 w 1324964"/>
                  <a:gd name="connsiteY7" fmla="*/ 734490 h 1468983"/>
                  <a:gd name="connsiteX8" fmla="*/ 0 w 1324964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403253 w 1324964"/>
                  <a:gd name="connsiteY7" fmla="*/ 734492 h 1468983"/>
                  <a:gd name="connsiteX8" fmla="*/ 0 w 1324964"/>
                  <a:gd name="connsiteY8" fmla="*/ 0 h 146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reeform 9">
                <a:extLst>
                  <a:ext uri="{FF2B5EF4-FFF2-40B4-BE49-F238E27FC236}">
                    <a16:creationId xmlns:a16="http://schemas.microsoft.com/office/drawing/2014/main" id="{1C56C22E-D593-4E82-A8F7-E0AC0BA13A12}"/>
                  </a:ext>
                </a:extLst>
              </p:cNvPr>
              <p:cNvSpPr/>
              <p:nvPr/>
            </p:nvSpPr>
            <p:spPr>
              <a:xfrm rot="16200000">
                <a:off x="4039064" y="5258265"/>
                <a:ext cx="761071" cy="1828800"/>
              </a:xfrm>
              <a:custGeom>
                <a:avLst/>
                <a:gdLst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769166 w 1324961"/>
                  <a:gd name="connsiteY2" fmla="*/ 0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1"/>
                  <a:gd name="connsiteY0" fmla="*/ 0 h 1468980"/>
                  <a:gd name="connsiteX1" fmla="*/ 769166 w 1324961"/>
                  <a:gd name="connsiteY1" fmla="*/ 0 h 1468980"/>
                  <a:gd name="connsiteX2" fmla="*/ 1324961 w 1324961"/>
                  <a:gd name="connsiteY2" fmla="*/ 2 h 1468980"/>
                  <a:gd name="connsiteX3" fmla="*/ 1324961 w 1324961"/>
                  <a:gd name="connsiteY3" fmla="*/ 734490 h 1468980"/>
                  <a:gd name="connsiteX4" fmla="*/ 769166 w 1324961"/>
                  <a:gd name="connsiteY4" fmla="*/ 1468980 h 1468980"/>
                  <a:gd name="connsiteX5" fmla="*/ 769166 w 1324961"/>
                  <a:gd name="connsiteY5" fmla="*/ 1468980 h 1468980"/>
                  <a:gd name="connsiteX6" fmla="*/ 0 w 1324961"/>
                  <a:gd name="connsiteY6" fmla="*/ 1468980 h 1468980"/>
                  <a:gd name="connsiteX7" fmla="*/ 555795 w 1324961"/>
                  <a:gd name="connsiteY7" fmla="*/ 734490 h 1468980"/>
                  <a:gd name="connsiteX8" fmla="*/ 0 w 1324961"/>
                  <a:gd name="connsiteY8" fmla="*/ 0 h 1468980"/>
                  <a:gd name="connsiteX0" fmla="*/ 0 w 1324963"/>
                  <a:gd name="connsiteY0" fmla="*/ 0 h 1468983"/>
                  <a:gd name="connsiteX1" fmla="*/ 769166 w 1324963"/>
                  <a:gd name="connsiteY1" fmla="*/ 0 h 1468983"/>
                  <a:gd name="connsiteX2" fmla="*/ 1324961 w 1324963"/>
                  <a:gd name="connsiteY2" fmla="*/ 2 h 1468983"/>
                  <a:gd name="connsiteX3" fmla="*/ 1324961 w 1324963"/>
                  <a:gd name="connsiteY3" fmla="*/ 734490 h 1468983"/>
                  <a:gd name="connsiteX4" fmla="*/ 769166 w 1324963"/>
                  <a:gd name="connsiteY4" fmla="*/ 1468980 h 1468983"/>
                  <a:gd name="connsiteX5" fmla="*/ 1324963 w 1324963"/>
                  <a:gd name="connsiteY5" fmla="*/ 1468983 h 1468983"/>
                  <a:gd name="connsiteX6" fmla="*/ 0 w 1324963"/>
                  <a:gd name="connsiteY6" fmla="*/ 1468980 h 1468983"/>
                  <a:gd name="connsiteX7" fmla="*/ 555795 w 1324963"/>
                  <a:gd name="connsiteY7" fmla="*/ 734490 h 1468983"/>
                  <a:gd name="connsiteX8" fmla="*/ 0 w 1324963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555795 w 1324964"/>
                  <a:gd name="connsiteY7" fmla="*/ 734490 h 1468983"/>
                  <a:gd name="connsiteX8" fmla="*/ 0 w 1324964"/>
                  <a:gd name="connsiteY8" fmla="*/ 0 h 1468983"/>
                  <a:gd name="connsiteX0" fmla="*/ 0 w 1324964"/>
                  <a:gd name="connsiteY0" fmla="*/ 0 h 1468983"/>
                  <a:gd name="connsiteX1" fmla="*/ 769166 w 1324964"/>
                  <a:gd name="connsiteY1" fmla="*/ 0 h 1468983"/>
                  <a:gd name="connsiteX2" fmla="*/ 1324961 w 1324964"/>
                  <a:gd name="connsiteY2" fmla="*/ 2 h 1468983"/>
                  <a:gd name="connsiteX3" fmla="*/ 1324961 w 1324964"/>
                  <a:gd name="connsiteY3" fmla="*/ 734490 h 1468983"/>
                  <a:gd name="connsiteX4" fmla="*/ 1324964 w 1324964"/>
                  <a:gd name="connsiteY4" fmla="*/ 1324961 h 1468983"/>
                  <a:gd name="connsiteX5" fmla="*/ 1324963 w 1324964"/>
                  <a:gd name="connsiteY5" fmla="*/ 1468983 h 1468983"/>
                  <a:gd name="connsiteX6" fmla="*/ 0 w 1324964"/>
                  <a:gd name="connsiteY6" fmla="*/ 1468980 h 1468983"/>
                  <a:gd name="connsiteX7" fmla="*/ 403253 w 1324964"/>
                  <a:gd name="connsiteY7" fmla="*/ 734492 h 1468983"/>
                  <a:gd name="connsiteX8" fmla="*/ 0 w 1324964"/>
                  <a:gd name="connsiteY8" fmla="*/ 0 h 146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4964" h="1468983">
                    <a:moveTo>
                      <a:pt x="0" y="0"/>
                    </a:moveTo>
                    <a:lnTo>
                      <a:pt x="769166" y="0"/>
                    </a:lnTo>
                    <a:lnTo>
                      <a:pt x="1324961" y="2"/>
                    </a:lnTo>
                    <a:lnTo>
                      <a:pt x="1324961" y="734490"/>
                    </a:lnTo>
                    <a:cubicBezTo>
                      <a:pt x="1324962" y="931314"/>
                      <a:pt x="1324963" y="1128137"/>
                      <a:pt x="1324964" y="1324961"/>
                    </a:cubicBezTo>
                    <a:cubicBezTo>
                      <a:pt x="1324964" y="1372968"/>
                      <a:pt x="1324963" y="1420976"/>
                      <a:pt x="1324963" y="1468983"/>
                    </a:cubicBezTo>
                    <a:lnTo>
                      <a:pt x="0" y="1468980"/>
                    </a:lnTo>
                    <a:lnTo>
                      <a:pt x="403253" y="7344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66179DC-C1E9-4D4A-82D5-33E7F665E74F}"/>
                </a:ext>
              </a:extLst>
            </p:cNvPr>
            <p:cNvSpPr/>
            <p:nvPr/>
          </p:nvSpPr>
          <p:spPr bwMode="gray">
            <a:xfrm>
              <a:off x="3429283" y="5791200"/>
              <a:ext cx="1828801" cy="533401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marL="0" lvl="1" algn="ctr"/>
              <a:r>
                <a:rPr lang="en-US" sz="1400" b="1" dirty="0">
                  <a:solidFill>
                    <a:schemeClr val="bg1"/>
                  </a:solidFill>
                </a:rPr>
                <a:t>CGMA (Chartered Global Management Accountant)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71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FBAE6F-4E29-430C-9AD8-259E847EA159}"/>
              </a:ext>
            </a:extLst>
          </p:cNvPr>
          <p:cNvSpPr/>
          <p:nvPr/>
        </p:nvSpPr>
        <p:spPr bwMode="gray">
          <a:xfrm>
            <a:off x="0" y="914400"/>
            <a:ext cx="12192000" cy="6795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Apply with a GPA &gt; 3.4 in the following courses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Requirements of the CCA Certificate</a:t>
            </a:r>
          </a:p>
        </p:txBody>
      </p:sp>
      <p:sp>
        <p:nvSpPr>
          <p:cNvPr id="40" name="Hexagon 39">
            <a:extLst>
              <a:ext uri="{FF2B5EF4-FFF2-40B4-BE49-F238E27FC236}">
                <a16:creationId xmlns:a16="http://schemas.microsoft.com/office/drawing/2014/main" id="{0D672D0A-F223-4172-90EE-7F7E94BABBE6}"/>
              </a:ext>
            </a:extLst>
          </p:cNvPr>
          <p:cNvSpPr/>
          <p:nvPr/>
        </p:nvSpPr>
        <p:spPr bwMode="gray">
          <a:xfrm>
            <a:off x="9107091" y="1471374"/>
            <a:ext cx="1752600" cy="1510862"/>
          </a:xfrm>
          <a:prstGeom prst="hexagon">
            <a:avLst/>
          </a:prstGeom>
          <a:solidFill>
            <a:srgbClr val="6FC2B4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EA05F0-6161-479A-BC05-6D77853007E7}"/>
              </a:ext>
            </a:extLst>
          </p:cNvPr>
          <p:cNvSpPr/>
          <p:nvPr/>
        </p:nvSpPr>
        <p:spPr bwMode="gray">
          <a:xfrm>
            <a:off x="9099947" y="2207468"/>
            <a:ext cx="1766888" cy="7681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ECON 102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36B0B5-6599-4EA4-90DE-C46237471FC3}"/>
              </a:ext>
            </a:extLst>
          </p:cNvPr>
          <p:cNvGrpSpPr/>
          <p:nvPr/>
        </p:nvGrpSpPr>
        <p:grpSpPr>
          <a:xfrm>
            <a:off x="9636619" y="1584661"/>
            <a:ext cx="693544" cy="679946"/>
            <a:chOff x="10825163" y="5303838"/>
            <a:chExt cx="566737" cy="555625"/>
          </a:xfrm>
          <a:solidFill>
            <a:srgbClr val="6FC2B4"/>
          </a:solidFill>
        </p:grpSpPr>
        <p:sp>
          <p:nvSpPr>
            <p:cNvPr id="6" name="Freeform 472">
              <a:extLst>
                <a:ext uri="{FF2B5EF4-FFF2-40B4-BE49-F238E27FC236}">
                  <a16:creationId xmlns:a16="http://schemas.microsoft.com/office/drawing/2014/main" id="{2BB35EE6-296B-4737-9DA3-7A4EC5167A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2013" y="5426075"/>
              <a:ext cx="120650" cy="160337"/>
            </a:xfrm>
            <a:custGeom>
              <a:avLst/>
              <a:gdLst>
                <a:gd name="T0" fmla="*/ 28 w 51"/>
                <a:gd name="T1" fmla="*/ 28 h 68"/>
                <a:gd name="T2" fmla="*/ 23 w 51"/>
                <a:gd name="T3" fmla="*/ 12 h 68"/>
                <a:gd name="T4" fmla="*/ 32 w 51"/>
                <a:gd name="T5" fmla="*/ 13 h 68"/>
                <a:gd name="T6" fmla="*/ 35 w 51"/>
                <a:gd name="T7" fmla="*/ 13 h 68"/>
                <a:gd name="T8" fmla="*/ 37 w 51"/>
                <a:gd name="T9" fmla="*/ 11 h 68"/>
                <a:gd name="T10" fmla="*/ 38 w 51"/>
                <a:gd name="T11" fmla="*/ 8 h 68"/>
                <a:gd name="T12" fmla="*/ 34 w 51"/>
                <a:gd name="T13" fmla="*/ 5 h 68"/>
                <a:gd name="T14" fmla="*/ 21 w 51"/>
                <a:gd name="T15" fmla="*/ 4 h 68"/>
                <a:gd name="T16" fmla="*/ 20 w 51"/>
                <a:gd name="T17" fmla="*/ 3 h 68"/>
                <a:gd name="T18" fmla="*/ 16 w 51"/>
                <a:gd name="T19" fmla="*/ 0 h 68"/>
                <a:gd name="T20" fmla="*/ 13 w 51"/>
                <a:gd name="T21" fmla="*/ 2 h 68"/>
                <a:gd name="T22" fmla="*/ 13 w 51"/>
                <a:gd name="T23" fmla="*/ 5 h 68"/>
                <a:gd name="T24" fmla="*/ 14 w 51"/>
                <a:gd name="T25" fmla="*/ 6 h 68"/>
                <a:gd name="T26" fmla="*/ 2 w 51"/>
                <a:gd name="T27" fmla="*/ 26 h 68"/>
                <a:gd name="T28" fmla="*/ 23 w 51"/>
                <a:gd name="T29" fmla="*/ 37 h 68"/>
                <a:gd name="T30" fmla="*/ 28 w 51"/>
                <a:gd name="T31" fmla="*/ 53 h 68"/>
                <a:gd name="T32" fmla="*/ 15 w 51"/>
                <a:gd name="T33" fmla="*/ 51 h 68"/>
                <a:gd name="T34" fmla="*/ 12 w 51"/>
                <a:gd name="T35" fmla="*/ 51 h 68"/>
                <a:gd name="T36" fmla="*/ 9 w 51"/>
                <a:gd name="T37" fmla="*/ 56 h 68"/>
                <a:gd name="T38" fmla="*/ 12 w 51"/>
                <a:gd name="T39" fmla="*/ 59 h 68"/>
                <a:gd name="T40" fmla="*/ 30 w 51"/>
                <a:gd name="T41" fmla="*/ 61 h 68"/>
                <a:gd name="T42" fmla="*/ 31 w 51"/>
                <a:gd name="T43" fmla="*/ 66 h 68"/>
                <a:gd name="T44" fmla="*/ 35 w 51"/>
                <a:gd name="T45" fmla="*/ 68 h 68"/>
                <a:gd name="T46" fmla="*/ 36 w 51"/>
                <a:gd name="T47" fmla="*/ 68 h 68"/>
                <a:gd name="T48" fmla="*/ 38 w 51"/>
                <a:gd name="T49" fmla="*/ 63 h 68"/>
                <a:gd name="T50" fmla="*/ 37 w 51"/>
                <a:gd name="T51" fmla="*/ 59 h 68"/>
                <a:gd name="T52" fmla="*/ 49 w 51"/>
                <a:gd name="T53" fmla="*/ 39 h 68"/>
                <a:gd name="T54" fmla="*/ 28 w 51"/>
                <a:gd name="T55" fmla="*/ 28 h 68"/>
                <a:gd name="T56" fmla="*/ 20 w 51"/>
                <a:gd name="T57" fmla="*/ 28 h 68"/>
                <a:gd name="T58" fmla="*/ 10 w 51"/>
                <a:gd name="T59" fmla="*/ 23 h 68"/>
                <a:gd name="T60" fmla="*/ 16 w 51"/>
                <a:gd name="T61" fmla="*/ 13 h 68"/>
                <a:gd name="T62" fmla="*/ 20 w 51"/>
                <a:gd name="T63" fmla="*/ 28 h 68"/>
                <a:gd name="T64" fmla="*/ 35 w 51"/>
                <a:gd name="T65" fmla="*/ 52 h 68"/>
                <a:gd name="T66" fmla="*/ 30 w 51"/>
                <a:gd name="T67" fmla="*/ 36 h 68"/>
                <a:gd name="T68" fmla="*/ 30 w 51"/>
                <a:gd name="T69" fmla="*/ 36 h 68"/>
                <a:gd name="T70" fmla="*/ 41 w 51"/>
                <a:gd name="T71" fmla="*/ 42 h 68"/>
                <a:gd name="T72" fmla="*/ 35 w 51"/>
                <a:gd name="T73" fmla="*/ 5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68">
                  <a:moveTo>
                    <a:pt x="28" y="28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6" y="12"/>
                    <a:pt x="29" y="12"/>
                    <a:pt x="32" y="13"/>
                  </a:cubicBezTo>
                  <a:cubicBezTo>
                    <a:pt x="33" y="14"/>
                    <a:pt x="34" y="13"/>
                    <a:pt x="35" y="13"/>
                  </a:cubicBezTo>
                  <a:cubicBezTo>
                    <a:pt x="36" y="13"/>
                    <a:pt x="37" y="12"/>
                    <a:pt x="37" y="11"/>
                  </a:cubicBezTo>
                  <a:cubicBezTo>
                    <a:pt x="38" y="10"/>
                    <a:pt x="38" y="9"/>
                    <a:pt x="38" y="8"/>
                  </a:cubicBezTo>
                  <a:cubicBezTo>
                    <a:pt x="37" y="6"/>
                    <a:pt x="36" y="6"/>
                    <a:pt x="34" y="5"/>
                  </a:cubicBezTo>
                  <a:cubicBezTo>
                    <a:pt x="30" y="4"/>
                    <a:pt x="25" y="3"/>
                    <a:pt x="21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1"/>
                    <a:pt x="18" y="0"/>
                    <a:pt x="16" y="0"/>
                  </a:cubicBezTo>
                  <a:cubicBezTo>
                    <a:pt x="15" y="0"/>
                    <a:pt x="14" y="1"/>
                    <a:pt x="13" y="2"/>
                  </a:cubicBezTo>
                  <a:cubicBezTo>
                    <a:pt x="13" y="3"/>
                    <a:pt x="13" y="4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4" y="10"/>
                    <a:pt x="0" y="18"/>
                    <a:pt x="2" y="26"/>
                  </a:cubicBezTo>
                  <a:cubicBezTo>
                    <a:pt x="4" y="34"/>
                    <a:pt x="11" y="37"/>
                    <a:pt x="23" y="37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3" y="54"/>
                    <a:pt x="19" y="53"/>
                    <a:pt x="15" y="51"/>
                  </a:cubicBezTo>
                  <a:cubicBezTo>
                    <a:pt x="14" y="51"/>
                    <a:pt x="13" y="51"/>
                    <a:pt x="12" y="51"/>
                  </a:cubicBezTo>
                  <a:cubicBezTo>
                    <a:pt x="10" y="52"/>
                    <a:pt x="8" y="54"/>
                    <a:pt x="9" y="56"/>
                  </a:cubicBezTo>
                  <a:cubicBezTo>
                    <a:pt x="9" y="57"/>
                    <a:pt x="10" y="58"/>
                    <a:pt x="12" y="59"/>
                  </a:cubicBezTo>
                  <a:cubicBezTo>
                    <a:pt x="18" y="61"/>
                    <a:pt x="24" y="62"/>
                    <a:pt x="30" y="61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2" y="67"/>
                    <a:pt x="33" y="68"/>
                    <a:pt x="35" y="68"/>
                  </a:cubicBezTo>
                  <a:cubicBezTo>
                    <a:pt x="35" y="68"/>
                    <a:pt x="35" y="68"/>
                    <a:pt x="36" y="68"/>
                  </a:cubicBezTo>
                  <a:cubicBezTo>
                    <a:pt x="38" y="67"/>
                    <a:pt x="39" y="65"/>
                    <a:pt x="38" y="63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46" y="55"/>
                    <a:pt x="51" y="47"/>
                    <a:pt x="49" y="39"/>
                  </a:cubicBezTo>
                  <a:cubicBezTo>
                    <a:pt x="46" y="31"/>
                    <a:pt x="40" y="28"/>
                    <a:pt x="28" y="28"/>
                  </a:cubicBezTo>
                  <a:close/>
                  <a:moveTo>
                    <a:pt x="20" y="28"/>
                  </a:moveTo>
                  <a:cubicBezTo>
                    <a:pt x="13" y="28"/>
                    <a:pt x="11" y="26"/>
                    <a:pt x="10" y="23"/>
                  </a:cubicBezTo>
                  <a:cubicBezTo>
                    <a:pt x="9" y="19"/>
                    <a:pt x="11" y="15"/>
                    <a:pt x="16" y="13"/>
                  </a:cubicBezTo>
                  <a:lnTo>
                    <a:pt x="20" y="28"/>
                  </a:lnTo>
                  <a:close/>
                  <a:moveTo>
                    <a:pt x="35" y="52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8" y="36"/>
                    <a:pt x="40" y="38"/>
                    <a:pt x="41" y="42"/>
                  </a:cubicBezTo>
                  <a:cubicBezTo>
                    <a:pt x="42" y="46"/>
                    <a:pt x="40" y="50"/>
                    <a:pt x="35" y="52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7" name="Freeform 473">
              <a:extLst>
                <a:ext uri="{FF2B5EF4-FFF2-40B4-BE49-F238E27FC236}">
                  <a16:creationId xmlns:a16="http://schemas.microsoft.com/office/drawing/2014/main" id="{7C5DF990-5A06-4DFF-B8C4-74714B5F3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5163" y="5303838"/>
              <a:ext cx="509587" cy="396875"/>
            </a:xfrm>
            <a:custGeom>
              <a:avLst/>
              <a:gdLst>
                <a:gd name="T0" fmla="*/ 214 w 215"/>
                <a:gd name="T1" fmla="*/ 113 h 167"/>
                <a:gd name="T2" fmla="*/ 215 w 215"/>
                <a:gd name="T3" fmla="*/ 109 h 167"/>
                <a:gd name="T4" fmla="*/ 184 w 215"/>
                <a:gd name="T5" fmla="*/ 4 h 167"/>
                <a:gd name="T6" fmla="*/ 181 w 215"/>
                <a:gd name="T7" fmla="*/ 1 h 167"/>
                <a:gd name="T8" fmla="*/ 178 w 215"/>
                <a:gd name="T9" fmla="*/ 1 h 167"/>
                <a:gd name="T10" fmla="*/ 4 w 215"/>
                <a:gd name="T11" fmla="*/ 52 h 167"/>
                <a:gd name="T12" fmla="*/ 1 w 215"/>
                <a:gd name="T13" fmla="*/ 55 h 167"/>
                <a:gd name="T14" fmla="*/ 1 w 215"/>
                <a:gd name="T15" fmla="*/ 58 h 167"/>
                <a:gd name="T16" fmla="*/ 23 w 215"/>
                <a:gd name="T17" fmla="*/ 135 h 167"/>
                <a:gd name="T18" fmla="*/ 23 w 215"/>
                <a:gd name="T19" fmla="*/ 135 h 167"/>
                <a:gd name="T20" fmla="*/ 23 w 215"/>
                <a:gd name="T21" fmla="*/ 135 h 167"/>
                <a:gd name="T22" fmla="*/ 32 w 215"/>
                <a:gd name="T23" fmla="*/ 163 h 167"/>
                <a:gd name="T24" fmla="*/ 36 w 215"/>
                <a:gd name="T25" fmla="*/ 167 h 167"/>
                <a:gd name="T26" fmla="*/ 38 w 215"/>
                <a:gd name="T27" fmla="*/ 166 h 167"/>
                <a:gd name="T28" fmla="*/ 212 w 215"/>
                <a:gd name="T29" fmla="*/ 115 h 167"/>
                <a:gd name="T30" fmla="*/ 214 w 215"/>
                <a:gd name="T31" fmla="*/ 113 h 167"/>
                <a:gd name="T32" fmla="*/ 175 w 215"/>
                <a:gd name="T33" fmla="*/ 116 h 167"/>
                <a:gd name="T34" fmla="*/ 67 w 215"/>
                <a:gd name="T35" fmla="*/ 147 h 167"/>
                <a:gd name="T36" fmla="*/ 31 w 215"/>
                <a:gd name="T37" fmla="*/ 128 h 167"/>
                <a:gd name="T38" fmla="*/ 20 w 215"/>
                <a:gd name="T39" fmla="*/ 88 h 167"/>
                <a:gd name="T40" fmla="*/ 35 w 215"/>
                <a:gd name="T41" fmla="*/ 73 h 167"/>
                <a:gd name="T42" fmla="*/ 39 w 215"/>
                <a:gd name="T43" fmla="*/ 52 h 167"/>
                <a:gd name="T44" fmla="*/ 149 w 215"/>
                <a:gd name="T45" fmla="*/ 20 h 167"/>
                <a:gd name="T46" fmla="*/ 163 w 215"/>
                <a:gd name="T47" fmla="*/ 36 h 167"/>
                <a:gd name="T48" fmla="*/ 178 w 215"/>
                <a:gd name="T49" fmla="*/ 40 h 167"/>
                <a:gd name="T50" fmla="*/ 184 w 215"/>
                <a:gd name="T51" fmla="*/ 39 h 167"/>
                <a:gd name="T52" fmla="*/ 196 w 215"/>
                <a:gd name="T53" fmla="*/ 78 h 167"/>
                <a:gd name="T54" fmla="*/ 175 w 215"/>
                <a:gd name="T55" fmla="*/ 116 h 167"/>
                <a:gd name="T56" fmla="*/ 181 w 215"/>
                <a:gd name="T57" fmla="*/ 29 h 167"/>
                <a:gd name="T58" fmla="*/ 168 w 215"/>
                <a:gd name="T59" fmla="*/ 27 h 167"/>
                <a:gd name="T60" fmla="*/ 158 w 215"/>
                <a:gd name="T61" fmla="*/ 17 h 167"/>
                <a:gd name="T62" fmla="*/ 176 w 215"/>
                <a:gd name="T63" fmla="*/ 11 h 167"/>
                <a:gd name="T64" fmla="*/ 181 w 215"/>
                <a:gd name="T65" fmla="*/ 29 h 167"/>
                <a:gd name="T66" fmla="*/ 30 w 215"/>
                <a:gd name="T67" fmla="*/ 55 h 167"/>
                <a:gd name="T68" fmla="*/ 27 w 215"/>
                <a:gd name="T69" fmla="*/ 69 h 167"/>
                <a:gd name="T70" fmla="*/ 17 w 215"/>
                <a:gd name="T71" fmla="*/ 79 h 167"/>
                <a:gd name="T72" fmla="*/ 11 w 215"/>
                <a:gd name="T73" fmla="*/ 60 h 167"/>
                <a:gd name="T74" fmla="*/ 30 w 215"/>
                <a:gd name="T75" fmla="*/ 55 h 167"/>
                <a:gd name="T76" fmla="*/ 34 w 215"/>
                <a:gd name="T77" fmla="*/ 137 h 167"/>
                <a:gd name="T78" fmla="*/ 58 w 215"/>
                <a:gd name="T79" fmla="*/ 150 h 167"/>
                <a:gd name="T80" fmla="*/ 40 w 215"/>
                <a:gd name="T81" fmla="*/ 156 h 167"/>
                <a:gd name="T82" fmla="*/ 34 w 215"/>
                <a:gd name="T83" fmla="*/ 137 h 167"/>
                <a:gd name="T84" fmla="*/ 184 w 215"/>
                <a:gd name="T85" fmla="*/ 113 h 167"/>
                <a:gd name="T86" fmla="*/ 198 w 215"/>
                <a:gd name="T87" fmla="*/ 87 h 167"/>
                <a:gd name="T88" fmla="*/ 204 w 215"/>
                <a:gd name="T89" fmla="*/ 107 h 167"/>
                <a:gd name="T90" fmla="*/ 184 w 215"/>
                <a:gd name="T91" fmla="*/ 11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" h="167">
                  <a:moveTo>
                    <a:pt x="214" y="113"/>
                  </a:moveTo>
                  <a:cubicBezTo>
                    <a:pt x="215" y="111"/>
                    <a:pt x="215" y="110"/>
                    <a:pt x="215" y="109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3" y="3"/>
                    <a:pt x="183" y="2"/>
                    <a:pt x="181" y="1"/>
                  </a:cubicBezTo>
                  <a:cubicBezTo>
                    <a:pt x="180" y="1"/>
                    <a:pt x="179" y="0"/>
                    <a:pt x="178" y="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3"/>
                    <a:pt x="2" y="53"/>
                    <a:pt x="1" y="55"/>
                  </a:cubicBezTo>
                  <a:cubicBezTo>
                    <a:pt x="0" y="56"/>
                    <a:pt x="0" y="57"/>
                    <a:pt x="1" y="58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2" y="165"/>
                    <a:pt x="34" y="167"/>
                    <a:pt x="36" y="167"/>
                  </a:cubicBezTo>
                  <a:cubicBezTo>
                    <a:pt x="37" y="167"/>
                    <a:pt x="37" y="166"/>
                    <a:pt x="38" y="166"/>
                  </a:cubicBezTo>
                  <a:cubicBezTo>
                    <a:pt x="212" y="115"/>
                    <a:pt x="212" y="115"/>
                    <a:pt x="212" y="115"/>
                  </a:cubicBezTo>
                  <a:cubicBezTo>
                    <a:pt x="213" y="115"/>
                    <a:pt x="214" y="114"/>
                    <a:pt x="214" y="113"/>
                  </a:cubicBezTo>
                  <a:close/>
                  <a:moveTo>
                    <a:pt x="175" y="116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1" y="134"/>
                    <a:pt x="46" y="126"/>
                    <a:pt x="31" y="12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6" y="85"/>
                    <a:pt x="32" y="80"/>
                    <a:pt x="35" y="73"/>
                  </a:cubicBezTo>
                  <a:cubicBezTo>
                    <a:pt x="39" y="67"/>
                    <a:pt x="40" y="59"/>
                    <a:pt x="39" y="52"/>
                  </a:cubicBezTo>
                  <a:cubicBezTo>
                    <a:pt x="149" y="20"/>
                    <a:pt x="149" y="20"/>
                    <a:pt x="149" y="20"/>
                  </a:cubicBezTo>
                  <a:cubicBezTo>
                    <a:pt x="152" y="26"/>
                    <a:pt x="157" y="32"/>
                    <a:pt x="163" y="36"/>
                  </a:cubicBezTo>
                  <a:cubicBezTo>
                    <a:pt x="168" y="38"/>
                    <a:pt x="173" y="40"/>
                    <a:pt x="178" y="40"/>
                  </a:cubicBezTo>
                  <a:cubicBezTo>
                    <a:pt x="180" y="40"/>
                    <a:pt x="182" y="39"/>
                    <a:pt x="184" y="39"/>
                  </a:cubicBezTo>
                  <a:cubicBezTo>
                    <a:pt x="196" y="78"/>
                    <a:pt x="196" y="78"/>
                    <a:pt x="196" y="78"/>
                  </a:cubicBezTo>
                  <a:cubicBezTo>
                    <a:pt x="181" y="84"/>
                    <a:pt x="172" y="100"/>
                    <a:pt x="175" y="116"/>
                  </a:cubicBezTo>
                  <a:close/>
                  <a:moveTo>
                    <a:pt x="181" y="29"/>
                  </a:moveTo>
                  <a:cubicBezTo>
                    <a:pt x="177" y="30"/>
                    <a:pt x="172" y="30"/>
                    <a:pt x="168" y="27"/>
                  </a:cubicBezTo>
                  <a:cubicBezTo>
                    <a:pt x="163" y="25"/>
                    <a:pt x="160" y="21"/>
                    <a:pt x="158" y="17"/>
                  </a:cubicBezTo>
                  <a:cubicBezTo>
                    <a:pt x="176" y="11"/>
                    <a:pt x="176" y="11"/>
                    <a:pt x="176" y="11"/>
                  </a:cubicBezTo>
                  <a:lnTo>
                    <a:pt x="181" y="29"/>
                  </a:lnTo>
                  <a:close/>
                  <a:moveTo>
                    <a:pt x="30" y="55"/>
                  </a:moveTo>
                  <a:cubicBezTo>
                    <a:pt x="30" y="59"/>
                    <a:pt x="29" y="64"/>
                    <a:pt x="27" y="69"/>
                  </a:cubicBezTo>
                  <a:cubicBezTo>
                    <a:pt x="25" y="73"/>
                    <a:pt x="21" y="76"/>
                    <a:pt x="17" y="79"/>
                  </a:cubicBezTo>
                  <a:cubicBezTo>
                    <a:pt x="11" y="60"/>
                    <a:pt x="11" y="60"/>
                    <a:pt x="11" y="60"/>
                  </a:cubicBezTo>
                  <a:lnTo>
                    <a:pt x="30" y="55"/>
                  </a:lnTo>
                  <a:close/>
                  <a:moveTo>
                    <a:pt x="34" y="137"/>
                  </a:moveTo>
                  <a:cubicBezTo>
                    <a:pt x="44" y="136"/>
                    <a:pt x="54" y="141"/>
                    <a:pt x="58" y="150"/>
                  </a:cubicBezTo>
                  <a:cubicBezTo>
                    <a:pt x="40" y="156"/>
                    <a:pt x="40" y="156"/>
                    <a:pt x="40" y="156"/>
                  </a:cubicBezTo>
                  <a:lnTo>
                    <a:pt x="34" y="137"/>
                  </a:lnTo>
                  <a:close/>
                  <a:moveTo>
                    <a:pt x="184" y="113"/>
                  </a:moveTo>
                  <a:cubicBezTo>
                    <a:pt x="183" y="102"/>
                    <a:pt x="189" y="91"/>
                    <a:pt x="198" y="87"/>
                  </a:cubicBezTo>
                  <a:cubicBezTo>
                    <a:pt x="204" y="107"/>
                    <a:pt x="204" y="107"/>
                    <a:pt x="204" y="107"/>
                  </a:cubicBezTo>
                  <a:lnTo>
                    <a:pt x="184" y="11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8" name="Freeform 474">
              <a:extLst>
                <a:ext uri="{FF2B5EF4-FFF2-40B4-BE49-F238E27FC236}">
                  <a16:creationId xmlns:a16="http://schemas.microsoft.com/office/drawing/2014/main" id="{8A085B8F-B53A-450D-A6CF-A2CC2984B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800" y="5648325"/>
              <a:ext cx="122237" cy="142875"/>
            </a:xfrm>
            <a:custGeom>
              <a:avLst/>
              <a:gdLst>
                <a:gd name="T0" fmla="*/ 0 w 51"/>
                <a:gd name="T1" fmla="*/ 37 h 60"/>
                <a:gd name="T2" fmla="*/ 4 w 51"/>
                <a:gd name="T3" fmla="*/ 40 h 60"/>
                <a:gd name="T4" fmla="*/ 8 w 51"/>
                <a:gd name="T5" fmla="*/ 40 h 60"/>
                <a:gd name="T6" fmla="*/ 31 w 51"/>
                <a:gd name="T7" fmla="*/ 60 h 60"/>
                <a:gd name="T8" fmla="*/ 50 w 51"/>
                <a:gd name="T9" fmla="*/ 49 h 60"/>
                <a:gd name="T10" fmla="*/ 51 w 51"/>
                <a:gd name="T11" fmla="*/ 47 h 60"/>
                <a:gd name="T12" fmla="*/ 47 w 51"/>
                <a:gd name="T13" fmla="*/ 43 h 60"/>
                <a:gd name="T14" fmla="*/ 44 w 51"/>
                <a:gd name="T15" fmla="*/ 45 h 60"/>
                <a:gd name="T16" fmla="*/ 31 w 51"/>
                <a:gd name="T17" fmla="*/ 52 h 60"/>
                <a:gd name="T18" fmla="*/ 17 w 51"/>
                <a:gd name="T19" fmla="*/ 40 h 60"/>
                <a:gd name="T20" fmla="*/ 34 w 51"/>
                <a:gd name="T21" fmla="*/ 40 h 60"/>
                <a:gd name="T22" fmla="*/ 37 w 51"/>
                <a:gd name="T23" fmla="*/ 37 h 60"/>
                <a:gd name="T24" fmla="*/ 34 w 51"/>
                <a:gd name="T25" fmla="*/ 33 h 60"/>
                <a:gd name="T26" fmla="*/ 15 w 51"/>
                <a:gd name="T27" fmla="*/ 33 h 60"/>
                <a:gd name="T28" fmla="*/ 15 w 51"/>
                <a:gd name="T29" fmla="*/ 30 h 60"/>
                <a:gd name="T30" fmla="*/ 16 w 51"/>
                <a:gd name="T31" fmla="*/ 27 h 60"/>
                <a:gd name="T32" fmla="*/ 34 w 51"/>
                <a:gd name="T33" fmla="*/ 27 h 60"/>
                <a:gd name="T34" fmla="*/ 37 w 51"/>
                <a:gd name="T35" fmla="*/ 23 h 60"/>
                <a:gd name="T36" fmla="*/ 34 w 51"/>
                <a:gd name="T37" fmla="*/ 19 h 60"/>
                <a:gd name="T38" fmla="*/ 17 w 51"/>
                <a:gd name="T39" fmla="*/ 19 h 60"/>
                <a:gd name="T40" fmla="*/ 31 w 51"/>
                <a:gd name="T41" fmla="*/ 8 h 60"/>
                <a:gd name="T42" fmla="*/ 43 w 51"/>
                <a:gd name="T43" fmla="*/ 15 h 60"/>
                <a:gd name="T44" fmla="*/ 47 w 51"/>
                <a:gd name="T45" fmla="*/ 17 h 60"/>
                <a:gd name="T46" fmla="*/ 51 w 51"/>
                <a:gd name="T47" fmla="*/ 13 h 60"/>
                <a:gd name="T48" fmla="*/ 50 w 51"/>
                <a:gd name="T49" fmla="*/ 10 h 60"/>
                <a:gd name="T50" fmla="*/ 31 w 51"/>
                <a:gd name="T51" fmla="*/ 0 h 60"/>
                <a:gd name="T52" fmla="*/ 8 w 51"/>
                <a:gd name="T53" fmla="*/ 19 h 60"/>
                <a:gd name="T54" fmla="*/ 4 w 51"/>
                <a:gd name="T55" fmla="*/ 19 h 60"/>
                <a:gd name="T56" fmla="*/ 0 w 51"/>
                <a:gd name="T57" fmla="*/ 23 h 60"/>
                <a:gd name="T58" fmla="*/ 4 w 51"/>
                <a:gd name="T59" fmla="*/ 27 h 60"/>
                <a:gd name="T60" fmla="*/ 7 w 51"/>
                <a:gd name="T61" fmla="*/ 27 h 60"/>
                <a:gd name="T62" fmla="*/ 7 w 51"/>
                <a:gd name="T63" fmla="*/ 30 h 60"/>
                <a:gd name="T64" fmla="*/ 7 w 51"/>
                <a:gd name="T65" fmla="*/ 33 h 60"/>
                <a:gd name="T66" fmla="*/ 4 w 51"/>
                <a:gd name="T67" fmla="*/ 33 h 60"/>
                <a:gd name="T68" fmla="*/ 0 w 51"/>
                <a:gd name="T6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60">
                  <a:moveTo>
                    <a:pt x="0" y="37"/>
                  </a:moveTo>
                  <a:cubicBezTo>
                    <a:pt x="0" y="39"/>
                    <a:pt x="2" y="40"/>
                    <a:pt x="4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1" y="52"/>
                    <a:pt x="20" y="60"/>
                    <a:pt x="31" y="60"/>
                  </a:cubicBezTo>
                  <a:cubicBezTo>
                    <a:pt x="39" y="60"/>
                    <a:pt x="45" y="57"/>
                    <a:pt x="50" y="49"/>
                  </a:cubicBezTo>
                  <a:cubicBezTo>
                    <a:pt x="51" y="49"/>
                    <a:pt x="51" y="48"/>
                    <a:pt x="51" y="47"/>
                  </a:cubicBezTo>
                  <a:cubicBezTo>
                    <a:pt x="51" y="45"/>
                    <a:pt x="49" y="43"/>
                    <a:pt x="47" y="43"/>
                  </a:cubicBezTo>
                  <a:cubicBezTo>
                    <a:pt x="46" y="43"/>
                    <a:pt x="44" y="44"/>
                    <a:pt x="44" y="45"/>
                  </a:cubicBezTo>
                  <a:cubicBezTo>
                    <a:pt x="40" y="50"/>
                    <a:pt x="36" y="52"/>
                    <a:pt x="31" y="52"/>
                  </a:cubicBezTo>
                  <a:cubicBezTo>
                    <a:pt x="25" y="52"/>
                    <a:pt x="19" y="48"/>
                    <a:pt x="17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7" y="39"/>
                    <a:pt x="37" y="37"/>
                  </a:cubicBezTo>
                  <a:cubicBezTo>
                    <a:pt x="37" y="35"/>
                    <a:pt x="36" y="33"/>
                    <a:pt x="34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5" y="31"/>
                    <a:pt x="15" y="30"/>
                  </a:cubicBezTo>
                  <a:cubicBezTo>
                    <a:pt x="15" y="29"/>
                    <a:pt x="15" y="28"/>
                    <a:pt x="16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6" y="27"/>
                    <a:pt x="37" y="25"/>
                    <a:pt x="37" y="23"/>
                  </a:cubicBezTo>
                  <a:cubicBezTo>
                    <a:pt x="37" y="21"/>
                    <a:pt x="36" y="19"/>
                    <a:pt x="34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20" y="13"/>
                    <a:pt x="25" y="8"/>
                    <a:pt x="31" y="8"/>
                  </a:cubicBezTo>
                  <a:cubicBezTo>
                    <a:pt x="36" y="8"/>
                    <a:pt x="39" y="10"/>
                    <a:pt x="43" y="15"/>
                  </a:cubicBezTo>
                  <a:cubicBezTo>
                    <a:pt x="44" y="16"/>
                    <a:pt x="45" y="17"/>
                    <a:pt x="47" y="17"/>
                  </a:cubicBezTo>
                  <a:cubicBezTo>
                    <a:pt x="49" y="17"/>
                    <a:pt x="51" y="15"/>
                    <a:pt x="51" y="13"/>
                  </a:cubicBezTo>
                  <a:cubicBezTo>
                    <a:pt x="51" y="12"/>
                    <a:pt x="50" y="11"/>
                    <a:pt x="50" y="10"/>
                  </a:cubicBezTo>
                  <a:cubicBezTo>
                    <a:pt x="44" y="3"/>
                    <a:pt x="39" y="0"/>
                    <a:pt x="31" y="0"/>
                  </a:cubicBezTo>
                  <a:cubicBezTo>
                    <a:pt x="20" y="0"/>
                    <a:pt x="12" y="8"/>
                    <a:pt x="8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2" y="19"/>
                    <a:pt x="0" y="21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9"/>
                    <a:pt x="7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9" name="Freeform 475">
              <a:extLst>
                <a:ext uri="{FF2B5EF4-FFF2-40B4-BE49-F238E27FC236}">
                  <a16:creationId xmlns:a16="http://schemas.microsoft.com/office/drawing/2014/main" id="{D12C86B7-C0F0-4800-816A-979405B6B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39463" y="5576888"/>
              <a:ext cx="452437" cy="282575"/>
            </a:xfrm>
            <a:custGeom>
              <a:avLst/>
              <a:gdLst>
                <a:gd name="T0" fmla="*/ 186 w 191"/>
                <a:gd name="T1" fmla="*/ 0 h 119"/>
                <a:gd name="T2" fmla="*/ 178 w 191"/>
                <a:gd name="T3" fmla="*/ 0 h 119"/>
                <a:gd name="T4" fmla="*/ 173 w 191"/>
                <a:gd name="T5" fmla="*/ 5 h 119"/>
                <a:gd name="T6" fmla="*/ 178 w 191"/>
                <a:gd name="T7" fmla="*/ 10 h 119"/>
                <a:gd name="T8" fmla="*/ 181 w 191"/>
                <a:gd name="T9" fmla="*/ 10 h 119"/>
                <a:gd name="T10" fmla="*/ 181 w 191"/>
                <a:gd name="T11" fmla="*/ 29 h 119"/>
                <a:gd name="T12" fmla="*/ 164 w 191"/>
                <a:gd name="T13" fmla="*/ 15 h 119"/>
                <a:gd name="T14" fmla="*/ 158 w 191"/>
                <a:gd name="T15" fmla="*/ 13 h 119"/>
                <a:gd name="T16" fmla="*/ 155 w 191"/>
                <a:gd name="T17" fmla="*/ 19 h 119"/>
                <a:gd name="T18" fmla="*/ 181 w 191"/>
                <a:gd name="T19" fmla="*/ 39 h 119"/>
                <a:gd name="T20" fmla="*/ 181 w 191"/>
                <a:gd name="T21" fmla="*/ 80 h 119"/>
                <a:gd name="T22" fmla="*/ 153 w 191"/>
                <a:gd name="T23" fmla="*/ 109 h 119"/>
                <a:gd name="T24" fmla="*/ 39 w 191"/>
                <a:gd name="T25" fmla="*/ 109 h 119"/>
                <a:gd name="T26" fmla="*/ 9 w 191"/>
                <a:gd name="T27" fmla="*/ 80 h 119"/>
                <a:gd name="T28" fmla="*/ 9 w 191"/>
                <a:gd name="T29" fmla="*/ 61 h 119"/>
                <a:gd name="T30" fmla="*/ 5 w 191"/>
                <a:gd name="T31" fmla="*/ 56 h 119"/>
                <a:gd name="T32" fmla="*/ 0 w 191"/>
                <a:gd name="T33" fmla="*/ 61 h 119"/>
                <a:gd name="T34" fmla="*/ 0 w 191"/>
                <a:gd name="T35" fmla="*/ 114 h 119"/>
                <a:gd name="T36" fmla="*/ 5 w 191"/>
                <a:gd name="T37" fmla="*/ 119 h 119"/>
                <a:gd name="T38" fmla="*/ 186 w 191"/>
                <a:gd name="T39" fmla="*/ 119 h 119"/>
                <a:gd name="T40" fmla="*/ 191 w 191"/>
                <a:gd name="T41" fmla="*/ 114 h 119"/>
                <a:gd name="T42" fmla="*/ 191 w 191"/>
                <a:gd name="T43" fmla="*/ 5 h 119"/>
                <a:gd name="T44" fmla="*/ 186 w 191"/>
                <a:gd name="T45" fmla="*/ 0 h 119"/>
                <a:gd name="T46" fmla="*/ 9 w 191"/>
                <a:gd name="T47" fmla="*/ 90 h 119"/>
                <a:gd name="T48" fmla="*/ 29 w 191"/>
                <a:gd name="T49" fmla="*/ 109 h 119"/>
                <a:gd name="T50" fmla="*/ 9 w 191"/>
                <a:gd name="T51" fmla="*/ 109 h 119"/>
                <a:gd name="T52" fmla="*/ 9 w 191"/>
                <a:gd name="T53" fmla="*/ 90 h 119"/>
                <a:gd name="T54" fmla="*/ 162 w 191"/>
                <a:gd name="T55" fmla="*/ 109 h 119"/>
                <a:gd name="T56" fmla="*/ 181 w 191"/>
                <a:gd name="T57" fmla="*/ 90 h 119"/>
                <a:gd name="T58" fmla="*/ 181 w 191"/>
                <a:gd name="T59" fmla="*/ 109 h 119"/>
                <a:gd name="T60" fmla="*/ 162 w 191"/>
                <a:gd name="T61" fmla="*/ 10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1" h="119">
                  <a:moveTo>
                    <a:pt x="186" y="0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175" y="0"/>
                    <a:pt x="173" y="2"/>
                    <a:pt x="173" y="5"/>
                  </a:cubicBezTo>
                  <a:cubicBezTo>
                    <a:pt x="173" y="8"/>
                    <a:pt x="175" y="10"/>
                    <a:pt x="178" y="10"/>
                  </a:cubicBezTo>
                  <a:cubicBezTo>
                    <a:pt x="181" y="10"/>
                    <a:pt x="181" y="10"/>
                    <a:pt x="181" y="10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74" y="28"/>
                    <a:pt x="167" y="23"/>
                    <a:pt x="164" y="15"/>
                  </a:cubicBezTo>
                  <a:cubicBezTo>
                    <a:pt x="163" y="13"/>
                    <a:pt x="160" y="12"/>
                    <a:pt x="158" y="13"/>
                  </a:cubicBezTo>
                  <a:cubicBezTo>
                    <a:pt x="155" y="14"/>
                    <a:pt x="154" y="17"/>
                    <a:pt x="155" y="19"/>
                  </a:cubicBezTo>
                  <a:cubicBezTo>
                    <a:pt x="160" y="30"/>
                    <a:pt x="170" y="38"/>
                    <a:pt x="181" y="39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66" y="82"/>
                    <a:pt x="155" y="94"/>
                    <a:pt x="153" y="109"/>
                  </a:cubicBezTo>
                  <a:cubicBezTo>
                    <a:pt x="39" y="109"/>
                    <a:pt x="39" y="109"/>
                    <a:pt x="39" y="109"/>
                  </a:cubicBezTo>
                  <a:cubicBezTo>
                    <a:pt x="36" y="94"/>
                    <a:pt x="24" y="82"/>
                    <a:pt x="9" y="8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58"/>
                    <a:pt x="7" y="56"/>
                    <a:pt x="5" y="56"/>
                  </a:cubicBezTo>
                  <a:cubicBezTo>
                    <a:pt x="2" y="56"/>
                    <a:pt x="0" y="58"/>
                    <a:pt x="0" y="6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7"/>
                    <a:pt x="2" y="119"/>
                    <a:pt x="5" y="119"/>
                  </a:cubicBezTo>
                  <a:cubicBezTo>
                    <a:pt x="186" y="119"/>
                    <a:pt x="186" y="119"/>
                    <a:pt x="186" y="119"/>
                  </a:cubicBezTo>
                  <a:cubicBezTo>
                    <a:pt x="189" y="119"/>
                    <a:pt x="191" y="117"/>
                    <a:pt x="191" y="114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91" y="2"/>
                    <a:pt x="189" y="0"/>
                    <a:pt x="186" y="0"/>
                  </a:cubicBezTo>
                  <a:close/>
                  <a:moveTo>
                    <a:pt x="9" y="90"/>
                  </a:moveTo>
                  <a:cubicBezTo>
                    <a:pt x="19" y="92"/>
                    <a:pt x="27" y="100"/>
                    <a:pt x="29" y="109"/>
                  </a:cubicBezTo>
                  <a:cubicBezTo>
                    <a:pt x="9" y="109"/>
                    <a:pt x="9" y="109"/>
                    <a:pt x="9" y="109"/>
                  </a:cubicBezTo>
                  <a:lnTo>
                    <a:pt x="9" y="90"/>
                  </a:lnTo>
                  <a:close/>
                  <a:moveTo>
                    <a:pt x="162" y="109"/>
                  </a:moveTo>
                  <a:cubicBezTo>
                    <a:pt x="164" y="99"/>
                    <a:pt x="172" y="91"/>
                    <a:pt x="181" y="90"/>
                  </a:cubicBezTo>
                  <a:cubicBezTo>
                    <a:pt x="181" y="109"/>
                    <a:pt x="181" y="109"/>
                    <a:pt x="181" y="109"/>
                  </a:cubicBezTo>
                  <a:lnTo>
                    <a:pt x="162" y="10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21" name="Hexagon 20">
            <a:extLst>
              <a:ext uri="{FF2B5EF4-FFF2-40B4-BE49-F238E27FC236}">
                <a16:creationId xmlns:a16="http://schemas.microsoft.com/office/drawing/2014/main" id="{C62D3F27-BE91-4064-858F-10443223BE37}"/>
              </a:ext>
            </a:extLst>
          </p:cNvPr>
          <p:cNvSpPr/>
          <p:nvPr/>
        </p:nvSpPr>
        <p:spPr bwMode="gray">
          <a:xfrm>
            <a:off x="3923903" y="1471374"/>
            <a:ext cx="1752600" cy="1510862"/>
          </a:xfrm>
          <a:prstGeom prst="hexagon">
            <a:avLst/>
          </a:prstGeom>
          <a:solidFill>
            <a:srgbClr val="0097A9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4011C8-72AF-4A43-9074-8E02D8B60F35}"/>
              </a:ext>
            </a:extLst>
          </p:cNvPr>
          <p:cNvSpPr/>
          <p:nvPr/>
        </p:nvSpPr>
        <p:spPr bwMode="gray">
          <a:xfrm>
            <a:off x="3916759" y="2121107"/>
            <a:ext cx="1766888" cy="8611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MATH 110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or 140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2F74B3-96DE-4868-A902-86513E948ADC}"/>
              </a:ext>
            </a:extLst>
          </p:cNvPr>
          <p:cNvGrpSpPr/>
          <p:nvPr/>
        </p:nvGrpSpPr>
        <p:grpSpPr>
          <a:xfrm>
            <a:off x="4557001" y="1588545"/>
            <a:ext cx="486405" cy="646093"/>
            <a:chOff x="11460163" y="6399213"/>
            <a:chExt cx="420687" cy="558800"/>
          </a:xfrm>
          <a:solidFill>
            <a:srgbClr val="0097A9"/>
          </a:solidFill>
        </p:grpSpPr>
        <p:sp>
          <p:nvSpPr>
            <p:cNvPr id="11" name="Freeform 574">
              <a:extLst>
                <a:ext uri="{FF2B5EF4-FFF2-40B4-BE49-F238E27FC236}">
                  <a16:creationId xmlns:a16="http://schemas.microsoft.com/office/drawing/2014/main" id="{A29D04FA-1CEC-4F30-8BC3-C724F8897B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60163" y="6399213"/>
              <a:ext cx="420687" cy="558800"/>
            </a:xfrm>
            <a:custGeom>
              <a:avLst/>
              <a:gdLst>
                <a:gd name="T0" fmla="*/ 158 w 177"/>
                <a:gd name="T1" fmla="*/ 0 h 235"/>
                <a:gd name="T2" fmla="*/ 19 w 177"/>
                <a:gd name="T3" fmla="*/ 0 h 235"/>
                <a:gd name="T4" fmla="*/ 0 w 177"/>
                <a:gd name="T5" fmla="*/ 19 h 235"/>
                <a:gd name="T6" fmla="*/ 0 w 177"/>
                <a:gd name="T7" fmla="*/ 216 h 235"/>
                <a:gd name="T8" fmla="*/ 19 w 177"/>
                <a:gd name="T9" fmla="*/ 235 h 235"/>
                <a:gd name="T10" fmla="*/ 158 w 177"/>
                <a:gd name="T11" fmla="*/ 235 h 235"/>
                <a:gd name="T12" fmla="*/ 177 w 177"/>
                <a:gd name="T13" fmla="*/ 216 h 235"/>
                <a:gd name="T14" fmla="*/ 177 w 177"/>
                <a:gd name="T15" fmla="*/ 19 h 235"/>
                <a:gd name="T16" fmla="*/ 158 w 177"/>
                <a:gd name="T17" fmla="*/ 0 h 235"/>
                <a:gd name="T18" fmla="*/ 168 w 177"/>
                <a:gd name="T19" fmla="*/ 216 h 235"/>
                <a:gd name="T20" fmla="*/ 158 w 177"/>
                <a:gd name="T21" fmla="*/ 225 h 235"/>
                <a:gd name="T22" fmla="*/ 19 w 177"/>
                <a:gd name="T23" fmla="*/ 225 h 235"/>
                <a:gd name="T24" fmla="*/ 9 w 177"/>
                <a:gd name="T25" fmla="*/ 216 h 235"/>
                <a:gd name="T26" fmla="*/ 9 w 177"/>
                <a:gd name="T27" fmla="*/ 19 h 235"/>
                <a:gd name="T28" fmla="*/ 19 w 177"/>
                <a:gd name="T29" fmla="*/ 9 h 235"/>
                <a:gd name="T30" fmla="*/ 158 w 177"/>
                <a:gd name="T31" fmla="*/ 9 h 235"/>
                <a:gd name="T32" fmla="*/ 168 w 177"/>
                <a:gd name="T33" fmla="*/ 19 h 235"/>
                <a:gd name="T34" fmla="*/ 168 w 177"/>
                <a:gd name="T35" fmla="*/ 216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235">
                  <a:moveTo>
                    <a:pt x="158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6"/>
                    <a:pt x="8" y="235"/>
                    <a:pt x="19" y="23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9" y="235"/>
                    <a:pt x="177" y="226"/>
                    <a:pt x="177" y="216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7" y="8"/>
                    <a:pt x="169" y="0"/>
                    <a:pt x="158" y="0"/>
                  </a:cubicBezTo>
                  <a:close/>
                  <a:moveTo>
                    <a:pt x="168" y="216"/>
                  </a:moveTo>
                  <a:cubicBezTo>
                    <a:pt x="168" y="221"/>
                    <a:pt x="163" y="225"/>
                    <a:pt x="158" y="225"/>
                  </a:cubicBezTo>
                  <a:cubicBezTo>
                    <a:pt x="19" y="225"/>
                    <a:pt x="19" y="225"/>
                    <a:pt x="19" y="225"/>
                  </a:cubicBezTo>
                  <a:cubicBezTo>
                    <a:pt x="13" y="225"/>
                    <a:pt x="9" y="221"/>
                    <a:pt x="9" y="2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3"/>
                    <a:pt x="13" y="9"/>
                    <a:pt x="19" y="9"/>
                  </a:cubicBezTo>
                  <a:cubicBezTo>
                    <a:pt x="158" y="9"/>
                    <a:pt x="158" y="9"/>
                    <a:pt x="158" y="9"/>
                  </a:cubicBezTo>
                  <a:cubicBezTo>
                    <a:pt x="163" y="9"/>
                    <a:pt x="168" y="13"/>
                    <a:pt x="168" y="19"/>
                  </a:cubicBezTo>
                  <a:lnTo>
                    <a:pt x="168" y="21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2" name="Freeform 575">
              <a:extLst>
                <a:ext uri="{FF2B5EF4-FFF2-40B4-BE49-F238E27FC236}">
                  <a16:creationId xmlns:a16="http://schemas.microsoft.com/office/drawing/2014/main" id="{F6E58B05-0C18-49F1-ABB4-E82EE1178D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39538" y="6486525"/>
              <a:ext cx="265112" cy="80963"/>
            </a:xfrm>
            <a:custGeom>
              <a:avLst/>
              <a:gdLst>
                <a:gd name="T0" fmla="*/ 104 w 112"/>
                <a:gd name="T1" fmla="*/ 0 h 34"/>
                <a:gd name="T2" fmla="*/ 7 w 112"/>
                <a:gd name="T3" fmla="*/ 0 h 34"/>
                <a:gd name="T4" fmla="*/ 0 w 112"/>
                <a:gd name="T5" fmla="*/ 7 h 34"/>
                <a:gd name="T6" fmla="*/ 0 w 112"/>
                <a:gd name="T7" fmla="*/ 27 h 34"/>
                <a:gd name="T8" fmla="*/ 7 w 112"/>
                <a:gd name="T9" fmla="*/ 34 h 34"/>
                <a:gd name="T10" fmla="*/ 104 w 112"/>
                <a:gd name="T11" fmla="*/ 34 h 34"/>
                <a:gd name="T12" fmla="*/ 112 w 112"/>
                <a:gd name="T13" fmla="*/ 27 h 34"/>
                <a:gd name="T14" fmla="*/ 112 w 112"/>
                <a:gd name="T15" fmla="*/ 7 h 34"/>
                <a:gd name="T16" fmla="*/ 104 w 112"/>
                <a:gd name="T17" fmla="*/ 0 h 34"/>
                <a:gd name="T18" fmla="*/ 102 w 112"/>
                <a:gd name="T19" fmla="*/ 25 h 34"/>
                <a:gd name="T20" fmla="*/ 9 w 112"/>
                <a:gd name="T21" fmla="*/ 25 h 34"/>
                <a:gd name="T22" fmla="*/ 9 w 112"/>
                <a:gd name="T23" fmla="*/ 9 h 34"/>
                <a:gd name="T24" fmla="*/ 102 w 112"/>
                <a:gd name="T25" fmla="*/ 9 h 34"/>
                <a:gd name="T26" fmla="*/ 102 w 112"/>
                <a:gd name="T2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34">
                  <a:moveTo>
                    <a:pt x="10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1"/>
                    <a:pt x="3" y="34"/>
                    <a:pt x="7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8" y="34"/>
                    <a:pt x="112" y="31"/>
                    <a:pt x="112" y="27"/>
                  </a:cubicBezTo>
                  <a:cubicBezTo>
                    <a:pt x="112" y="7"/>
                    <a:pt x="112" y="7"/>
                    <a:pt x="112" y="7"/>
                  </a:cubicBezTo>
                  <a:cubicBezTo>
                    <a:pt x="112" y="3"/>
                    <a:pt x="108" y="0"/>
                    <a:pt x="104" y="0"/>
                  </a:cubicBezTo>
                  <a:close/>
                  <a:moveTo>
                    <a:pt x="102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2" y="9"/>
                    <a:pt x="102" y="9"/>
                    <a:pt x="102" y="9"/>
                  </a:cubicBezTo>
                  <a:lnTo>
                    <a:pt x="102" y="2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" name="Freeform 576">
              <a:extLst>
                <a:ext uri="{FF2B5EF4-FFF2-40B4-BE49-F238E27FC236}">
                  <a16:creationId xmlns:a16="http://schemas.microsoft.com/office/drawing/2014/main" id="{C6F4281B-EC27-4EC1-B6D3-173406502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50650" y="6624638"/>
              <a:ext cx="107950" cy="104775"/>
            </a:xfrm>
            <a:custGeom>
              <a:avLst/>
              <a:gdLst>
                <a:gd name="T0" fmla="*/ 40 w 45"/>
                <a:gd name="T1" fmla="*/ 17 h 44"/>
                <a:gd name="T2" fmla="*/ 28 w 45"/>
                <a:gd name="T3" fmla="*/ 17 h 44"/>
                <a:gd name="T4" fmla="*/ 28 w 45"/>
                <a:gd name="T5" fmla="*/ 4 h 44"/>
                <a:gd name="T6" fmla="*/ 26 w 45"/>
                <a:gd name="T7" fmla="*/ 2 h 44"/>
                <a:gd name="T8" fmla="*/ 22 w 45"/>
                <a:gd name="T9" fmla="*/ 0 h 44"/>
                <a:gd name="T10" fmla="*/ 19 w 45"/>
                <a:gd name="T11" fmla="*/ 2 h 44"/>
                <a:gd name="T12" fmla="*/ 18 w 45"/>
                <a:gd name="T13" fmla="*/ 4 h 44"/>
                <a:gd name="T14" fmla="*/ 18 w 45"/>
                <a:gd name="T15" fmla="*/ 17 h 44"/>
                <a:gd name="T16" fmla="*/ 4 w 45"/>
                <a:gd name="T17" fmla="*/ 17 h 44"/>
                <a:gd name="T18" fmla="*/ 1 w 45"/>
                <a:gd name="T19" fmla="*/ 19 h 44"/>
                <a:gd name="T20" fmla="*/ 0 w 45"/>
                <a:gd name="T21" fmla="*/ 22 h 44"/>
                <a:gd name="T22" fmla="*/ 1 w 45"/>
                <a:gd name="T23" fmla="*/ 26 h 44"/>
                <a:gd name="T24" fmla="*/ 4 w 45"/>
                <a:gd name="T25" fmla="*/ 27 h 44"/>
                <a:gd name="T26" fmla="*/ 18 w 45"/>
                <a:gd name="T27" fmla="*/ 27 h 44"/>
                <a:gd name="T28" fmla="*/ 18 w 45"/>
                <a:gd name="T29" fmla="*/ 39 h 44"/>
                <a:gd name="T30" fmla="*/ 19 w 45"/>
                <a:gd name="T31" fmla="*/ 43 h 44"/>
                <a:gd name="T32" fmla="*/ 22 w 45"/>
                <a:gd name="T33" fmla="*/ 44 h 44"/>
                <a:gd name="T34" fmla="*/ 26 w 45"/>
                <a:gd name="T35" fmla="*/ 43 h 44"/>
                <a:gd name="T36" fmla="*/ 28 w 45"/>
                <a:gd name="T37" fmla="*/ 39 h 44"/>
                <a:gd name="T38" fmla="*/ 28 w 45"/>
                <a:gd name="T39" fmla="*/ 27 h 44"/>
                <a:gd name="T40" fmla="*/ 40 w 45"/>
                <a:gd name="T41" fmla="*/ 27 h 44"/>
                <a:gd name="T42" fmla="*/ 44 w 45"/>
                <a:gd name="T43" fmla="*/ 26 h 44"/>
                <a:gd name="T44" fmla="*/ 45 w 45"/>
                <a:gd name="T45" fmla="*/ 22 h 44"/>
                <a:gd name="T46" fmla="*/ 44 w 45"/>
                <a:gd name="T47" fmla="*/ 19 h 44"/>
                <a:gd name="T48" fmla="*/ 40 w 45"/>
                <a:gd name="T49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4">
                  <a:moveTo>
                    <a:pt x="40" y="17"/>
                  </a:moveTo>
                  <a:cubicBezTo>
                    <a:pt x="28" y="17"/>
                    <a:pt x="28" y="17"/>
                    <a:pt x="28" y="1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3"/>
                    <a:pt x="27" y="2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1"/>
                    <a:pt x="19" y="2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2" y="18"/>
                    <a:pt x="1" y="19"/>
                  </a:cubicBezTo>
                  <a:cubicBezTo>
                    <a:pt x="0" y="19"/>
                    <a:pt x="0" y="21"/>
                    <a:pt x="0" y="22"/>
                  </a:cubicBezTo>
                  <a:cubicBezTo>
                    <a:pt x="0" y="24"/>
                    <a:pt x="0" y="25"/>
                    <a:pt x="1" y="26"/>
                  </a:cubicBezTo>
                  <a:cubicBezTo>
                    <a:pt x="2" y="26"/>
                    <a:pt x="3" y="27"/>
                    <a:pt x="4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8" y="42"/>
                    <a:pt x="19" y="43"/>
                  </a:cubicBezTo>
                  <a:cubicBezTo>
                    <a:pt x="20" y="43"/>
                    <a:pt x="21" y="44"/>
                    <a:pt x="22" y="44"/>
                  </a:cubicBezTo>
                  <a:cubicBezTo>
                    <a:pt x="24" y="44"/>
                    <a:pt x="25" y="43"/>
                    <a:pt x="26" y="43"/>
                  </a:cubicBezTo>
                  <a:cubicBezTo>
                    <a:pt x="27" y="42"/>
                    <a:pt x="28" y="40"/>
                    <a:pt x="28" y="3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7"/>
                    <a:pt x="43" y="26"/>
                    <a:pt x="44" y="26"/>
                  </a:cubicBezTo>
                  <a:cubicBezTo>
                    <a:pt x="45" y="25"/>
                    <a:pt x="45" y="24"/>
                    <a:pt x="45" y="22"/>
                  </a:cubicBezTo>
                  <a:cubicBezTo>
                    <a:pt x="45" y="21"/>
                    <a:pt x="45" y="19"/>
                    <a:pt x="44" y="19"/>
                  </a:cubicBezTo>
                  <a:cubicBezTo>
                    <a:pt x="43" y="18"/>
                    <a:pt x="42" y="17"/>
                    <a:pt x="40" y="1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4" name="Freeform 577">
              <a:extLst>
                <a:ext uri="{FF2B5EF4-FFF2-40B4-BE49-F238E27FC236}">
                  <a16:creationId xmlns:a16="http://schemas.microsoft.com/office/drawing/2014/main" id="{87FEB711-B1C0-4F9B-9C4E-64CD253BE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4000" y="6665913"/>
              <a:ext cx="109537" cy="23813"/>
            </a:xfrm>
            <a:custGeom>
              <a:avLst/>
              <a:gdLst>
                <a:gd name="T0" fmla="*/ 41 w 46"/>
                <a:gd name="T1" fmla="*/ 0 h 10"/>
                <a:gd name="T2" fmla="*/ 5 w 46"/>
                <a:gd name="T3" fmla="*/ 0 h 10"/>
                <a:gd name="T4" fmla="*/ 2 w 46"/>
                <a:gd name="T5" fmla="*/ 2 h 10"/>
                <a:gd name="T6" fmla="*/ 0 w 46"/>
                <a:gd name="T7" fmla="*/ 5 h 10"/>
                <a:gd name="T8" fmla="*/ 2 w 46"/>
                <a:gd name="T9" fmla="*/ 9 h 10"/>
                <a:gd name="T10" fmla="*/ 5 w 46"/>
                <a:gd name="T11" fmla="*/ 10 h 10"/>
                <a:gd name="T12" fmla="*/ 41 w 46"/>
                <a:gd name="T13" fmla="*/ 10 h 10"/>
                <a:gd name="T14" fmla="*/ 45 w 46"/>
                <a:gd name="T15" fmla="*/ 9 h 10"/>
                <a:gd name="T16" fmla="*/ 46 w 46"/>
                <a:gd name="T17" fmla="*/ 5 h 10"/>
                <a:gd name="T18" fmla="*/ 45 w 46"/>
                <a:gd name="T19" fmla="*/ 2 h 10"/>
                <a:gd name="T20" fmla="*/ 41 w 46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0">
                  <a:moveTo>
                    <a:pt x="4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9"/>
                    <a:pt x="3" y="10"/>
                    <a:pt x="5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0"/>
                    <a:pt x="44" y="9"/>
                    <a:pt x="45" y="9"/>
                  </a:cubicBezTo>
                  <a:cubicBezTo>
                    <a:pt x="46" y="8"/>
                    <a:pt x="46" y="7"/>
                    <a:pt x="46" y="5"/>
                  </a:cubicBezTo>
                  <a:cubicBezTo>
                    <a:pt x="46" y="4"/>
                    <a:pt x="46" y="2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5" name="Freeform 578">
              <a:extLst>
                <a:ext uri="{FF2B5EF4-FFF2-40B4-BE49-F238E27FC236}">
                  <a16:creationId xmlns:a16="http://schemas.microsoft.com/office/drawing/2014/main" id="{411EBE56-24DA-499C-A06D-95787FD4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3350" y="6777038"/>
              <a:ext cx="85725" cy="84138"/>
            </a:xfrm>
            <a:custGeom>
              <a:avLst/>
              <a:gdLst>
                <a:gd name="T0" fmla="*/ 36 w 36"/>
                <a:gd name="T1" fmla="*/ 5 h 35"/>
                <a:gd name="T2" fmla="*/ 34 w 36"/>
                <a:gd name="T3" fmla="*/ 1 h 35"/>
                <a:gd name="T4" fmla="*/ 31 w 36"/>
                <a:gd name="T5" fmla="*/ 0 h 35"/>
                <a:gd name="T6" fmla="*/ 27 w 36"/>
                <a:gd name="T7" fmla="*/ 2 h 35"/>
                <a:gd name="T8" fmla="*/ 18 w 36"/>
                <a:gd name="T9" fmla="*/ 11 h 35"/>
                <a:gd name="T10" fmla="*/ 9 w 36"/>
                <a:gd name="T11" fmla="*/ 2 h 35"/>
                <a:gd name="T12" fmla="*/ 6 w 36"/>
                <a:gd name="T13" fmla="*/ 1 h 35"/>
                <a:gd name="T14" fmla="*/ 3 w 36"/>
                <a:gd name="T15" fmla="*/ 2 h 35"/>
                <a:gd name="T16" fmla="*/ 1 w 36"/>
                <a:gd name="T17" fmla="*/ 6 h 35"/>
                <a:gd name="T18" fmla="*/ 2 w 36"/>
                <a:gd name="T19" fmla="*/ 9 h 35"/>
                <a:gd name="T20" fmla="*/ 11 w 36"/>
                <a:gd name="T21" fmla="*/ 18 h 35"/>
                <a:gd name="T22" fmla="*/ 2 w 36"/>
                <a:gd name="T23" fmla="*/ 27 h 35"/>
                <a:gd name="T24" fmla="*/ 0 w 36"/>
                <a:gd name="T25" fmla="*/ 30 h 35"/>
                <a:gd name="T26" fmla="*/ 2 w 36"/>
                <a:gd name="T27" fmla="*/ 34 h 35"/>
                <a:gd name="T28" fmla="*/ 5 w 36"/>
                <a:gd name="T29" fmla="*/ 35 h 35"/>
                <a:gd name="T30" fmla="*/ 8 w 36"/>
                <a:gd name="T31" fmla="*/ 34 h 35"/>
                <a:gd name="T32" fmla="*/ 18 w 36"/>
                <a:gd name="T33" fmla="*/ 24 h 35"/>
                <a:gd name="T34" fmla="*/ 26 w 36"/>
                <a:gd name="T35" fmla="*/ 33 h 35"/>
                <a:gd name="T36" fmla="*/ 30 w 36"/>
                <a:gd name="T37" fmla="*/ 35 h 35"/>
                <a:gd name="T38" fmla="*/ 33 w 36"/>
                <a:gd name="T39" fmla="*/ 33 h 35"/>
                <a:gd name="T40" fmla="*/ 35 w 36"/>
                <a:gd name="T41" fmla="*/ 29 h 35"/>
                <a:gd name="T42" fmla="*/ 34 w 36"/>
                <a:gd name="T43" fmla="*/ 26 h 35"/>
                <a:gd name="T44" fmla="*/ 25 w 36"/>
                <a:gd name="T45" fmla="*/ 17 h 35"/>
                <a:gd name="T46" fmla="*/ 34 w 36"/>
                <a:gd name="T47" fmla="*/ 8 h 35"/>
                <a:gd name="T48" fmla="*/ 36 w 36"/>
                <a:gd name="T49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" h="35">
                  <a:moveTo>
                    <a:pt x="36" y="5"/>
                  </a:moveTo>
                  <a:cubicBezTo>
                    <a:pt x="36" y="4"/>
                    <a:pt x="35" y="2"/>
                    <a:pt x="34" y="1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28" y="1"/>
                    <a:pt x="27" y="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7" y="0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0" y="29"/>
                    <a:pt x="0" y="30"/>
                  </a:cubicBezTo>
                  <a:cubicBezTo>
                    <a:pt x="0" y="32"/>
                    <a:pt x="1" y="33"/>
                    <a:pt x="2" y="34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7" y="35"/>
                    <a:pt x="8" y="35"/>
                    <a:pt x="8" y="3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34"/>
                    <a:pt x="29" y="35"/>
                    <a:pt x="30" y="35"/>
                  </a:cubicBezTo>
                  <a:cubicBezTo>
                    <a:pt x="31" y="35"/>
                    <a:pt x="32" y="34"/>
                    <a:pt x="33" y="33"/>
                  </a:cubicBezTo>
                  <a:cubicBezTo>
                    <a:pt x="35" y="32"/>
                    <a:pt x="35" y="31"/>
                    <a:pt x="35" y="29"/>
                  </a:cubicBezTo>
                  <a:cubicBezTo>
                    <a:pt x="35" y="28"/>
                    <a:pt x="35" y="27"/>
                    <a:pt x="34" y="2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7"/>
                    <a:pt x="36" y="6"/>
                    <a:pt x="36" y="5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6" name="Freeform 579">
              <a:extLst>
                <a:ext uri="{FF2B5EF4-FFF2-40B4-BE49-F238E27FC236}">
                  <a16:creationId xmlns:a16="http://schemas.microsoft.com/office/drawing/2014/main" id="{C1693F2D-480C-4651-93C6-312AB307F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3525" y="6804025"/>
              <a:ext cx="90487" cy="23813"/>
            </a:xfrm>
            <a:custGeom>
              <a:avLst/>
              <a:gdLst>
                <a:gd name="T0" fmla="*/ 33 w 38"/>
                <a:gd name="T1" fmla="*/ 0 h 10"/>
                <a:gd name="T2" fmla="*/ 4 w 38"/>
                <a:gd name="T3" fmla="*/ 0 h 10"/>
                <a:gd name="T4" fmla="*/ 1 w 38"/>
                <a:gd name="T5" fmla="*/ 2 h 10"/>
                <a:gd name="T6" fmla="*/ 0 w 38"/>
                <a:gd name="T7" fmla="*/ 5 h 10"/>
                <a:gd name="T8" fmla="*/ 1 w 38"/>
                <a:gd name="T9" fmla="*/ 9 h 10"/>
                <a:gd name="T10" fmla="*/ 4 w 38"/>
                <a:gd name="T11" fmla="*/ 10 h 10"/>
                <a:gd name="T12" fmla="*/ 33 w 38"/>
                <a:gd name="T13" fmla="*/ 10 h 10"/>
                <a:gd name="T14" fmla="*/ 37 w 38"/>
                <a:gd name="T15" fmla="*/ 9 h 10"/>
                <a:gd name="T16" fmla="*/ 38 w 38"/>
                <a:gd name="T17" fmla="*/ 5 h 10"/>
                <a:gd name="T18" fmla="*/ 37 w 38"/>
                <a:gd name="T19" fmla="*/ 2 h 10"/>
                <a:gd name="T20" fmla="*/ 33 w 3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0">
                  <a:moveTo>
                    <a:pt x="3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5" y="10"/>
                    <a:pt x="36" y="10"/>
                    <a:pt x="37" y="9"/>
                  </a:cubicBezTo>
                  <a:cubicBezTo>
                    <a:pt x="38" y="8"/>
                    <a:pt x="38" y="7"/>
                    <a:pt x="38" y="5"/>
                  </a:cubicBezTo>
                  <a:cubicBezTo>
                    <a:pt x="38" y="4"/>
                    <a:pt x="38" y="3"/>
                    <a:pt x="37" y="2"/>
                  </a:cubicBezTo>
                  <a:cubicBezTo>
                    <a:pt x="36" y="1"/>
                    <a:pt x="35" y="0"/>
                    <a:pt x="33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7" name="Oval 580">
              <a:extLst>
                <a:ext uri="{FF2B5EF4-FFF2-40B4-BE49-F238E27FC236}">
                  <a16:creationId xmlns:a16="http://schemas.microsoft.com/office/drawing/2014/main" id="{A00513B5-F16C-41F5-A154-215342D68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275" y="6767513"/>
              <a:ext cx="28575" cy="285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8" name="Oval 581">
              <a:extLst>
                <a:ext uri="{FF2B5EF4-FFF2-40B4-BE49-F238E27FC236}">
                  <a16:creationId xmlns:a16="http://schemas.microsoft.com/office/drawing/2014/main" id="{36280D6A-CB8E-4E0C-949C-82974DAE8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5275" y="6834188"/>
              <a:ext cx="28575" cy="28575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22" name="Hexagon 21">
            <a:extLst>
              <a:ext uri="{FF2B5EF4-FFF2-40B4-BE49-F238E27FC236}">
                <a16:creationId xmlns:a16="http://schemas.microsoft.com/office/drawing/2014/main" id="{1C73547C-2327-46CA-988D-D1B84B083CC3}"/>
              </a:ext>
            </a:extLst>
          </p:cNvPr>
          <p:cNvSpPr/>
          <p:nvPr/>
        </p:nvSpPr>
        <p:spPr bwMode="gray">
          <a:xfrm>
            <a:off x="6515497" y="1471374"/>
            <a:ext cx="1752600" cy="1510862"/>
          </a:xfrm>
          <a:prstGeom prst="hexagon">
            <a:avLst/>
          </a:prstGeom>
          <a:solidFill>
            <a:srgbClr val="00ABAB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F26E0D-DD91-43E6-975B-8BB3ABDF20C4}"/>
              </a:ext>
            </a:extLst>
          </p:cNvPr>
          <p:cNvSpPr/>
          <p:nvPr/>
        </p:nvSpPr>
        <p:spPr bwMode="gray">
          <a:xfrm>
            <a:off x="6508353" y="2114538"/>
            <a:ext cx="1766888" cy="86112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STAT 200 or SCM 200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D581594-31C9-4734-BA39-35F856E95E43}"/>
              </a:ext>
            </a:extLst>
          </p:cNvPr>
          <p:cNvGrpSpPr/>
          <p:nvPr/>
        </p:nvGrpSpPr>
        <p:grpSpPr>
          <a:xfrm>
            <a:off x="7000422" y="1630143"/>
            <a:ext cx="782750" cy="577325"/>
            <a:chOff x="1743075" y="7188200"/>
            <a:chExt cx="520700" cy="371475"/>
          </a:xfrm>
          <a:solidFill>
            <a:srgbClr val="00ABAB"/>
          </a:solidFill>
        </p:grpSpPr>
        <p:sp>
          <p:nvSpPr>
            <p:cNvPr id="50" name="Freeform 161">
              <a:extLst>
                <a:ext uri="{FF2B5EF4-FFF2-40B4-BE49-F238E27FC236}">
                  <a16:creationId xmlns:a16="http://schemas.microsoft.com/office/drawing/2014/main" id="{53A311AA-D158-418C-BA06-52F13390A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50" y="7188200"/>
              <a:ext cx="438150" cy="276225"/>
            </a:xfrm>
            <a:custGeom>
              <a:avLst/>
              <a:gdLst>
                <a:gd name="T0" fmla="*/ 5 w 208"/>
                <a:gd name="T1" fmla="*/ 131 h 131"/>
                <a:gd name="T2" fmla="*/ 10 w 208"/>
                <a:gd name="T3" fmla="*/ 126 h 131"/>
                <a:gd name="T4" fmla="*/ 10 w 208"/>
                <a:gd name="T5" fmla="*/ 13 h 131"/>
                <a:gd name="T6" fmla="*/ 12 w 208"/>
                <a:gd name="T7" fmla="*/ 10 h 131"/>
                <a:gd name="T8" fmla="*/ 195 w 208"/>
                <a:gd name="T9" fmla="*/ 10 h 131"/>
                <a:gd name="T10" fmla="*/ 198 w 208"/>
                <a:gd name="T11" fmla="*/ 13 h 131"/>
                <a:gd name="T12" fmla="*/ 198 w 208"/>
                <a:gd name="T13" fmla="*/ 126 h 131"/>
                <a:gd name="T14" fmla="*/ 203 w 208"/>
                <a:gd name="T15" fmla="*/ 131 h 131"/>
                <a:gd name="T16" fmla="*/ 208 w 208"/>
                <a:gd name="T17" fmla="*/ 126 h 131"/>
                <a:gd name="T18" fmla="*/ 208 w 208"/>
                <a:gd name="T19" fmla="*/ 13 h 131"/>
                <a:gd name="T20" fmla="*/ 195 w 208"/>
                <a:gd name="T21" fmla="*/ 0 h 131"/>
                <a:gd name="T22" fmla="*/ 12 w 208"/>
                <a:gd name="T23" fmla="*/ 0 h 131"/>
                <a:gd name="T24" fmla="*/ 0 w 208"/>
                <a:gd name="T25" fmla="*/ 13 h 131"/>
                <a:gd name="T26" fmla="*/ 0 w 208"/>
                <a:gd name="T27" fmla="*/ 126 h 131"/>
                <a:gd name="T28" fmla="*/ 5 w 208"/>
                <a:gd name="T2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1">
                  <a:moveTo>
                    <a:pt x="5" y="131"/>
                  </a:moveTo>
                  <a:cubicBezTo>
                    <a:pt x="7" y="131"/>
                    <a:pt x="10" y="129"/>
                    <a:pt x="10" y="126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95" y="10"/>
                    <a:pt x="195" y="10"/>
                    <a:pt x="195" y="10"/>
                  </a:cubicBezTo>
                  <a:cubicBezTo>
                    <a:pt x="197" y="10"/>
                    <a:pt x="198" y="11"/>
                    <a:pt x="198" y="13"/>
                  </a:cubicBezTo>
                  <a:cubicBezTo>
                    <a:pt x="198" y="126"/>
                    <a:pt x="198" y="126"/>
                    <a:pt x="198" y="126"/>
                  </a:cubicBezTo>
                  <a:cubicBezTo>
                    <a:pt x="198" y="129"/>
                    <a:pt x="200" y="131"/>
                    <a:pt x="203" y="131"/>
                  </a:cubicBezTo>
                  <a:cubicBezTo>
                    <a:pt x="206" y="131"/>
                    <a:pt x="208" y="129"/>
                    <a:pt x="208" y="126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6"/>
                    <a:pt x="202" y="0"/>
                    <a:pt x="19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29"/>
                    <a:pt x="2" y="131"/>
                    <a:pt x="5" y="13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51" name="Freeform 162">
              <a:extLst>
                <a:ext uri="{FF2B5EF4-FFF2-40B4-BE49-F238E27FC236}">
                  <a16:creationId xmlns:a16="http://schemas.microsoft.com/office/drawing/2014/main" id="{63FE5493-F670-432F-88FF-778462D3D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3075" y="7489825"/>
              <a:ext cx="520700" cy="69850"/>
            </a:xfrm>
            <a:custGeom>
              <a:avLst/>
              <a:gdLst>
                <a:gd name="T0" fmla="*/ 243 w 248"/>
                <a:gd name="T1" fmla="*/ 0 h 33"/>
                <a:gd name="T2" fmla="*/ 137 w 248"/>
                <a:gd name="T3" fmla="*/ 0 h 33"/>
                <a:gd name="T4" fmla="*/ 132 w 248"/>
                <a:gd name="T5" fmla="*/ 5 h 33"/>
                <a:gd name="T6" fmla="*/ 132 w 248"/>
                <a:gd name="T7" fmla="*/ 8 h 33"/>
                <a:gd name="T8" fmla="*/ 116 w 248"/>
                <a:gd name="T9" fmla="*/ 8 h 33"/>
                <a:gd name="T10" fmla="*/ 116 w 248"/>
                <a:gd name="T11" fmla="*/ 5 h 33"/>
                <a:gd name="T12" fmla="*/ 111 w 248"/>
                <a:gd name="T13" fmla="*/ 0 h 33"/>
                <a:gd name="T14" fmla="*/ 5 w 248"/>
                <a:gd name="T15" fmla="*/ 0 h 33"/>
                <a:gd name="T16" fmla="*/ 0 w 248"/>
                <a:gd name="T17" fmla="*/ 5 h 33"/>
                <a:gd name="T18" fmla="*/ 0 w 248"/>
                <a:gd name="T19" fmla="*/ 20 h 33"/>
                <a:gd name="T20" fmla="*/ 13 w 248"/>
                <a:gd name="T21" fmla="*/ 33 h 33"/>
                <a:gd name="T22" fmla="*/ 234 w 248"/>
                <a:gd name="T23" fmla="*/ 33 h 33"/>
                <a:gd name="T24" fmla="*/ 248 w 248"/>
                <a:gd name="T25" fmla="*/ 20 h 33"/>
                <a:gd name="T26" fmla="*/ 248 w 248"/>
                <a:gd name="T27" fmla="*/ 5 h 33"/>
                <a:gd name="T28" fmla="*/ 243 w 248"/>
                <a:gd name="T29" fmla="*/ 0 h 33"/>
                <a:gd name="T30" fmla="*/ 238 w 248"/>
                <a:gd name="T31" fmla="*/ 20 h 33"/>
                <a:gd name="T32" fmla="*/ 234 w 248"/>
                <a:gd name="T33" fmla="*/ 23 h 33"/>
                <a:gd name="T34" fmla="*/ 13 w 248"/>
                <a:gd name="T35" fmla="*/ 23 h 33"/>
                <a:gd name="T36" fmla="*/ 10 w 248"/>
                <a:gd name="T37" fmla="*/ 20 h 33"/>
                <a:gd name="T38" fmla="*/ 10 w 248"/>
                <a:gd name="T39" fmla="*/ 10 h 33"/>
                <a:gd name="T40" fmla="*/ 106 w 248"/>
                <a:gd name="T41" fmla="*/ 10 h 33"/>
                <a:gd name="T42" fmla="*/ 115 w 248"/>
                <a:gd name="T43" fmla="*/ 18 h 33"/>
                <a:gd name="T44" fmla="*/ 132 w 248"/>
                <a:gd name="T45" fmla="*/ 18 h 33"/>
                <a:gd name="T46" fmla="*/ 141 w 248"/>
                <a:gd name="T47" fmla="*/ 10 h 33"/>
                <a:gd name="T48" fmla="*/ 238 w 248"/>
                <a:gd name="T49" fmla="*/ 10 h 33"/>
                <a:gd name="T50" fmla="*/ 238 w 248"/>
                <a:gd name="T5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8" h="33">
                  <a:moveTo>
                    <a:pt x="243" y="0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34" y="0"/>
                    <a:pt x="132" y="2"/>
                    <a:pt x="132" y="5"/>
                  </a:cubicBezTo>
                  <a:cubicBezTo>
                    <a:pt x="132" y="8"/>
                    <a:pt x="132" y="8"/>
                    <a:pt x="13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7"/>
                    <a:pt x="6" y="33"/>
                    <a:pt x="13" y="33"/>
                  </a:cubicBezTo>
                  <a:cubicBezTo>
                    <a:pt x="234" y="33"/>
                    <a:pt x="234" y="33"/>
                    <a:pt x="234" y="33"/>
                  </a:cubicBezTo>
                  <a:cubicBezTo>
                    <a:pt x="242" y="33"/>
                    <a:pt x="248" y="27"/>
                    <a:pt x="248" y="20"/>
                  </a:cubicBezTo>
                  <a:cubicBezTo>
                    <a:pt x="248" y="5"/>
                    <a:pt x="248" y="5"/>
                    <a:pt x="248" y="5"/>
                  </a:cubicBezTo>
                  <a:cubicBezTo>
                    <a:pt x="248" y="2"/>
                    <a:pt x="245" y="0"/>
                    <a:pt x="243" y="0"/>
                  </a:cubicBezTo>
                  <a:close/>
                  <a:moveTo>
                    <a:pt x="238" y="20"/>
                  </a:moveTo>
                  <a:cubicBezTo>
                    <a:pt x="238" y="22"/>
                    <a:pt x="236" y="23"/>
                    <a:pt x="23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23"/>
                    <a:pt x="10" y="22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4"/>
                    <a:pt x="111" y="18"/>
                    <a:pt x="115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7" y="18"/>
                    <a:pt x="141" y="14"/>
                    <a:pt x="141" y="10"/>
                  </a:cubicBezTo>
                  <a:cubicBezTo>
                    <a:pt x="238" y="10"/>
                    <a:pt x="238" y="10"/>
                    <a:pt x="238" y="10"/>
                  </a:cubicBezTo>
                  <a:lnTo>
                    <a:pt x="238" y="2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52" name="Freeform 163">
              <a:extLst>
                <a:ext uri="{FF2B5EF4-FFF2-40B4-BE49-F238E27FC236}">
                  <a16:creationId xmlns:a16="http://schemas.microsoft.com/office/drawing/2014/main" id="{5AD67D2B-33FB-4555-850C-E4FBA4E11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4200" y="7259638"/>
              <a:ext cx="295275" cy="171450"/>
            </a:xfrm>
            <a:custGeom>
              <a:avLst/>
              <a:gdLst>
                <a:gd name="T0" fmla="*/ 131 w 140"/>
                <a:gd name="T1" fmla="*/ 37 h 81"/>
                <a:gd name="T2" fmla="*/ 140 w 140"/>
                <a:gd name="T3" fmla="*/ 27 h 81"/>
                <a:gd name="T4" fmla="*/ 131 w 140"/>
                <a:gd name="T5" fmla="*/ 18 h 81"/>
                <a:gd name="T6" fmla="*/ 121 w 140"/>
                <a:gd name="T7" fmla="*/ 27 h 81"/>
                <a:gd name="T8" fmla="*/ 122 w 140"/>
                <a:gd name="T9" fmla="*/ 30 h 81"/>
                <a:gd name="T10" fmla="*/ 92 w 140"/>
                <a:gd name="T11" fmla="*/ 62 h 81"/>
                <a:gd name="T12" fmla="*/ 90 w 140"/>
                <a:gd name="T13" fmla="*/ 62 h 81"/>
                <a:gd name="T14" fmla="*/ 90 w 140"/>
                <a:gd name="T15" fmla="*/ 62 h 81"/>
                <a:gd name="T16" fmla="*/ 58 w 140"/>
                <a:gd name="T17" fmla="*/ 13 h 81"/>
                <a:gd name="T18" fmla="*/ 59 w 140"/>
                <a:gd name="T19" fmla="*/ 9 h 81"/>
                <a:gd name="T20" fmla="*/ 50 w 140"/>
                <a:gd name="T21" fmla="*/ 0 h 81"/>
                <a:gd name="T22" fmla="*/ 41 w 140"/>
                <a:gd name="T23" fmla="*/ 9 h 81"/>
                <a:gd name="T24" fmla="*/ 41 w 140"/>
                <a:gd name="T25" fmla="*/ 9 h 81"/>
                <a:gd name="T26" fmla="*/ 40 w 140"/>
                <a:gd name="T27" fmla="*/ 9 h 81"/>
                <a:gd name="T28" fmla="*/ 13 w 140"/>
                <a:gd name="T29" fmla="*/ 26 h 81"/>
                <a:gd name="T30" fmla="*/ 9 w 140"/>
                <a:gd name="T31" fmla="*/ 25 h 81"/>
                <a:gd name="T32" fmla="*/ 0 w 140"/>
                <a:gd name="T33" fmla="*/ 35 h 81"/>
                <a:gd name="T34" fmla="*/ 9 w 140"/>
                <a:gd name="T35" fmla="*/ 44 h 81"/>
                <a:gd name="T36" fmla="*/ 19 w 140"/>
                <a:gd name="T37" fmla="*/ 35 h 81"/>
                <a:gd name="T38" fmla="*/ 19 w 140"/>
                <a:gd name="T39" fmla="*/ 35 h 81"/>
                <a:gd name="T40" fmla="*/ 46 w 140"/>
                <a:gd name="T41" fmla="*/ 18 h 81"/>
                <a:gd name="T42" fmla="*/ 46 w 140"/>
                <a:gd name="T43" fmla="*/ 18 h 81"/>
                <a:gd name="T44" fmla="*/ 50 w 140"/>
                <a:gd name="T45" fmla="*/ 18 h 81"/>
                <a:gd name="T46" fmla="*/ 50 w 140"/>
                <a:gd name="T47" fmla="*/ 18 h 81"/>
                <a:gd name="T48" fmla="*/ 82 w 140"/>
                <a:gd name="T49" fmla="*/ 68 h 81"/>
                <a:gd name="T50" fmla="*/ 81 w 140"/>
                <a:gd name="T51" fmla="*/ 72 h 81"/>
                <a:gd name="T52" fmla="*/ 90 w 140"/>
                <a:gd name="T53" fmla="*/ 81 h 81"/>
                <a:gd name="T54" fmla="*/ 100 w 140"/>
                <a:gd name="T55" fmla="*/ 72 h 81"/>
                <a:gd name="T56" fmla="*/ 99 w 140"/>
                <a:gd name="T57" fmla="*/ 69 h 81"/>
                <a:gd name="T58" fmla="*/ 129 w 140"/>
                <a:gd name="T59" fmla="*/ 37 h 81"/>
                <a:gd name="T60" fmla="*/ 131 w 140"/>
                <a:gd name="T61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0" h="81">
                  <a:moveTo>
                    <a:pt x="131" y="37"/>
                  </a:moveTo>
                  <a:cubicBezTo>
                    <a:pt x="136" y="37"/>
                    <a:pt x="140" y="33"/>
                    <a:pt x="140" y="27"/>
                  </a:cubicBezTo>
                  <a:cubicBezTo>
                    <a:pt x="140" y="22"/>
                    <a:pt x="136" y="18"/>
                    <a:pt x="131" y="18"/>
                  </a:cubicBezTo>
                  <a:cubicBezTo>
                    <a:pt x="126" y="18"/>
                    <a:pt x="121" y="22"/>
                    <a:pt x="121" y="27"/>
                  </a:cubicBezTo>
                  <a:cubicBezTo>
                    <a:pt x="121" y="28"/>
                    <a:pt x="122" y="29"/>
                    <a:pt x="122" y="30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1" y="62"/>
                    <a:pt x="91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9" y="12"/>
                    <a:pt x="59" y="11"/>
                    <a:pt x="59" y="9"/>
                  </a:cubicBezTo>
                  <a:cubicBezTo>
                    <a:pt x="59" y="4"/>
                    <a:pt x="55" y="0"/>
                    <a:pt x="50" y="0"/>
                  </a:cubicBezTo>
                  <a:cubicBezTo>
                    <a:pt x="45" y="0"/>
                    <a:pt x="41" y="4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0" y="9"/>
                    <a:pt x="40" y="9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1" y="25"/>
                    <a:pt x="9" y="25"/>
                  </a:cubicBezTo>
                  <a:cubicBezTo>
                    <a:pt x="4" y="25"/>
                    <a:pt x="0" y="30"/>
                    <a:pt x="0" y="35"/>
                  </a:cubicBezTo>
                  <a:cubicBezTo>
                    <a:pt x="0" y="40"/>
                    <a:pt x="4" y="44"/>
                    <a:pt x="9" y="44"/>
                  </a:cubicBezTo>
                  <a:cubicBezTo>
                    <a:pt x="15" y="44"/>
                    <a:pt x="19" y="40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7" y="18"/>
                    <a:pt x="48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1" y="69"/>
                    <a:pt x="81" y="70"/>
                    <a:pt x="81" y="72"/>
                  </a:cubicBezTo>
                  <a:cubicBezTo>
                    <a:pt x="81" y="77"/>
                    <a:pt x="85" y="81"/>
                    <a:pt x="90" y="81"/>
                  </a:cubicBezTo>
                  <a:cubicBezTo>
                    <a:pt x="95" y="81"/>
                    <a:pt x="100" y="77"/>
                    <a:pt x="100" y="72"/>
                  </a:cubicBezTo>
                  <a:cubicBezTo>
                    <a:pt x="100" y="71"/>
                    <a:pt x="100" y="70"/>
                    <a:pt x="99" y="69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30" y="37"/>
                    <a:pt x="130" y="37"/>
                    <a:pt x="131" y="37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19" name="Hexagon 18">
            <a:extLst>
              <a:ext uri="{FF2B5EF4-FFF2-40B4-BE49-F238E27FC236}">
                <a16:creationId xmlns:a16="http://schemas.microsoft.com/office/drawing/2014/main" id="{29083E31-E0CA-485E-AB0C-EBBC9A008A5F}"/>
              </a:ext>
            </a:extLst>
          </p:cNvPr>
          <p:cNvSpPr/>
          <p:nvPr/>
        </p:nvSpPr>
        <p:spPr bwMode="gray">
          <a:xfrm>
            <a:off x="1325165" y="1471374"/>
            <a:ext cx="1752600" cy="1510862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54BA52-BEA5-4550-AC84-B94003D38722}"/>
              </a:ext>
            </a:extLst>
          </p:cNvPr>
          <p:cNvSpPr/>
          <p:nvPr/>
        </p:nvSpPr>
        <p:spPr bwMode="gray">
          <a:xfrm>
            <a:off x="1325165" y="2207468"/>
            <a:ext cx="1766888" cy="77476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ACCTG 211</a:t>
            </a:r>
          </a:p>
        </p:txBody>
      </p:sp>
      <p:sp>
        <p:nvSpPr>
          <p:cNvPr id="53" name="Freeform 400">
            <a:extLst>
              <a:ext uri="{FF2B5EF4-FFF2-40B4-BE49-F238E27FC236}">
                <a16:creationId xmlns:a16="http://schemas.microsoft.com/office/drawing/2014/main" id="{481E2565-6DE9-4062-A949-88F077ABA4FC}"/>
              </a:ext>
            </a:extLst>
          </p:cNvPr>
          <p:cNvSpPr>
            <a:spLocks noEditPoints="1"/>
          </p:cNvSpPr>
          <p:nvPr/>
        </p:nvSpPr>
        <p:spPr bwMode="auto">
          <a:xfrm>
            <a:off x="1868430" y="1621936"/>
            <a:ext cx="680358" cy="696781"/>
          </a:xfrm>
          <a:custGeom>
            <a:avLst/>
            <a:gdLst>
              <a:gd name="T0" fmla="*/ 147 w 224"/>
              <a:gd name="T1" fmla="*/ 98 h 229"/>
              <a:gd name="T2" fmla="*/ 147 w 224"/>
              <a:gd name="T3" fmla="*/ 39 h 229"/>
              <a:gd name="T4" fmla="*/ 0 w 224"/>
              <a:gd name="T5" fmla="*/ 32 h 229"/>
              <a:gd name="T6" fmla="*/ 0 w 224"/>
              <a:gd name="T7" fmla="*/ 72 h 229"/>
              <a:gd name="T8" fmla="*/ 0 w 224"/>
              <a:gd name="T9" fmla="*/ 131 h 229"/>
              <a:gd name="T10" fmla="*/ 0 w 224"/>
              <a:gd name="T11" fmla="*/ 164 h 229"/>
              <a:gd name="T12" fmla="*/ 77 w 224"/>
              <a:gd name="T13" fmla="*/ 198 h 229"/>
              <a:gd name="T14" fmla="*/ 224 w 224"/>
              <a:gd name="T15" fmla="*/ 171 h 229"/>
              <a:gd name="T16" fmla="*/ 224 w 224"/>
              <a:gd name="T17" fmla="*/ 131 h 229"/>
              <a:gd name="T18" fmla="*/ 86 w 224"/>
              <a:gd name="T19" fmla="*/ 181 h 229"/>
              <a:gd name="T20" fmla="*/ 109 w 224"/>
              <a:gd name="T21" fmla="*/ 191 h 229"/>
              <a:gd name="T22" fmla="*/ 215 w 224"/>
              <a:gd name="T23" fmla="*/ 198 h 229"/>
              <a:gd name="T24" fmla="*/ 138 w 224"/>
              <a:gd name="T25" fmla="*/ 32 h 229"/>
              <a:gd name="T26" fmla="*/ 126 w 224"/>
              <a:gd name="T27" fmla="*/ 44 h 229"/>
              <a:gd name="T28" fmla="*/ 14 w 224"/>
              <a:gd name="T29" fmla="*/ 39 h 229"/>
              <a:gd name="T30" fmla="*/ 73 w 224"/>
              <a:gd name="T31" fmla="*/ 10 h 229"/>
              <a:gd name="T32" fmla="*/ 214 w 224"/>
              <a:gd name="T33" fmla="*/ 166 h 229"/>
              <a:gd name="T34" fmla="*/ 150 w 224"/>
              <a:gd name="T35" fmla="*/ 187 h 229"/>
              <a:gd name="T36" fmla="*/ 109 w 224"/>
              <a:gd name="T37" fmla="*/ 182 h 229"/>
              <a:gd name="T38" fmla="*/ 86 w 224"/>
              <a:gd name="T39" fmla="*/ 166 h 229"/>
              <a:gd name="T40" fmla="*/ 94 w 224"/>
              <a:gd name="T41" fmla="*/ 152 h 229"/>
              <a:gd name="T42" fmla="*/ 138 w 224"/>
              <a:gd name="T43" fmla="*/ 162 h 229"/>
              <a:gd name="T44" fmla="*/ 150 w 224"/>
              <a:gd name="T45" fmla="*/ 162 h 229"/>
              <a:gd name="T46" fmla="*/ 12 w 224"/>
              <a:gd name="T47" fmla="*/ 137 h 229"/>
              <a:gd name="T48" fmla="*/ 9 w 224"/>
              <a:gd name="T49" fmla="*/ 114 h 229"/>
              <a:gd name="T50" fmla="*/ 77 w 224"/>
              <a:gd name="T51" fmla="*/ 131 h 229"/>
              <a:gd name="T52" fmla="*/ 77 w 224"/>
              <a:gd name="T53" fmla="*/ 138 h 229"/>
              <a:gd name="T54" fmla="*/ 73 w 224"/>
              <a:gd name="T55" fmla="*/ 153 h 229"/>
              <a:gd name="T56" fmla="*/ 73 w 224"/>
              <a:gd name="T57" fmla="*/ 63 h 229"/>
              <a:gd name="T58" fmla="*/ 138 w 224"/>
              <a:gd name="T59" fmla="*/ 67 h 229"/>
              <a:gd name="T60" fmla="*/ 73 w 224"/>
              <a:gd name="T61" fmla="*/ 88 h 229"/>
              <a:gd name="T62" fmla="*/ 9 w 224"/>
              <a:gd name="T63" fmla="*/ 67 h 229"/>
              <a:gd name="T64" fmla="*/ 73 w 224"/>
              <a:gd name="T65" fmla="*/ 63 h 229"/>
              <a:gd name="T66" fmla="*/ 138 w 224"/>
              <a:gd name="T67" fmla="*/ 98 h 229"/>
              <a:gd name="T68" fmla="*/ 111 w 224"/>
              <a:gd name="T69" fmla="*/ 104 h 229"/>
              <a:gd name="T70" fmla="*/ 73 w 224"/>
              <a:gd name="T71" fmla="*/ 121 h 229"/>
              <a:gd name="T72" fmla="*/ 9 w 224"/>
              <a:gd name="T73" fmla="*/ 100 h 229"/>
              <a:gd name="T74" fmla="*/ 73 w 224"/>
              <a:gd name="T75" fmla="*/ 97 h 229"/>
              <a:gd name="T76" fmla="*/ 203 w 224"/>
              <a:gd name="T77" fmla="*/ 143 h 229"/>
              <a:gd name="T78" fmla="*/ 142 w 224"/>
              <a:gd name="T79" fmla="*/ 153 h 229"/>
              <a:gd name="T80" fmla="*/ 121 w 224"/>
              <a:gd name="T81" fmla="*/ 150 h 229"/>
              <a:gd name="T82" fmla="*/ 95 w 224"/>
              <a:gd name="T83" fmla="*/ 142 h 229"/>
              <a:gd name="T84" fmla="*/ 87 w 224"/>
              <a:gd name="T85" fmla="*/ 134 h 229"/>
              <a:gd name="T86" fmla="*/ 86 w 224"/>
              <a:gd name="T87" fmla="*/ 129 h 229"/>
              <a:gd name="T88" fmla="*/ 125 w 224"/>
              <a:gd name="T89" fmla="*/ 111 h 229"/>
              <a:gd name="T90" fmla="*/ 147 w 224"/>
              <a:gd name="T91" fmla="*/ 109 h 229"/>
              <a:gd name="T92" fmla="*/ 214 w 224"/>
              <a:gd name="T93" fmla="*/ 134 h 229"/>
              <a:gd name="T94" fmla="*/ 73 w 224"/>
              <a:gd name="T95" fmla="*/ 162 h 229"/>
              <a:gd name="T96" fmla="*/ 77 w 224"/>
              <a:gd name="T97" fmla="*/ 171 h 229"/>
              <a:gd name="T98" fmla="*/ 9 w 224"/>
              <a:gd name="T99" fmla="*/ 16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4" h="229">
                <a:moveTo>
                  <a:pt x="150" y="100"/>
                </a:moveTo>
                <a:cubicBezTo>
                  <a:pt x="149" y="100"/>
                  <a:pt x="148" y="100"/>
                  <a:pt x="147" y="100"/>
                </a:cubicBezTo>
                <a:cubicBezTo>
                  <a:pt x="147" y="98"/>
                  <a:pt x="147" y="98"/>
                  <a:pt x="147" y="98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47" y="39"/>
                  <a:pt x="147" y="39"/>
                  <a:pt x="147" y="39"/>
                </a:cubicBezTo>
                <a:cubicBezTo>
                  <a:pt x="147" y="32"/>
                  <a:pt x="147" y="32"/>
                  <a:pt x="147" y="32"/>
                </a:cubicBezTo>
                <a:cubicBezTo>
                  <a:pt x="147" y="11"/>
                  <a:pt x="109" y="0"/>
                  <a:pt x="73" y="0"/>
                </a:cubicBezTo>
                <a:cubicBezTo>
                  <a:pt x="38" y="0"/>
                  <a:pt x="0" y="11"/>
                  <a:pt x="0" y="32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4"/>
                  <a:pt x="38" y="195"/>
                  <a:pt x="73" y="195"/>
                </a:cubicBezTo>
                <a:cubicBezTo>
                  <a:pt x="75" y="195"/>
                  <a:pt x="76" y="195"/>
                  <a:pt x="77" y="195"/>
                </a:cubicBezTo>
                <a:cubicBezTo>
                  <a:pt x="77" y="198"/>
                  <a:pt x="77" y="198"/>
                  <a:pt x="77" y="198"/>
                </a:cubicBezTo>
                <a:cubicBezTo>
                  <a:pt x="77" y="218"/>
                  <a:pt x="115" y="229"/>
                  <a:pt x="150" y="229"/>
                </a:cubicBezTo>
                <a:cubicBezTo>
                  <a:pt x="186" y="229"/>
                  <a:pt x="224" y="218"/>
                  <a:pt x="224" y="198"/>
                </a:cubicBezTo>
                <a:cubicBezTo>
                  <a:pt x="224" y="171"/>
                  <a:pt x="224" y="171"/>
                  <a:pt x="224" y="171"/>
                </a:cubicBezTo>
                <a:cubicBezTo>
                  <a:pt x="224" y="165"/>
                  <a:pt x="224" y="165"/>
                  <a:pt x="224" y="165"/>
                </a:cubicBezTo>
                <a:cubicBezTo>
                  <a:pt x="224" y="138"/>
                  <a:pt x="224" y="138"/>
                  <a:pt x="224" y="138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24" y="111"/>
                  <a:pt x="186" y="100"/>
                  <a:pt x="150" y="100"/>
                </a:cubicBezTo>
                <a:close/>
                <a:moveTo>
                  <a:pt x="86" y="198"/>
                </a:moveTo>
                <a:cubicBezTo>
                  <a:pt x="86" y="181"/>
                  <a:pt x="86" y="181"/>
                  <a:pt x="86" y="181"/>
                </a:cubicBezTo>
                <a:cubicBezTo>
                  <a:pt x="88" y="182"/>
                  <a:pt x="90" y="184"/>
                  <a:pt x="92" y="185"/>
                </a:cubicBezTo>
                <a:cubicBezTo>
                  <a:pt x="95" y="186"/>
                  <a:pt x="97" y="187"/>
                  <a:pt x="100" y="188"/>
                </a:cubicBezTo>
                <a:cubicBezTo>
                  <a:pt x="103" y="189"/>
                  <a:pt x="106" y="190"/>
                  <a:pt x="109" y="191"/>
                </a:cubicBezTo>
                <a:cubicBezTo>
                  <a:pt x="121" y="195"/>
                  <a:pt x="136" y="196"/>
                  <a:pt x="150" y="196"/>
                </a:cubicBezTo>
                <a:cubicBezTo>
                  <a:pt x="175" y="196"/>
                  <a:pt x="201" y="191"/>
                  <a:pt x="215" y="181"/>
                </a:cubicBezTo>
                <a:cubicBezTo>
                  <a:pt x="215" y="198"/>
                  <a:pt x="215" y="198"/>
                  <a:pt x="215" y="198"/>
                </a:cubicBezTo>
                <a:cubicBezTo>
                  <a:pt x="215" y="208"/>
                  <a:pt x="187" y="220"/>
                  <a:pt x="150" y="220"/>
                </a:cubicBezTo>
                <a:cubicBezTo>
                  <a:pt x="114" y="220"/>
                  <a:pt x="86" y="208"/>
                  <a:pt x="86" y="198"/>
                </a:cubicBezTo>
                <a:close/>
                <a:moveTo>
                  <a:pt x="138" y="32"/>
                </a:moveTo>
                <a:cubicBezTo>
                  <a:pt x="138" y="33"/>
                  <a:pt x="137" y="34"/>
                  <a:pt x="137" y="35"/>
                </a:cubicBezTo>
                <a:cubicBezTo>
                  <a:pt x="136" y="36"/>
                  <a:pt x="135" y="38"/>
                  <a:pt x="133" y="39"/>
                </a:cubicBezTo>
                <a:cubicBezTo>
                  <a:pt x="132" y="41"/>
                  <a:pt x="129" y="42"/>
                  <a:pt x="126" y="44"/>
                </a:cubicBezTo>
                <a:cubicBezTo>
                  <a:pt x="115" y="50"/>
                  <a:pt x="96" y="54"/>
                  <a:pt x="73" y="54"/>
                </a:cubicBezTo>
                <a:cubicBezTo>
                  <a:pt x="51" y="54"/>
                  <a:pt x="32" y="50"/>
                  <a:pt x="21" y="44"/>
                </a:cubicBezTo>
                <a:cubicBezTo>
                  <a:pt x="18" y="42"/>
                  <a:pt x="15" y="41"/>
                  <a:pt x="14" y="39"/>
                </a:cubicBezTo>
                <a:cubicBezTo>
                  <a:pt x="12" y="38"/>
                  <a:pt x="11" y="36"/>
                  <a:pt x="10" y="35"/>
                </a:cubicBezTo>
                <a:cubicBezTo>
                  <a:pt x="9" y="34"/>
                  <a:pt x="9" y="33"/>
                  <a:pt x="9" y="32"/>
                </a:cubicBezTo>
                <a:cubicBezTo>
                  <a:pt x="9" y="21"/>
                  <a:pt x="37" y="10"/>
                  <a:pt x="73" y="10"/>
                </a:cubicBezTo>
                <a:cubicBezTo>
                  <a:pt x="110" y="10"/>
                  <a:pt x="138" y="21"/>
                  <a:pt x="138" y="32"/>
                </a:cubicBezTo>
                <a:close/>
                <a:moveTo>
                  <a:pt x="215" y="165"/>
                </a:moveTo>
                <a:cubicBezTo>
                  <a:pt x="215" y="166"/>
                  <a:pt x="215" y="166"/>
                  <a:pt x="214" y="166"/>
                </a:cubicBezTo>
                <a:cubicBezTo>
                  <a:pt x="214" y="168"/>
                  <a:pt x="213" y="169"/>
                  <a:pt x="212" y="171"/>
                </a:cubicBezTo>
                <a:cubicBezTo>
                  <a:pt x="210" y="173"/>
                  <a:pt x="208" y="174"/>
                  <a:pt x="206" y="176"/>
                </a:cubicBezTo>
                <a:cubicBezTo>
                  <a:pt x="195" y="182"/>
                  <a:pt x="175" y="187"/>
                  <a:pt x="150" y="187"/>
                </a:cubicBezTo>
                <a:cubicBezTo>
                  <a:pt x="142" y="187"/>
                  <a:pt x="134" y="187"/>
                  <a:pt x="127" y="186"/>
                </a:cubicBezTo>
                <a:cubicBezTo>
                  <a:pt x="124" y="185"/>
                  <a:pt x="121" y="185"/>
                  <a:pt x="118" y="184"/>
                </a:cubicBezTo>
                <a:cubicBezTo>
                  <a:pt x="115" y="183"/>
                  <a:pt x="112" y="183"/>
                  <a:pt x="109" y="182"/>
                </a:cubicBezTo>
                <a:cubicBezTo>
                  <a:pt x="104" y="180"/>
                  <a:pt x="99" y="178"/>
                  <a:pt x="95" y="176"/>
                </a:cubicBezTo>
                <a:cubicBezTo>
                  <a:pt x="92" y="174"/>
                  <a:pt x="90" y="173"/>
                  <a:pt x="89" y="171"/>
                </a:cubicBezTo>
                <a:cubicBezTo>
                  <a:pt x="87" y="169"/>
                  <a:pt x="87" y="168"/>
                  <a:pt x="86" y="166"/>
                </a:cubicBezTo>
                <a:cubicBezTo>
                  <a:pt x="86" y="166"/>
                  <a:pt x="86" y="166"/>
                  <a:pt x="86" y="165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88" y="149"/>
                  <a:pt x="91" y="150"/>
                  <a:pt x="94" y="152"/>
                </a:cubicBezTo>
                <a:cubicBezTo>
                  <a:pt x="97" y="153"/>
                  <a:pt x="100" y="154"/>
                  <a:pt x="103" y="155"/>
                </a:cubicBezTo>
                <a:cubicBezTo>
                  <a:pt x="106" y="156"/>
                  <a:pt x="109" y="157"/>
                  <a:pt x="112" y="158"/>
                </a:cubicBezTo>
                <a:cubicBezTo>
                  <a:pt x="120" y="160"/>
                  <a:pt x="129" y="161"/>
                  <a:pt x="138" y="162"/>
                </a:cubicBezTo>
                <a:cubicBezTo>
                  <a:pt x="139" y="162"/>
                  <a:pt x="141" y="162"/>
                  <a:pt x="142" y="162"/>
                </a:cubicBezTo>
                <a:cubicBezTo>
                  <a:pt x="144" y="162"/>
                  <a:pt x="145" y="162"/>
                  <a:pt x="147" y="162"/>
                </a:cubicBezTo>
                <a:cubicBezTo>
                  <a:pt x="148" y="162"/>
                  <a:pt x="149" y="162"/>
                  <a:pt x="150" y="162"/>
                </a:cubicBezTo>
                <a:cubicBezTo>
                  <a:pt x="175" y="162"/>
                  <a:pt x="201" y="157"/>
                  <a:pt x="215" y="147"/>
                </a:cubicBezTo>
                <a:lnTo>
                  <a:pt x="215" y="165"/>
                </a:lnTo>
                <a:close/>
                <a:moveTo>
                  <a:pt x="12" y="137"/>
                </a:moveTo>
                <a:cubicBezTo>
                  <a:pt x="10" y="135"/>
                  <a:pt x="10" y="134"/>
                  <a:pt x="9" y="132"/>
                </a:cubicBezTo>
                <a:cubicBezTo>
                  <a:pt x="9" y="132"/>
                  <a:pt x="9" y="131"/>
                  <a:pt x="9" y="131"/>
                </a:cubicBezTo>
                <a:cubicBezTo>
                  <a:pt x="9" y="114"/>
                  <a:pt x="9" y="114"/>
                  <a:pt x="9" y="114"/>
                </a:cubicBezTo>
                <a:cubicBezTo>
                  <a:pt x="23" y="124"/>
                  <a:pt x="49" y="130"/>
                  <a:pt x="73" y="130"/>
                </a:cubicBezTo>
                <a:cubicBezTo>
                  <a:pt x="75" y="130"/>
                  <a:pt x="76" y="130"/>
                  <a:pt x="77" y="130"/>
                </a:cubicBezTo>
                <a:cubicBezTo>
                  <a:pt x="77" y="130"/>
                  <a:pt x="77" y="131"/>
                  <a:pt x="77" y="131"/>
                </a:cubicBezTo>
                <a:cubicBezTo>
                  <a:pt x="77" y="132"/>
                  <a:pt x="77" y="132"/>
                  <a:pt x="77" y="132"/>
                </a:cubicBezTo>
                <a:cubicBezTo>
                  <a:pt x="77" y="137"/>
                  <a:pt x="77" y="137"/>
                  <a:pt x="77" y="137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53"/>
                  <a:pt x="77" y="153"/>
                  <a:pt x="77" y="153"/>
                </a:cubicBezTo>
                <a:cubicBezTo>
                  <a:pt x="76" y="153"/>
                  <a:pt x="75" y="153"/>
                  <a:pt x="73" y="153"/>
                </a:cubicBezTo>
                <a:cubicBezTo>
                  <a:pt x="49" y="153"/>
                  <a:pt x="29" y="148"/>
                  <a:pt x="18" y="142"/>
                </a:cubicBezTo>
                <a:cubicBezTo>
                  <a:pt x="15" y="140"/>
                  <a:pt x="13" y="139"/>
                  <a:pt x="12" y="137"/>
                </a:cubicBezTo>
                <a:close/>
                <a:moveTo>
                  <a:pt x="73" y="63"/>
                </a:moveTo>
                <a:cubicBezTo>
                  <a:pt x="98" y="63"/>
                  <a:pt x="124" y="58"/>
                  <a:pt x="138" y="48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38" y="66"/>
                  <a:pt x="138" y="67"/>
                  <a:pt x="138" y="67"/>
                </a:cubicBezTo>
                <a:cubicBezTo>
                  <a:pt x="137" y="69"/>
                  <a:pt x="136" y="70"/>
                  <a:pt x="135" y="72"/>
                </a:cubicBezTo>
                <a:cubicBezTo>
                  <a:pt x="134" y="73"/>
                  <a:pt x="131" y="75"/>
                  <a:pt x="129" y="76"/>
                </a:cubicBezTo>
                <a:cubicBezTo>
                  <a:pt x="118" y="83"/>
                  <a:pt x="98" y="88"/>
                  <a:pt x="73" y="88"/>
                </a:cubicBezTo>
                <a:cubicBezTo>
                  <a:pt x="49" y="88"/>
                  <a:pt x="29" y="83"/>
                  <a:pt x="18" y="76"/>
                </a:cubicBezTo>
                <a:cubicBezTo>
                  <a:pt x="15" y="75"/>
                  <a:pt x="13" y="73"/>
                  <a:pt x="12" y="72"/>
                </a:cubicBezTo>
                <a:cubicBezTo>
                  <a:pt x="10" y="70"/>
                  <a:pt x="10" y="69"/>
                  <a:pt x="9" y="67"/>
                </a:cubicBezTo>
                <a:cubicBezTo>
                  <a:pt x="9" y="67"/>
                  <a:pt x="9" y="66"/>
                  <a:pt x="9" y="66"/>
                </a:cubicBezTo>
                <a:cubicBezTo>
                  <a:pt x="9" y="48"/>
                  <a:pt x="9" y="48"/>
                  <a:pt x="9" y="48"/>
                </a:cubicBezTo>
                <a:cubicBezTo>
                  <a:pt x="23" y="58"/>
                  <a:pt x="49" y="63"/>
                  <a:pt x="73" y="63"/>
                </a:cubicBezTo>
                <a:close/>
                <a:moveTo>
                  <a:pt x="73" y="97"/>
                </a:moveTo>
                <a:cubicBezTo>
                  <a:pt x="98" y="97"/>
                  <a:pt x="124" y="92"/>
                  <a:pt x="138" y="82"/>
                </a:cubicBezTo>
                <a:cubicBezTo>
                  <a:pt x="138" y="98"/>
                  <a:pt x="138" y="98"/>
                  <a:pt x="138" y="98"/>
                </a:cubicBezTo>
                <a:cubicBezTo>
                  <a:pt x="138" y="99"/>
                  <a:pt x="138" y="99"/>
                  <a:pt x="138" y="100"/>
                </a:cubicBezTo>
                <a:cubicBezTo>
                  <a:pt x="138" y="100"/>
                  <a:pt x="138" y="100"/>
                  <a:pt x="137" y="100"/>
                </a:cubicBezTo>
                <a:cubicBezTo>
                  <a:pt x="128" y="101"/>
                  <a:pt x="119" y="102"/>
                  <a:pt x="111" y="104"/>
                </a:cubicBezTo>
                <a:cubicBezTo>
                  <a:pt x="106" y="106"/>
                  <a:pt x="101" y="107"/>
                  <a:pt x="97" y="109"/>
                </a:cubicBezTo>
                <a:cubicBezTo>
                  <a:pt x="90" y="112"/>
                  <a:pt x="84" y="116"/>
                  <a:pt x="81" y="120"/>
                </a:cubicBezTo>
                <a:cubicBezTo>
                  <a:pt x="78" y="120"/>
                  <a:pt x="76" y="121"/>
                  <a:pt x="73" y="121"/>
                </a:cubicBezTo>
                <a:cubicBezTo>
                  <a:pt x="49" y="121"/>
                  <a:pt x="29" y="115"/>
                  <a:pt x="18" y="109"/>
                </a:cubicBezTo>
                <a:cubicBezTo>
                  <a:pt x="15" y="107"/>
                  <a:pt x="13" y="106"/>
                  <a:pt x="12" y="104"/>
                </a:cubicBezTo>
                <a:cubicBezTo>
                  <a:pt x="10" y="103"/>
                  <a:pt x="10" y="101"/>
                  <a:pt x="9" y="100"/>
                </a:cubicBezTo>
                <a:cubicBezTo>
                  <a:pt x="9" y="99"/>
                  <a:pt x="9" y="99"/>
                  <a:pt x="9" y="98"/>
                </a:cubicBezTo>
                <a:cubicBezTo>
                  <a:pt x="9" y="82"/>
                  <a:pt x="9" y="82"/>
                  <a:pt x="9" y="82"/>
                </a:cubicBezTo>
                <a:cubicBezTo>
                  <a:pt x="23" y="92"/>
                  <a:pt x="49" y="97"/>
                  <a:pt x="73" y="97"/>
                </a:cubicBezTo>
                <a:close/>
                <a:moveTo>
                  <a:pt x="214" y="134"/>
                </a:moveTo>
                <a:cubicBezTo>
                  <a:pt x="213" y="135"/>
                  <a:pt x="212" y="137"/>
                  <a:pt x="210" y="138"/>
                </a:cubicBezTo>
                <a:cubicBezTo>
                  <a:pt x="208" y="140"/>
                  <a:pt x="206" y="142"/>
                  <a:pt x="203" y="143"/>
                </a:cubicBezTo>
                <a:cubicBezTo>
                  <a:pt x="192" y="149"/>
                  <a:pt x="173" y="153"/>
                  <a:pt x="150" y="153"/>
                </a:cubicBezTo>
                <a:cubicBezTo>
                  <a:pt x="149" y="153"/>
                  <a:pt x="148" y="153"/>
                  <a:pt x="147" y="153"/>
                </a:cubicBezTo>
                <a:cubicBezTo>
                  <a:pt x="145" y="153"/>
                  <a:pt x="144" y="153"/>
                  <a:pt x="142" y="153"/>
                </a:cubicBezTo>
                <a:cubicBezTo>
                  <a:pt x="141" y="153"/>
                  <a:pt x="139" y="153"/>
                  <a:pt x="138" y="153"/>
                </a:cubicBezTo>
                <a:cubicBezTo>
                  <a:pt x="135" y="152"/>
                  <a:pt x="132" y="152"/>
                  <a:pt x="130" y="152"/>
                </a:cubicBezTo>
                <a:cubicBezTo>
                  <a:pt x="127" y="151"/>
                  <a:pt x="124" y="151"/>
                  <a:pt x="121" y="150"/>
                </a:cubicBezTo>
                <a:cubicBezTo>
                  <a:pt x="118" y="150"/>
                  <a:pt x="115" y="149"/>
                  <a:pt x="112" y="148"/>
                </a:cubicBezTo>
                <a:cubicBezTo>
                  <a:pt x="106" y="147"/>
                  <a:pt x="102" y="145"/>
                  <a:pt x="98" y="143"/>
                </a:cubicBezTo>
                <a:cubicBezTo>
                  <a:pt x="97" y="143"/>
                  <a:pt x="96" y="142"/>
                  <a:pt x="95" y="142"/>
                </a:cubicBezTo>
                <a:cubicBezTo>
                  <a:pt x="93" y="141"/>
                  <a:pt x="92" y="139"/>
                  <a:pt x="90" y="138"/>
                </a:cubicBezTo>
                <a:cubicBezTo>
                  <a:pt x="90" y="138"/>
                  <a:pt x="89" y="137"/>
                  <a:pt x="89" y="137"/>
                </a:cubicBezTo>
                <a:cubicBezTo>
                  <a:pt x="88" y="136"/>
                  <a:pt x="87" y="135"/>
                  <a:pt x="87" y="134"/>
                </a:cubicBezTo>
                <a:cubicBezTo>
                  <a:pt x="87" y="133"/>
                  <a:pt x="86" y="133"/>
                  <a:pt x="86" y="132"/>
                </a:cubicBezTo>
                <a:cubicBezTo>
                  <a:pt x="86" y="132"/>
                  <a:pt x="86" y="131"/>
                  <a:pt x="86" y="131"/>
                </a:cubicBezTo>
                <a:cubicBezTo>
                  <a:pt x="86" y="130"/>
                  <a:pt x="86" y="130"/>
                  <a:pt x="86" y="129"/>
                </a:cubicBezTo>
                <a:cubicBezTo>
                  <a:pt x="87" y="128"/>
                  <a:pt x="88" y="126"/>
                  <a:pt x="90" y="124"/>
                </a:cubicBezTo>
                <a:cubicBezTo>
                  <a:pt x="92" y="122"/>
                  <a:pt x="95" y="120"/>
                  <a:pt x="98" y="119"/>
                </a:cubicBezTo>
                <a:cubicBezTo>
                  <a:pt x="105" y="115"/>
                  <a:pt x="114" y="113"/>
                  <a:pt x="125" y="111"/>
                </a:cubicBezTo>
                <a:cubicBezTo>
                  <a:pt x="129" y="110"/>
                  <a:pt x="132" y="110"/>
                  <a:pt x="136" y="110"/>
                </a:cubicBezTo>
                <a:cubicBezTo>
                  <a:pt x="137" y="109"/>
                  <a:pt x="137" y="109"/>
                  <a:pt x="138" y="109"/>
                </a:cubicBezTo>
                <a:cubicBezTo>
                  <a:pt x="139" y="109"/>
                  <a:pt x="146" y="109"/>
                  <a:pt x="147" y="109"/>
                </a:cubicBezTo>
                <a:cubicBezTo>
                  <a:pt x="148" y="109"/>
                  <a:pt x="149" y="109"/>
                  <a:pt x="150" y="109"/>
                </a:cubicBezTo>
                <a:cubicBezTo>
                  <a:pt x="187" y="109"/>
                  <a:pt x="215" y="121"/>
                  <a:pt x="215" y="131"/>
                </a:cubicBezTo>
                <a:cubicBezTo>
                  <a:pt x="215" y="132"/>
                  <a:pt x="214" y="133"/>
                  <a:pt x="214" y="134"/>
                </a:cubicBezTo>
                <a:close/>
                <a:moveTo>
                  <a:pt x="9" y="150"/>
                </a:moveTo>
                <a:cubicBezTo>
                  <a:pt x="9" y="147"/>
                  <a:pt x="9" y="147"/>
                  <a:pt x="9" y="147"/>
                </a:cubicBezTo>
                <a:cubicBezTo>
                  <a:pt x="23" y="157"/>
                  <a:pt x="49" y="162"/>
                  <a:pt x="73" y="162"/>
                </a:cubicBezTo>
                <a:cubicBezTo>
                  <a:pt x="75" y="162"/>
                  <a:pt x="76" y="162"/>
                  <a:pt x="77" y="162"/>
                </a:cubicBezTo>
                <a:cubicBezTo>
                  <a:pt x="77" y="165"/>
                  <a:pt x="77" y="165"/>
                  <a:pt x="77" y="165"/>
                </a:cubicBezTo>
                <a:cubicBezTo>
                  <a:pt x="77" y="171"/>
                  <a:pt x="77" y="171"/>
                  <a:pt x="77" y="171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76" y="186"/>
                  <a:pt x="75" y="186"/>
                  <a:pt x="73" y="186"/>
                </a:cubicBezTo>
                <a:cubicBezTo>
                  <a:pt x="37" y="186"/>
                  <a:pt x="9" y="174"/>
                  <a:pt x="9" y="164"/>
                </a:cubicBezTo>
                <a:lnTo>
                  <a:pt x="9" y="150"/>
                </a:lnTo>
                <a:close/>
              </a:path>
            </a:pathLst>
          </a:custGeom>
          <a:solidFill>
            <a:srgbClr val="007680"/>
          </a:solidFill>
          <a:ln w="12700"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314" tIns="32657" rIns="65314" bIns="32657" numCol="1" anchor="t" anchorCtr="0" compatLnSpc="1">
            <a:prstTxWarp prst="textNoShape">
              <a:avLst/>
            </a:prstTxWarp>
          </a:bodyPr>
          <a:lstStyle/>
          <a:p>
            <a:endParaRPr lang="en-US" sz="1286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93C736-A529-4315-AC5A-D7DF43F0CE39}"/>
              </a:ext>
            </a:extLst>
          </p:cNvPr>
          <p:cNvSpPr/>
          <p:nvPr/>
        </p:nvSpPr>
        <p:spPr bwMode="gray">
          <a:xfrm>
            <a:off x="0" y="3305059"/>
            <a:ext cx="12192000" cy="67954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A path through the </a:t>
            </a:r>
            <a:r>
              <a:rPr lang="en-US" sz="1600" b="1" dirty="0" err="1">
                <a:solidFill>
                  <a:schemeClr val="bg1"/>
                </a:solidFill>
              </a:rPr>
              <a:t>Smeal</a:t>
            </a:r>
            <a:r>
              <a:rPr lang="en-US" sz="1600" b="1" dirty="0">
                <a:solidFill>
                  <a:schemeClr val="bg1"/>
                </a:solidFill>
              </a:rPr>
              <a:t> undergraduate major in dedicated sections of the following courses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5BFE9B-91FC-457E-9D32-258B5B756CC3}"/>
              </a:ext>
            </a:extLst>
          </p:cNvPr>
          <p:cNvSpPr/>
          <p:nvPr/>
        </p:nvSpPr>
        <p:spPr bwMode="gray">
          <a:xfrm>
            <a:off x="0" y="5695718"/>
            <a:ext cx="12192000" cy="67954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An approved internship</a:t>
            </a:r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2E09F549-44A2-47B4-80A2-7C2152EA75FB}"/>
              </a:ext>
            </a:extLst>
          </p:cNvPr>
          <p:cNvSpPr/>
          <p:nvPr/>
        </p:nvSpPr>
        <p:spPr bwMode="gray">
          <a:xfrm>
            <a:off x="9114235" y="3899552"/>
            <a:ext cx="1752600" cy="1510862"/>
          </a:xfrm>
          <a:prstGeom prst="hexagon">
            <a:avLst/>
          </a:prstGeom>
          <a:solidFill>
            <a:srgbClr val="6FC2B4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836A6F1-75F0-468E-8CD6-148DAECF3912}"/>
              </a:ext>
            </a:extLst>
          </p:cNvPr>
          <p:cNvSpPr/>
          <p:nvPr/>
        </p:nvSpPr>
        <p:spPr bwMode="gray">
          <a:xfrm>
            <a:off x="9107091" y="4369822"/>
            <a:ext cx="1766888" cy="9908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ACCTG 481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dirty="0">
                <a:solidFill>
                  <a:schemeClr val="bg1"/>
                </a:solidFill>
              </a:rPr>
              <a:t>Financial Statement Analysis</a:t>
            </a:r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A0D7113D-B059-4090-8DC6-97392749A72D}"/>
              </a:ext>
            </a:extLst>
          </p:cNvPr>
          <p:cNvSpPr/>
          <p:nvPr/>
        </p:nvSpPr>
        <p:spPr bwMode="gray">
          <a:xfrm>
            <a:off x="3931047" y="3899552"/>
            <a:ext cx="1752600" cy="1510862"/>
          </a:xfrm>
          <a:prstGeom prst="hexagon">
            <a:avLst/>
          </a:prstGeom>
          <a:solidFill>
            <a:srgbClr val="0097A9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88D384A-2114-4B81-8611-39E935C8EDA3}"/>
              </a:ext>
            </a:extLst>
          </p:cNvPr>
          <p:cNvSpPr/>
          <p:nvPr/>
        </p:nvSpPr>
        <p:spPr bwMode="gray">
          <a:xfrm>
            <a:off x="3923903" y="4376391"/>
            <a:ext cx="1766888" cy="9908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ACCTG 417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dirty="0">
                <a:solidFill>
                  <a:schemeClr val="bg1"/>
                </a:solidFill>
              </a:rPr>
              <a:t>Corporate and Managerial </a:t>
            </a:r>
            <a:r>
              <a:rPr lang="en-US" sz="1400" dirty="0" err="1">
                <a:solidFill>
                  <a:schemeClr val="bg1"/>
                </a:solidFill>
              </a:rPr>
              <a:t>Comms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19055FEE-3BD0-4E49-ACF1-94E751384499}"/>
              </a:ext>
            </a:extLst>
          </p:cNvPr>
          <p:cNvSpPr/>
          <p:nvPr/>
        </p:nvSpPr>
        <p:spPr bwMode="gray">
          <a:xfrm>
            <a:off x="6522641" y="3899552"/>
            <a:ext cx="1752600" cy="1510862"/>
          </a:xfrm>
          <a:prstGeom prst="hexagon">
            <a:avLst/>
          </a:prstGeom>
          <a:solidFill>
            <a:srgbClr val="00ABAB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E9F3F2A-00C1-4F69-BD20-28BC109F12C7}"/>
              </a:ext>
            </a:extLst>
          </p:cNvPr>
          <p:cNvSpPr/>
          <p:nvPr/>
        </p:nvSpPr>
        <p:spPr bwMode="gray">
          <a:xfrm>
            <a:off x="6515497" y="4369822"/>
            <a:ext cx="1766888" cy="9908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ACCTG 440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dirty="0">
                <a:solidFill>
                  <a:schemeClr val="bg1"/>
                </a:solidFill>
              </a:rPr>
              <a:t>Advanced Managerial Accounting</a:t>
            </a:r>
          </a:p>
        </p:txBody>
      </p:sp>
      <p:sp>
        <p:nvSpPr>
          <p:cNvPr id="94" name="Hexagon 93">
            <a:extLst>
              <a:ext uri="{FF2B5EF4-FFF2-40B4-BE49-F238E27FC236}">
                <a16:creationId xmlns:a16="http://schemas.microsoft.com/office/drawing/2014/main" id="{EA924390-36F5-4704-8354-935FB1DBBD9A}"/>
              </a:ext>
            </a:extLst>
          </p:cNvPr>
          <p:cNvSpPr/>
          <p:nvPr/>
        </p:nvSpPr>
        <p:spPr bwMode="gray">
          <a:xfrm>
            <a:off x="1339453" y="3899552"/>
            <a:ext cx="1752600" cy="1510862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b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45379AE-3EDB-4542-850E-49C083E2BFC2}"/>
              </a:ext>
            </a:extLst>
          </p:cNvPr>
          <p:cNvSpPr/>
          <p:nvPr/>
        </p:nvSpPr>
        <p:spPr bwMode="gray">
          <a:xfrm>
            <a:off x="1332309" y="4376391"/>
            <a:ext cx="1766888" cy="99081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ACCTG 404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400" dirty="0">
                <a:solidFill>
                  <a:schemeClr val="bg1"/>
                </a:solidFill>
              </a:rPr>
              <a:t>Managerial Accounting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A50598E-2D8B-49BD-A111-AFC400911725}"/>
              </a:ext>
            </a:extLst>
          </p:cNvPr>
          <p:cNvGrpSpPr>
            <a:grpSpLocks noChangeAspect="1"/>
          </p:cNvGrpSpPr>
          <p:nvPr/>
        </p:nvGrpSpPr>
        <p:grpSpPr>
          <a:xfrm>
            <a:off x="2049724" y="3966759"/>
            <a:ext cx="344501" cy="457200"/>
            <a:chOff x="10902950" y="6446838"/>
            <a:chExt cx="427037" cy="566737"/>
          </a:xfrm>
          <a:solidFill>
            <a:srgbClr val="007680"/>
          </a:solidFill>
        </p:grpSpPr>
        <p:sp>
          <p:nvSpPr>
            <p:cNvPr id="100" name="Freeform 483">
              <a:extLst>
                <a:ext uri="{FF2B5EF4-FFF2-40B4-BE49-F238E27FC236}">
                  <a16:creationId xmlns:a16="http://schemas.microsoft.com/office/drawing/2014/main" id="{A913F7BF-2DBD-43D8-B51F-E6876B93E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2950" y="6446838"/>
              <a:ext cx="427037" cy="566737"/>
            </a:xfrm>
            <a:custGeom>
              <a:avLst/>
              <a:gdLst>
                <a:gd name="T0" fmla="*/ 161 w 180"/>
                <a:gd name="T1" fmla="*/ 0 h 239"/>
                <a:gd name="T2" fmla="*/ 19 w 180"/>
                <a:gd name="T3" fmla="*/ 0 h 239"/>
                <a:gd name="T4" fmla="*/ 0 w 180"/>
                <a:gd name="T5" fmla="*/ 19 h 239"/>
                <a:gd name="T6" fmla="*/ 0 w 180"/>
                <a:gd name="T7" fmla="*/ 220 h 239"/>
                <a:gd name="T8" fmla="*/ 19 w 180"/>
                <a:gd name="T9" fmla="*/ 239 h 239"/>
                <a:gd name="T10" fmla="*/ 161 w 180"/>
                <a:gd name="T11" fmla="*/ 239 h 239"/>
                <a:gd name="T12" fmla="*/ 180 w 180"/>
                <a:gd name="T13" fmla="*/ 220 h 239"/>
                <a:gd name="T14" fmla="*/ 180 w 180"/>
                <a:gd name="T15" fmla="*/ 19 h 239"/>
                <a:gd name="T16" fmla="*/ 161 w 180"/>
                <a:gd name="T17" fmla="*/ 0 h 239"/>
                <a:gd name="T18" fmla="*/ 171 w 180"/>
                <a:gd name="T19" fmla="*/ 220 h 239"/>
                <a:gd name="T20" fmla="*/ 161 w 180"/>
                <a:gd name="T21" fmla="*/ 229 h 239"/>
                <a:gd name="T22" fmla="*/ 19 w 180"/>
                <a:gd name="T23" fmla="*/ 229 h 239"/>
                <a:gd name="T24" fmla="*/ 10 w 180"/>
                <a:gd name="T25" fmla="*/ 220 h 239"/>
                <a:gd name="T26" fmla="*/ 10 w 180"/>
                <a:gd name="T27" fmla="*/ 19 h 239"/>
                <a:gd name="T28" fmla="*/ 19 w 180"/>
                <a:gd name="T29" fmla="*/ 10 h 239"/>
                <a:gd name="T30" fmla="*/ 161 w 180"/>
                <a:gd name="T31" fmla="*/ 10 h 239"/>
                <a:gd name="T32" fmla="*/ 171 w 180"/>
                <a:gd name="T33" fmla="*/ 19 h 239"/>
                <a:gd name="T34" fmla="*/ 171 w 180"/>
                <a:gd name="T35" fmla="*/ 22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239">
                  <a:moveTo>
                    <a:pt x="161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30"/>
                    <a:pt x="9" y="239"/>
                    <a:pt x="19" y="239"/>
                  </a:cubicBezTo>
                  <a:cubicBezTo>
                    <a:pt x="161" y="239"/>
                    <a:pt x="161" y="239"/>
                    <a:pt x="161" y="239"/>
                  </a:cubicBezTo>
                  <a:cubicBezTo>
                    <a:pt x="172" y="239"/>
                    <a:pt x="180" y="230"/>
                    <a:pt x="180" y="220"/>
                  </a:cubicBezTo>
                  <a:cubicBezTo>
                    <a:pt x="180" y="19"/>
                    <a:pt x="180" y="19"/>
                    <a:pt x="180" y="19"/>
                  </a:cubicBezTo>
                  <a:cubicBezTo>
                    <a:pt x="180" y="9"/>
                    <a:pt x="172" y="0"/>
                    <a:pt x="161" y="0"/>
                  </a:cubicBezTo>
                  <a:close/>
                  <a:moveTo>
                    <a:pt x="171" y="220"/>
                  </a:moveTo>
                  <a:cubicBezTo>
                    <a:pt x="171" y="225"/>
                    <a:pt x="166" y="229"/>
                    <a:pt x="161" y="229"/>
                  </a:cubicBezTo>
                  <a:cubicBezTo>
                    <a:pt x="19" y="229"/>
                    <a:pt x="19" y="229"/>
                    <a:pt x="19" y="229"/>
                  </a:cubicBezTo>
                  <a:cubicBezTo>
                    <a:pt x="14" y="229"/>
                    <a:pt x="10" y="225"/>
                    <a:pt x="10" y="2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4"/>
                    <a:pt x="14" y="10"/>
                    <a:pt x="19" y="10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6" y="10"/>
                    <a:pt x="171" y="14"/>
                    <a:pt x="171" y="19"/>
                  </a:cubicBezTo>
                  <a:lnTo>
                    <a:pt x="171" y="2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1" name="Freeform 484">
              <a:extLst>
                <a:ext uri="{FF2B5EF4-FFF2-40B4-BE49-F238E27FC236}">
                  <a16:creationId xmlns:a16="http://schemas.microsoft.com/office/drawing/2014/main" id="{EE081794-2788-46CC-8C2D-BB2C59C96F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3913" y="6537325"/>
              <a:ext cx="268287" cy="82550"/>
            </a:xfrm>
            <a:custGeom>
              <a:avLst/>
              <a:gdLst>
                <a:gd name="T0" fmla="*/ 106 w 113"/>
                <a:gd name="T1" fmla="*/ 0 h 35"/>
                <a:gd name="T2" fmla="*/ 7 w 113"/>
                <a:gd name="T3" fmla="*/ 0 h 35"/>
                <a:gd name="T4" fmla="*/ 0 w 113"/>
                <a:gd name="T5" fmla="*/ 8 h 35"/>
                <a:gd name="T6" fmla="*/ 0 w 113"/>
                <a:gd name="T7" fmla="*/ 27 h 35"/>
                <a:gd name="T8" fmla="*/ 7 w 113"/>
                <a:gd name="T9" fmla="*/ 35 h 35"/>
                <a:gd name="T10" fmla="*/ 106 w 113"/>
                <a:gd name="T11" fmla="*/ 35 h 35"/>
                <a:gd name="T12" fmla="*/ 113 w 113"/>
                <a:gd name="T13" fmla="*/ 27 h 35"/>
                <a:gd name="T14" fmla="*/ 113 w 113"/>
                <a:gd name="T15" fmla="*/ 8 h 35"/>
                <a:gd name="T16" fmla="*/ 106 w 113"/>
                <a:gd name="T17" fmla="*/ 0 h 35"/>
                <a:gd name="T18" fmla="*/ 104 w 113"/>
                <a:gd name="T19" fmla="*/ 26 h 35"/>
                <a:gd name="T20" fmla="*/ 9 w 113"/>
                <a:gd name="T21" fmla="*/ 26 h 35"/>
                <a:gd name="T22" fmla="*/ 9 w 113"/>
                <a:gd name="T23" fmla="*/ 10 h 35"/>
                <a:gd name="T24" fmla="*/ 104 w 113"/>
                <a:gd name="T25" fmla="*/ 10 h 35"/>
                <a:gd name="T26" fmla="*/ 104 w 113"/>
                <a:gd name="T27" fmla="*/ 2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35">
                  <a:moveTo>
                    <a:pt x="10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3" y="35"/>
                    <a:pt x="7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10" y="35"/>
                    <a:pt x="113" y="32"/>
                    <a:pt x="113" y="27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3"/>
                    <a:pt x="110" y="0"/>
                    <a:pt x="106" y="0"/>
                  </a:cubicBezTo>
                  <a:close/>
                  <a:moveTo>
                    <a:pt x="104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4" y="10"/>
                    <a:pt x="104" y="10"/>
                    <a:pt x="104" y="10"/>
                  </a:cubicBezTo>
                  <a:lnTo>
                    <a:pt x="104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2" name="Freeform 485">
              <a:extLst>
                <a:ext uri="{FF2B5EF4-FFF2-40B4-BE49-F238E27FC236}">
                  <a16:creationId xmlns:a16="http://schemas.microsoft.com/office/drawing/2014/main" id="{CF538E72-EC3C-4CBB-B419-DD16C96D91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6613" y="6673850"/>
              <a:ext cx="55562" cy="60325"/>
            </a:xfrm>
            <a:custGeom>
              <a:avLst/>
              <a:gdLst>
                <a:gd name="T0" fmla="*/ 12 w 24"/>
                <a:gd name="T1" fmla="*/ 0 h 25"/>
                <a:gd name="T2" fmla="*/ 0 w 24"/>
                <a:gd name="T3" fmla="*/ 13 h 25"/>
                <a:gd name="T4" fmla="*/ 12 w 24"/>
                <a:gd name="T5" fmla="*/ 25 h 25"/>
                <a:gd name="T6" fmla="*/ 24 w 24"/>
                <a:gd name="T7" fmla="*/ 13 h 25"/>
                <a:gd name="T8" fmla="*/ 12 w 24"/>
                <a:gd name="T9" fmla="*/ 0 h 25"/>
                <a:gd name="T10" fmla="*/ 12 w 24"/>
                <a:gd name="T11" fmla="*/ 15 h 25"/>
                <a:gd name="T12" fmla="*/ 9 w 24"/>
                <a:gd name="T13" fmla="*/ 13 h 25"/>
                <a:gd name="T14" fmla="*/ 12 w 24"/>
                <a:gd name="T15" fmla="*/ 10 h 25"/>
                <a:gd name="T16" fmla="*/ 15 w 24"/>
                <a:gd name="T17" fmla="*/ 13 h 25"/>
                <a:gd name="T18" fmla="*/ 12 w 24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9"/>
                    <a:pt x="5" y="25"/>
                    <a:pt x="12" y="25"/>
                  </a:cubicBezTo>
                  <a:cubicBezTo>
                    <a:pt x="19" y="25"/>
                    <a:pt x="24" y="19"/>
                    <a:pt x="24" y="13"/>
                  </a:cubicBezTo>
                  <a:cubicBezTo>
                    <a:pt x="24" y="6"/>
                    <a:pt x="19" y="0"/>
                    <a:pt x="12" y="0"/>
                  </a:cubicBezTo>
                  <a:close/>
                  <a:moveTo>
                    <a:pt x="12" y="15"/>
                  </a:moveTo>
                  <a:cubicBezTo>
                    <a:pt x="11" y="15"/>
                    <a:pt x="9" y="14"/>
                    <a:pt x="9" y="13"/>
                  </a:cubicBezTo>
                  <a:cubicBezTo>
                    <a:pt x="9" y="11"/>
                    <a:pt x="11" y="10"/>
                    <a:pt x="12" y="10"/>
                  </a:cubicBezTo>
                  <a:cubicBezTo>
                    <a:pt x="13" y="10"/>
                    <a:pt x="15" y="11"/>
                    <a:pt x="15" y="13"/>
                  </a:cubicBezTo>
                  <a:cubicBezTo>
                    <a:pt x="15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3" name="Freeform 486">
              <a:extLst>
                <a:ext uri="{FF2B5EF4-FFF2-40B4-BE49-F238E27FC236}">
                  <a16:creationId xmlns:a16="http://schemas.microsoft.com/office/drawing/2014/main" id="{2E0FBCE7-45EE-42B6-96AC-3227CDA71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8688" y="6673850"/>
              <a:ext cx="58737" cy="60325"/>
            </a:xfrm>
            <a:custGeom>
              <a:avLst/>
              <a:gdLst>
                <a:gd name="T0" fmla="*/ 12 w 25"/>
                <a:gd name="T1" fmla="*/ 0 h 25"/>
                <a:gd name="T2" fmla="*/ 0 w 25"/>
                <a:gd name="T3" fmla="*/ 13 h 25"/>
                <a:gd name="T4" fmla="*/ 12 w 25"/>
                <a:gd name="T5" fmla="*/ 25 h 25"/>
                <a:gd name="T6" fmla="*/ 25 w 25"/>
                <a:gd name="T7" fmla="*/ 13 h 25"/>
                <a:gd name="T8" fmla="*/ 12 w 25"/>
                <a:gd name="T9" fmla="*/ 0 h 25"/>
                <a:gd name="T10" fmla="*/ 12 w 25"/>
                <a:gd name="T11" fmla="*/ 15 h 25"/>
                <a:gd name="T12" fmla="*/ 10 w 25"/>
                <a:gd name="T13" fmla="*/ 13 h 25"/>
                <a:gd name="T14" fmla="*/ 12 w 25"/>
                <a:gd name="T15" fmla="*/ 10 h 25"/>
                <a:gd name="T16" fmla="*/ 15 w 25"/>
                <a:gd name="T17" fmla="*/ 13 h 25"/>
                <a:gd name="T18" fmla="*/ 12 w 25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2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9"/>
                    <a:pt x="5" y="25"/>
                    <a:pt x="12" y="25"/>
                  </a:cubicBezTo>
                  <a:cubicBezTo>
                    <a:pt x="19" y="25"/>
                    <a:pt x="25" y="19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  <a:close/>
                  <a:moveTo>
                    <a:pt x="12" y="15"/>
                  </a:move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4" y="10"/>
                    <a:pt x="15" y="11"/>
                    <a:pt x="15" y="13"/>
                  </a:cubicBezTo>
                  <a:cubicBezTo>
                    <a:pt x="15" y="14"/>
                    <a:pt x="14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4" name="Freeform 487">
              <a:extLst>
                <a:ext uri="{FF2B5EF4-FFF2-40B4-BE49-F238E27FC236}">
                  <a16:creationId xmlns:a16="http://schemas.microsoft.com/office/drawing/2014/main" id="{57B01EC2-8A0F-4FD6-B141-C13A6C9C52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0763" y="6673850"/>
              <a:ext cx="58737" cy="60325"/>
            </a:xfrm>
            <a:custGeom>
              <a:avLst/>
              <a:gdLst>
                <a:gd name="T0" fmla="*/ 13 w 25"/>
                <a:gd name="T1" fmla="*/ 0 h 25"/>
                <a:gd name="T2" fmla="*/ 0 w 25"/>
                <a:gd name="T3" fmla="*/ 13 h 25"/>
                <a:gd name="T4" fmla="*/ 13 w 25"/>
                <a:gd name="T5" fmla="*/ 25 h 25"/>
                <a:gd name="T6" fmla="*/ 25 w 25"/>
                <a:gd name="T7" fmla="*/ 13 h 25"/>
                <a:gd name="T8" fmla="*/ 13 w 25"/>
                <a:gd name="T9" fmla="*/ 0 h 25"/>
                <a:gd name="T10" fmla="*/ 13 w 25"/>
                <a:gd name="T11" fmla="*/ 15 h 25"/>
                <a:gd name="T12" fmla="*/ 10 w 25"/>
                <a:gd name="T13" fmla="*/ 13 h 25"/>
                <a:gd name="T14" fmla="*/ 13 w 25"/>
                <a:gd name="T15" fmla="*/ 10 h 25"/>
                <a:gd name="T16" fmla="*/ 15 w 25"/>
                <a:gd name="T17" fmla="*/ 13 h 25"/>
                <a:gd name="T18" fmla="*/ 13 w 25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5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19" y="25"/>
                    <a:pt x="25" y="19"/>
                    <a:pt x="25" y="13"/>
                  </a:cubicBezTo>
                  <a:cubicBezTo>
                    <a:pt x="25" y="6"/>
                    <a:pt x="19" y="0"/>
                    <a:pt x="13" y="0"/>
                  </a:cubicBezTo>
                  <a:close/>
                  <a:moveTo>
                    <a:pt x="13" y="15"/>
                  </a:move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3" y="10"/>
                  </a:cubicBezTo>
                  <a:cubicBezTo>
                    <a:pt x="14" y="10"/>
                    <a:pt x="15" y="11"/>
                    <a:pt x="15" y="13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5" name="Freeform 488">
              <a:extLst>
                <a:ext uri="{FF2B5EF4-FFF2-40B4-BE49-F238E27FC236}">
                  <a16:creationId xmlns:a16="http://schemas.microsoft.com/office/drawing/2014/main" id="{5E35B0F9-3119-4DB2-B8FB-17A3D4E40A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6613" y="6769100"/>
              <a:ext cx="55562" cy="57150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14 h 24"/>
                <a:gd name="T12" fmla="*/ 9 w 24"/>
                <a:gd name="T13" fmla="*/ 12 h 24"/>
                <a:gd name="T14" fmla="*/ 12 w 24"/>
                <a:gd name="T15" fmla="*/ 9 h 24"/>
                <a:gd name="T16" fmla="*/ 15 w 24"/>
                <a:gd name="T17" fmla="*/ 12 h 24"/>
                <a:gd name="T18" fmla="*/ 12 w 24"/>
                <a:gd name="T1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14"/>
                  </a:moveTo>
                  <a:cubicBezTo>
                    <a:pt x="11" y="14"/>
                    <a:pt x="9" y="13"/>
                    <a:pt x="9" y="12"/>
                  </a:cubicBezTo>
                  <a:cubicBezTo>
                    <a:pt x="9" y="10"/>
                    <a:pt x="11" y="9"/>
                    <a:pt x="12" y="9"/>
                  </a:cubicBezTo>
                  <a:cubicBezTo>
                    <a:pt x="13" y="9"/>
                    <a:pt x="15" y="10"/>
                    <a:pt x="15" y="12"/>
                  </a:cubicBezTo>
                  <a:cubicBezTo>
                    <a:pt x="15" y="13"/>
                    <a:pt x="13" y="14"/>
                    <a:pt x="12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6" name="Freeform 489">
              <a:extLst>
                <a:ext uri="{FF2B5EF4-FFF2-40B4-BE49-F238E27FC236}">
                  <a16:creationId xmlns:a16="http://schemas.microsoft.com/office/drawing/2014/main" id="{36C75B32-7DF7-4A67-883E-21484F69AB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8688" y="6769100"/>
              <a:ext cx="58737" cy="57150"/>
            </a:xfrm>
            <a:custGeom>
              <a:avLst/>
              <a:gdLst>
                <a:gd name="T0" fmla="*/ 12 w 25"/>
                <a:gd name="T1" fmla="*/ 0 h 24"/>
                <a:gd name="T2" fmla="*/ 0 w 25"/>
                <a:gd name="T3" fmla="*/ 12 h 24"/>
                <a:gd name="T4" fmla="*/ 12 w 25"/>
                <a:gd name="T5" fmla="*/ 24 h 24"/>
                <a:gd name="T6" fmla="*/ 25 w 25"/>
                <a:gd name="T7" fmla="*/ 12 h 24"/>
                <a:gd name="T8" fmla="*/ 12 w 25"/>
                <a:gd name="T9" fmla="*/ 0 h 24"/>
                <a:gd name="T10" fmla="*/ 12 w 25"/>
                <a:gd name="T11" fmla="*/ 14 h 24"/>
                <a:gd name="T12" fmla="*/ 10 w 25"/>
                <a:gd name="T13" fmla="*/ 12 h 24"/>
                <a:gd name="T14" fmla="*/ 12 w 25"/>
                <a:gd name="T15" fmla="*/ 9 h 24"/>
                <a:gd name="T16" fmla="*/ 15 w 25"/>
                <a:gd name="T17" fmla="*/ 12 h 24"/>
                <a:gd name="T18" fmla="*/ 12 w 25"/>
                <a:gd name="T1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lose/>
                  <a:moveTo>
                    <a:pt x="12" y="14"/>
                  </a:moveTo>
                  <a:cubicBezTo>
                    <a:pt x="11" y="14"/>
                    <a:pt x="10" y="13"/>
                    <a:pt x="10" y="12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4" y="9"/>
                    <a:pt x="15" y="10"/>
                    <a:pt x="15" y="12"/>
                  </a:cubicBezTo>
                  <a:cubicBezTo>
                    <a:pt x="15" y="13"/>
                    <a:pt x="14" y="14"/>
                    <a:pt x="12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7" name="Freeform 490">
              <a:extLst>
                <a:ext uri="{FF2B5EF4-FFF2-40B4-BE49-F238E27FC236}">
                  <a16:creationId xmlns:a16="http://schemas.microsoft.com/office/drawing/2014/main" id="{BB25EDF8-7CC4-4ED1-A328-E73A23DAC4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0763" y="6769100"/>
              <a:ext cx="58737" cy="57150"/>
            </a:xfrm>
            <a:custGeom>
              <a:avLst/>
              <a:gdLst>
                <a:gd name="T0" fmla="*/ 13 w 25"/>
                <a:gd name="T1" fmla="*/ 0 h 24"/>
                <a:gd name="T2" fmla="*/ 0 w 25"/>
                <a:gd name="T3" fmla="*/ 12 h 24"/>
                <a:gd name="T4" fmla="*/ 13 w 25"/>
                <a:gd name="T5" fmla="*/ 24 h 24"/>
                <a:gd name="T6" fmla="*/ 25 w 25"/>
                <a:gd name="T7" fmla="*/ 12 h 24"/>
                <a:gd name="T8" fmla="*/ 13 w 25"/>
                <a:gd name="T9" fmla="*/ 0 h 24"/>
                <a:gd name="T10" fmla="*/ 13 w 25"/>
                <a:gd name="T11" fmla="*/ 14 h 24"/>
                <a:gd name="T12" fmla="*/ 10 w 25"/>
                <a:gd name="T13" fmla="*/ 12 h 24"/>
                <a:gd name="T14" fmla="*/ 13 w 25"/>
                <a:gd name="T15" fmla="*/ 9 h 24"/>
                <a:gd name="T16" fmla="*/ 15 w 25"/>
                <a:gd name="T17" fmla="*/ 12 h 24"/>
                <a:gd name="T18" fmla="*/ 13 w 25"/>
                <a:gd name="T1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14"/>
                  </a:moveTo>
                  <a:cubicBezTo>
                    <a:pt x="11" y="14"/>
                    <a:pt x="10" y="13"/>
                    <a:pt x="10" y="12"/>
                  </a:cubicBezTo>
                  <a:cubicBezTo>
                    <a:pt x="10" y="10"/>
                    <a:pt x="11" y="9"/>
                    <a:pt x="13" y="9"/>
                  </a:cubicBezTo>
                  <a:cubicBezTo>
                    <a:pt x="14" y="9"/>
                    <a:pt x="15" y="10"/>
                    <a:pt x="15" y="12"/>
                  </a:cubicBezTo>
                  <a:cubicBezTo>
                    <a:pt x="15" y="13"/>
                    <a:pt x="14" y="14"/>
                    <a:pt x="13" y="1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8" name="Freeform 491">
              <a:extLst>
                <a:ext uri="{FF2B5EF4-FFF2-40B4-BE49-F238E27FC236}">
                  <a16:creationId xmlns:a16="http://schemas.microsoft.com/office/drawing/2014/main" id="{F42D23A5-3D5A-4D37-918E-78FCB67F7D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96613" y="6861175"/>
              <a:ext cx="55562" cy="57150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15 h 24"/>
                <a:gd name="T12" fmla="*/ 9 w 24"/>
                <a:gd name="T13" fmla="*/ 12 h 24"/>
                <a:gd name="T14" fmla="*/ 12 w 24"/>
                <a:gd name="T15" fmla="*/ 9 h 24"/>
                <a:gd name="T16" fmla="*/ 15 w 24"/>
                <a:gd name="T17" fmla="*/ 12 h 24"/>
                <a:gd name="T18" fmla="*/ 12 w 24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15"/>
                  </a:moveTo>
                  <a:cubicBezTo>
                    <a:pt x="11" y="15"/>
                    <a:pt x="9" y="14"/>
                    <a:pt x="9" y="12"/>
                  </a:cubicBezTo>
                  <a:cubicBezTo>
                    <a:pt x="9" y="11"/>
                    <a:pt x="11" y="9"/>
                    <a:pt x="12" y="9"/>
                  </a:cubicBezTo>
                  <a:cubicBezTo>
                    <a:pt x="13" y="9"/>
                    <a:pt x="15" y="11"/>
                    <a:pt x="15" y="12"/>
                  </a:cubicBezTo>
                  <a:cubicBezTo>
                    <a:pt x="15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9" name="Freeform 492">
              <a:extLst>
                <a:ext uri="{FF2B5EF4-FFF2-40B4-BE49-F238E27FC236}">
                  <a16:creationId xmlns:a16="http://schemas.microsoft.com/office/drawing/2014/main" id="{F059ADD5-E16D-4AFA-9C0E-31EDE33B6C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8688" y="6861175"/>
              <a:ext cx="58737" cy="57150"/>
            </a:xfrm>
            <a:custGeom>
              <a:avLst/>
              <a:gdLst>
                <a:gd name="T0" fmla="*/ 12 w 25"/>
                <a:gd name="T1" fmla="*/ 0 h 24"/>
                <a:gd name="T2" fmla="*/ 0 w 25"/>
                <a:gd name="T3" fmla="*/ 12 h 24"/>
                <a:gd name="T4" fmla="*/ 12 w 25"/>
                <a:gd name="T5" fmla="*/ 24 h 24"/>
                <a:gd name="T6" fmla="*/ 25 w 25"/>
                <a:gd name="T7" fmla="*/ 12 h 24"/>
                <a:gd name="T8" fmla="*/ 12 w 25"/>
                <a:gd name="T9" fmla="*/ 0 h 24"/>
                <a:gd name="T10" fmla="*/ 12 w 25"/>
                <a:gd name="T11" fmla="*/ 15 h 24"/>
                <a:gd name="T12" fmla="*/ 10 w 25"/>
                <a:gd name="T13" fmla="*/ 12 h 24"/>
                <a:gd name="T14" fmla="*/ 12 w 25"/>
                <a:gd name="T15" fmla="*/ 9 h 24"/>
                <a:gd name="T16" fmla="*/ 15 w 25"/>
                <a:gd name="T17" fmla="*/ 12 h 24"/>
                <a:gd name="T18" fmla="*/ 12 w 25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lose/>
                  <a:moveTo>
                    <a:pt x="12" y="15"/>
                  </a:moveTo>
                  <a:cubicBezTo>
                    <a:pt x="11" y="15"/>
                    <a:pt x="10" y="14"/>
                    <a:pt x="10" y="12"/>
                  </a:cubicBezTo>
                  <a:cubicBezTo>
                    <a:pt x="10" y="11"/>
                    <a:pt x="11" y="9"/>
                    <a:pt x="12" y="9"/>
                  </a:cubicBezTo>
                  <a:cubicBezTo>
                    <a:pt x="14" y="9"/>
                    <a:pt x="15" y="11"/>
                    <a:pt x="15" y="12"/>
                  </a:cubicBezTo>
                  <a:cubicBezTo>
                    <a:pt x="15" y="14"/>
                    <a:pt x="14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0" name="Freeform 493">
              <a:extLst>
                <a:ext uri="{FF2B5EF4-FFF2-40B4-BE49-F238E27FC236}">
                  <a16:creationId xmlns:a16="http://schemas.microsoft.com/office/drawing/2014/main" id="{86F3FBA5-BD1B-4CD5-96E2-C83226F9A8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0763" y="6861175"/>
              <a:ext cx="58737" cy="57150"/>
            </a:xfrm>
            <a:custGeom>
              <a:avLst/>
              <a:gdLst>
                <a:gd name="T0" fmla="*/ 13 w 25"/>
                <a:gd name="T1" fmla="*/ 0 h 24"/>
                <a:gd name="T2" fmla="*/ 0 w 25"/>
                <a:gd name="T3" fmla="*/ 12 h 24"/>
                <a:gd name="T4" fmla="*/ 13 w 25"/>
                <a:gd name="T5" fmla="*/ 24 h 24"/>
                <a:gd name="T6" fmla="*/ 25 w 25"/>
                <a:gd name="T7" fmla="*/ 12 h 24"/>
                <a:gd name="T8" fmla="*/ 13 w 25"/>
                <a:gd name="T9" fmla="*/ 0 h 24"/>
                <a:gd name="T10" fmla="*/ 13 w 25"/>
                <a:gd name="T11" fmla="*/ 15 h 24"/>
                <a:gd name="T12" fmla="*/ 10 w 25"/>
                <a:gd name="T13" fmla="*/ 12 h 24"/>
                <a:gd name="T14" fmla="*/ 13 w 25"/>
                <a:gd name="T15" fmla="*/ 9 h 24"/>
                <a:gd name="T16" fmla="*/ 15 w 25"/>
                <a:gd name="T17" fmla="*/ 12 h 24"/>
                <a:gd name="T18" fmla="*/ 13 w 25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3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  <a:moveTo>
                    <a:pt x="13" y="15"/>
                  </a:moveTo>
                  <a:cubicBezTo>
                    <a:pt x="11" y="15"/>
                    <a:pt x="10" y="14"/>
                    <a:pt x="10" y="12"/>
                  </a:cubicBezTo>
                  <a:cubicBezTo>
                    <a:pt x="10" y="11"/>
                    <a:pt x="11" y="9"/>
                    <a:pt x="13" y="9"/>
                  </a:cubicBezTo>
                  <a:cubicBezTo>
                    <a:pt x="14" y="9"/>
                    <a:pt x="15" y="11"/>
                    <a:pt x="15" y="12"/>
                  </a:cubicBezTo>
                  <a:cubicBezTo>
                    <a:pt x="15" y="14"/>
                    <a:pt x="14" y="15"/>
                    <a:pt x="13" y="1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42179DA-BB0F-4111-97A6-8A1DEF595C96}"/>
              </a:ext>
            </a:extLst>
          </p:cNvPr>
          <p:cNvGrpSpPr>
            <a:grpSpLocks noChangeAspect="1"/>
          </p:cNvGrpSpPr>
          <p:nvPr/>
        </p:nvGrpSpPr>
        <p:grpSpPr>
          <a:xfrm>
            <a:off x="4521422" y="3966759"/>
            <a:ext cx="557562" cy="457200"/>
            <a:chOff x="5916613" y="3068638"/>
            <a:chExt cx="555625" cy="455612"/>
          </a:xfrm>
          <a:solidFill>
            <a:srgbClr val="0097A9"/>
          </a:solidFill>
        </p:grpSpPr>
        <p:sp>
          <p:nvSpPr>
            <p:cNvPr id="112" name="Freeform 194">
              <a:extLst>
                <a:ext uri="{FF2B5EF4-FFF2-40B4-BE49-F238E27FC236}">
                  <a16:creationId xmlns:a16="http://schemas.microsoft.com/office/drawing/2014/main" id="{B8D8F407-8BE6-4274-A4BD-22EE72E83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16613" y="3068638"/>
              <a:ext cx="419100" cy="411163"/>
            </a:xfrm>
            <a:custGeom>
              <a:avLst/>
              <a:gdLst>
                <a:gd name="T0" fmla="*/ 178 w 178"/>
                <a:gd name="T1" fmla="*/ 66 h 175"/>
                <a:gd name="T2" fmla="*/ 117 w 178"/>
                <a:gd name="T3" fmla="*/ 0 h 175"/>
                <a:gd name="T4" fmla="*/ 61 w 178"/>
                <a:gd name="T5" fmla="*/ 0 h 175"/>
                <a:gd name="T6" fmla="*/ 0 w 178"/>
                <a:gd name="T7" fmla="*/ 66 h 175"/>
                <a:gd name="T8" fmla="*/ 46 w 178"/>
                <a:gd name="T9" fmla="*/ 130 h 175"/>
                <a:gd name="T10" fmla="*/ 46 w 178"/>
                <a:gd name="T11" fmla="*/ 170 h 175"/>
                <a:gd name="T12" fmla="*/ 49 w 178"/>
                <a:gd name="T13" fmla="*/ 174 h 175"/>
                <a:gd name="T14" fmla="*/ 51 w 178"/>
                <a:gd name="T15" fmla="*/ 175 h 175"/>
                <a:gd name="T16" fmla="*/ 54 w 178"/>
                <a:gd name="T17" fmla="*/ 174 h 175"/>
                <a:gd name="T18" fmla="*/ 101 w 178"/>
                <a:gd name="T19" fmla="*/ 132 h 175"/>
                <a:gd name="T20" fmla="*/ 117 w 178"/>
                <a:gd name="T21" fmla="*/ 132 h 175"/>
                <a:gd name="T22" fmla="*/ 178 w 178"/>
                <a:gd name="T23" fmla="*/ 66 h 175"/>
                <a:gd name="T24" fmla="*/ 99 w 178"/>
                <a:gd name="T25" fmla="*/ 123 h 175"/>
                <a:gd name="T26" fmla="*/ 96 w 178"/>
                <a:gd name="T27" fmla="*/ 124 h 175"/>
                <a:gd name="T28" fmla="*/ 55 w 178"/>
                <a:gd name="T29" fmla="*/ 159 h 175"/>
                <a:gd name="T30" fmla="*/ 55 w 178"/>
                <a:gd name="T31" fmla="*/ 126 h 175"/>
                <a:gd name="T32" fmla="*/ 52 w 178"/>
                <a:gd name="T33" fmla="*/ 122 h 175"/>
                <a:gd name="T34" fmla="*/ 9 w 178"/>
                <a:gd name="T35" fmla="*/ 66 h 175"/>
                <a:gd name="T36" fmla="*/ 61 w 178"/>
                <a:gd name="T37" fmla="*/ 10 h 175"/>
                <a:gd name="T38" fmla="*/ 117 w 178"/>
                <a:gd name="T39" fmla="*/ 10 h 175"/>
                <a:gd name="T40" fmla="*/ 168 w 178"/>
                <a:gd name="T41" fmla="*/ 66 h 175"/>
                <a:gd name="T42" fmla="*/ 117 w 178"/>
                <a:gd name="T43" fmla="*/ 123 h 175"/>
                <a:gd name="T44" fmla="*/ 99 w 178"/>
                <a:gd name="T45" fmla="*/ 1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175">
                  <a:moveTo>
                    <a:pt x="178" y="66"/>
                  </a:moveTo>
                  <a:cubicBezTo>
                    <a:pt x="178" y="30"/>
                    <a:pt x="150" y="0"/>
                    <a:pt x="11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7" y="0"/>
                    <a:pt x="0" y="30"/>
                    <a:pt x="0" y="66"/>
                  </a:cubicBezTo>
                  <a:cubicBezTo>
                    <a:pt x="0" y="97"/>
                    <a:pt x="19" y="123"/>
                    <a:pt x="46" y="130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6" y="172"/>
                    <a:pt x="47" y="174"/>
                    <a:pt x="49" y="174"/>
                  </a:cubicBezTo>
                  <a:cubicBezTo>
                    <a:pt x="49" y="175"/>
                    <a:pt x="50" y="175"/>
                    <a:pt x="51" y="175"/>
                  </a:cubicBezTo>
                  <a:cubicBezTo>
                    <a:pt x="52" y="175"/>
                    <a:pt x="53" y="174"/>
                    <a:pt x="54" y="174"/>
                  </a:cubicBezTo>
                  <a:cubicBezTo>
                    <a:pt x="101" y="132"/>
                    <a:pt x="101" y="132"/>
                    <a:pt x="101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50" y="132"/>
                    <a:pt x="178" y="103"/>
                    <a:pt x="178" y="66"/>
                  </a:cubicBezTo>
                  <a:close/>
                  <a:moveTo>
                    <a:pt x="99" y="123"/>
                  </a:moveTo>
                  <a:cubicBezTo>
                    <a:pt x="98" y="123"/>
                    <a:pt x="97" y="123"/>
                    <a:pt x="96" y="124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4"/>
                    <a:pt x="54" y="122"/>
                    <a:pt x="52" y="122"/>
                  </a:cubicBezTo>
                  <a:cubicBezTo>
                    <a:pt x="27" y="117"/>
                    <a:pt x="9" y="94"/>
                    <a:pt x="9" y="66"/>
                  </a:cubicBezTo>
                  <a:cubicBezTo>
                    <a:pt x="9" y="35"/>
                    <a:pt x="32" y="10"/>
                    <a:pt x="61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45" y="10"/>
                    <a:pt x="168" y="35"/>
                    <a:pt x="168" y="66"/>
                  </a:cubicBezTo>
                  <a:cubicBezTo>
                    <a:pt x="168" y="97"/>
                    <a:pt x="145" y="123"/>
                    <a:pt x="117" y="123"/>
                  </a:cubicBezTo>
                  <a:lnTo>
                    <a:pt x="99" y="1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3" name="Freeform 195">
              <a:extLst>
                <a:ext uri="{FF2B5EF4-FFF2-40B4-BE49-F238E27FC236}">
                  <a16:creationId xmlns:a16="http://schemas.microsoft.com/office/drawing/2014/main" id="{D21202BE-BD12-4A25-9D5E-D9EFF6635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900" y="3235325"/>
              <a:ext cx="287338" cy="288925"/>
            </a:xfrm>
            <a:custGeom>
              <a:avLst/>
              <a:gdLst>
                <a:gd name="T0" fmla="*/ 77 w 122"/>
                <a:gd name="T1" fmla="*/ 0 h 123"/>
                <a:gd name="T2" fmla="*/ 73 w 122"/>
                <a:gd name="T3" fmla="*/ 5 h 123"/>
                <a:gd name="T4" fmla="*/ 77 w 122"/>
                <a:gd name="T5" fmla="*/ 9 h 123"/>
                <a:gd name="T6" fmla="*/ 112 w 122"/>
                <a:gd name="T7" fmla="*/ 48 h 123"/>
                <a:gd name="T8" fmla="*/ 79 w 122"/>
                <a:gd name="T9" fmla="*/ 86 h 123"/>
                <a:gd name="T10" fmla="*/ 74 w 122"/>
                <a:gd name="T11" fmla="*/ 91 h 123"/>
                <a:gd name="T12" fmla="*/ 74 w 122"/>
                <a:gd name="T13" fmla="*/ 107 h 123"/>
                <a:gd name="T14" fmla="*/ 56 w 122"/>
                <a:gd name="T15" fmla="*/ 88 h 123"/>
                <a:gd name="T16" fmla="*/ 53 w 122"/>
                <a:gd name="T17" fmla="*/ 87 h 123"/>
                <a:gd name="T18" fmla="*/ 37 w 122"/>
                <a:gd name="T19" fmla="*/ 87 h 123"/>
                <a:gd name="T20" fmla="*/ 10 w 122"/>
                <a:gd name="T21" fmla="*/ 71 h 123"/>
                <a:gd name="T22" fmla="*/ 3 w 122"/>
                <a:gd name="T23" fmla="*/ 70 h 123"/>
                <a:gd name="T24" fmla="*/ 2 w 122"/>
                <a:gd name="T25" fmla="*/ 76 h 123"/>
                <a:gd name="T26" fmla="*/ 37 w 122"/>
                <a:gd name="T27" fmla="*/ 96 h 123"/>
                <a:gd name="T28" fmla="*/ 51 w 122"/>
                <a:gd name="T29" fmla="*/ 96 h 123"/>
                <a:gd name="T30" fmla="*/ 75 w 122"/>
                <a:gd name="T31" fmla="*/ 122 h 123"/>
                <a:gd name="T32" fmla="*/ 79 w 122"/>
                <a:gd name="T33" fmla="*/ 123 h 123"/>
                <a:gd name="T34" fmla="*/ 80 w 122"/>
                <a:gd name="T35" fmla="*/ 123 h 123"/>
                <a:gd name="T36" fmla="*/ 83 w 122"/>
                <a:gd name="T37" fmla="*/ 118 h 123"/>
                <a:gd name="T38" fmla="*/ 83 w 122"/>
                <a:gd name="T39" fmla="*/ 96 h 123"/>
                <a:gd name="T40" fmla="*/ 122 w 122"/>
                <a:gd name="T41" fmla="*/ 48 h 123"/>
                <a:gd name="T42" fmla="*/ 77 w 122"/>
                <a:gd name="T4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123">
                  <a:moveTo>
                    <a:pt x="77" y="0"/>
                  </a:moveTo>
                  <a:cubicBezTo>
                    <a:pt x="75" y="0"/>
                    <a:pt x="73" y="2"/>
                    <a:pt x="73" y="5"/>
                  </a:cubicBezTo>
                  <a:cubicBezTo>
                    <a:pt x="73" y="7"/>
                    <a:pt x="75" y="9"/>
                    <a:pt x="77" y="9"/>
                  </a:cubicBezTo>
                  <a:cubicBezTo>
                    <a:pt x="97" y="9"/>
                    <a:pt x="112" y="27"/>
                    <a:pt x="112" y="48"/>
                  </a:cubicBezTo>
                  <a:cubicBezTo>
                    <a:pt x="112" y="69"/>
                    <a:pt x="97" y="86"/>
                    <a:pt x="79" y="86"/>
                  </a:cubicBezTo>
                  <a:cubicBezTo>
                    <a:pt x="76" y="87"/>
                    <a:pt x="74" y="89"/>
                    <a:pt x="74" y="91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5" y="87"/>
                    <a:pt x="54" y="87"/>
                    <a:pt x="53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26" y="87"/>
                    <a:pt x="16" y="81"/>
                    <a:pt x="10" y="71"/>
                  </a:cubicBezTo>
                  <a:cubicBezTo>
                    <a:pt x="8" y="69"/>
                    <a:pt x="5" y="68"/>
                    <a:pt x="3" y="70"/>
                  </a:cubicBezTo>
                  <a:cubicBezTo>
                    <a:pt x="1" y="71"/>
                    <a:pt x="0" y="74"/>
                    <a:pt x="2" y="76"/>
                  </a:cubicBezTo>
                  <a:cubicBezTo>
                    <a:pt x="10" y="89"/>
                    <a:pt x="23" y="96"/>
                    <a:pt x="37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7" y="123"/>
                    <a:pt x="79" y="123"/>
                  </a:cubicBezTo>
                  <a:cubicBezTo>
                    <a:pt x="79" y="123"/>
                    <a:pt x="80" y="123"/>
                    <a:pt x="80" y="123"/>
                  </a:cubicBezTo>
                  <a:cubicBezTo>
                    <a:pt x="82" y="122"/>
                    <a:pt x="83" y="120"/>
                    <a:pt x="83" y="118"/>
                  </a:cubicBezTo>
                  <a:cubicBezTo>
                    <a:pt x="83" y="96"/>
                    <a:pt x="83" y="96"/>
                    <a:pt x="83" y="96"/>
                  </a:cubicBezTo>
                  <a:cubicBezTo>
                    <a:pt x="105" y="92"/>
                    <a:pt x="122" y="72"/>
                    <a:pt x="122" y="48"/>
                  </a:cubicBezTo>
                  <a:cubicBezTo>
                    <a:pt x="122" y="22"/>
                    <a:pt x="102" y="0"/>
                    <a:pt x="7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4" name="Freeform 196">
              <a:extLst>
                <a:ext uri="{FF2B5EF4-FFF2-40B4-BE49-F238E27FC236}">
                  <a16:creationId xmlns:a16="http://schemas.microsoft.com/office/drawing/2014/main" id="{69A60422-A23D-4DDE-AE92-98CF22148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3178175"/>
              <a:ext cx="223838" cy="23813"/>
            </a:xfrm>
            <a:custGeom>
              <a:avLst/>
              <a:gdLst>
                <a:gd name="T0" fmla="*/ 95 w 95"/>
                <a:gd name="T1" fmla="*/ 5 h 10"/>
                <a:gd name="T2" fmla="*/ 90 w 95"/>
                <a:gd name="T3" fmla="*/ 0 h 10"/>
                <a:gd name="T4" fmla="*/ 5 w 95"/>
                <a:gd name="T5" fmla="*/ 0 h 10"/>
                <a:gd name="T6" fmla="*/ 0 w 95"/>
                <a:gd name="T7" fmla="*/ 5 h 10"/>
                <a:gd name="T8" fmla="*/ 5 w 95"/>
                <a:gd name="T9" fmla="*/ 10 h 10"/>
                <a:gd name="T10" fmla="*/ 90 w 95"/>
                <a:gd name="T11" fmla="*/ 10 h 10"/>
                <a:gd name="T12" fmla="*/ 95 w 95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">
                  <a:moveTo>
                    <a:pt x="95" y="5"/>
                  </a:move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5" name="Freeform 197">
              <a:extLst>
                <a:ext uri="{FF2B5EF4-FFF2-40B4-BE49-F238E27FC236}">
                  <a16:creationId xmlns:a16="http://schemas.microsoft.com/office/drawing/2014/main" id="{8D83AF6A-C07F-4E89-8922-C61FE637C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450" y="3249613"/>
              <a:ext cx="122238" cy="23813"/>
            </a:xfrm>
            <a:custGeom>
              <a:avLst/>
              <a:gdLst>
                <a:gd name="T0" fmla="*/ 47 w 52"/>
                <a:gd name="T1" fmla="*/ 0 h 10"/>
                <a:gd name="T2" fmla="*/ 5 w 52"/>
                <a:gd name="T3" fmla="*/ 0 h 10"/>
                <a:gd name="T4" fmla="*/ 0 w 52"/>
                <a:gd name="T5" fmla="*/ 5 h 10"/>
                <a:gd name="T6" fmla="*/ 5 w 52"/>
                <a:gd name="T7" fmla="*/ 10 h 10"/>
                <a:gd name="T8" fmla="*/ 47 w 52"/>
                <a:gd name="T9" fmla="*/ 10 h 10"/>
                <a:gd name="T10" fmla="*/ 52 w 52"/>
                <a:gd name="T11" fmla="*/ 5 h 10"/>
                <a:gd name="T12" fmla="*/ 47 w 5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4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7EF80412-5FB3-400E-84F7-3A777FC5F779}"/>
              </a:ext>
            </a:extLst>
          </p:cNvPr>
          <p:cNvGrpSpPr/>
          <p:nvPr/>
        </p:nvGrpSpPr>
        <p:grpSpPr>
          <a:xfrm>
            <a:off x="7134003" y="3966759"/>
            <a:ext cx="529876" cy="457200"/>
            <a:chOff x="7081085" y="3966759"/>
            <a:chExt cx="529876" cy="457200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A74DC8C-3D18-42A1-AF54-507DB11F7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81085" y="3966759"/>
              <a:ext cx="344501" cy="457200"/>
              <a:chOff x="10902950" y="6446838"/>
              <a:chExt cx="427037" cy="566737"/>
            </a:xfrm>
            <a:solidFill>
              <a:srgbClr val="00ABAB"/>
            </a:solidFill>
          </p:grpSpPr>
          <p:sp>
            <p:nvSpPr>
              <p:cNvPr id="117" name="Freeform 483">
                <a:extLst>
                  <a:ext uri="{FF2B5EF4-FFF2-40B4-BE49-F238E27FC236}">
                    <a16:creationId xmlns:a16="http://schemas.microsoft.com/office/drawing/2014/main" id="{4BB46B86-D256-4FFC-A5F7-9DBE156A97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2950" y="6446838"/>
                <a:ext cx="427037" cy="566737"/>
              </a:xfrm>
              <a:custGeom>
                <a:avLst/>
                <a:gdLst>
                  <a:gd name="T0" fmla="*/ 161 w 180"/>
                  <a:gd name="T1" fmla="*/ 0 h 239"/>
                  <a:gd name="T2" fmla="*/ 19 w 180"/>
                  <a:gd name="T3" fmla="*/ 0 h 239"/>
                  <a:gd name="T4" fmla="*/ 0 w 180"/>
                  <a:gd name="T5" fmla="*/ 19 h 239"/>
                  <a:gd name="T6" fmla="*/ 0 w 180"/>
                  <a:gd name="T7" fmla="*/ 220 h 239"/>
                  <a:gd name="T8" fmla="*/ 19 w 180"/>
                  <a:gd name="T9" fmla="*/ 239 h 239"/>
                  <a:gd name="T10" fmla="*/ 161 w 180"/>
                  <a:gd name="T11" fmla="*/ 239 h 239"/>
                  <a:gd name="T12" fmla="*/ 180 w 180"/>
                  <a:gd name="T13" fmla="*/ 220 h 239"/>
                  <a:gd name="T14" fmla="*/ 180 w 180"/>
                  <a:gd name="T15" fmla="*/ 19 h 239"/>
                  <a:gd name="T16" fmla="*/ 161 w 180"/>
                  <a:gd name="T17" fmla="*/ 0 h 239"/>
                  <a:gd name="T18" fmla="*/ 171 w 180"/>
                  <a:gd name="T19" fmla="*/ 220 h 239"/>
                  <a:gd name="T20" fmla="*/ 161 w 180"/>
                  <a:gd name="T21" fmla="*/ 229 h 239"/>
                  <a:gd name="T22" fmla="*/ 19 w 180"/>
                  <a:gd name="T23" fmla="*/ 229 h 239"/>
                  <a:gd name="T24" fmla="*/ 10 w 180"/>
                  <a:gd name="T25" fmla="*/ 220 h 239"/>
                  <a:gd name="T26" fmla="*/ 10 w 180"/>
                  <a:gd name="T27" fmla="*/ 19 h 239"/>
                  <a:gd name="T28" fmla="*/ 19 w 180"/>
                  <a:gd name="T29" fmla="*/ 10 h 239"/>
                  <a:gd name="T30" fmla="*/ 161 w 180"/>
                  <a:gd name="T31" fmla="*/ 10 h 239"/>
                  <a:gd name="T32" fmla="*/ 171 w 180"/>
                  <a:gd name="T33" fmla="*/ 19 h 239"/>
                  <a:gd name="T34" fmla="*/ 171 w 180"/>
                  <a:gd name="T35" fmla="*/ 2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0" h="239">
                    <a:moveTo>
                      <a:pt x="16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0"/>
                      <a:pt x="9" y="239"/>
                      <a:pt x="19" y="239"/>
                    </a:cubicBezTo>
                    <a:cubicBezTo>
                      <a:pt x="161" y="239"/>
                      <a:pt x="161" y="239"/>
                      <a:pt x="161" y="239"/>
                    </a:cubicBezTo>
                    <a:cubicBezTo>
                      <a:pt x="172" y="239"/>
                      <a:pt x="180" y="230"/>
                      <a:pt x="180" y="220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80" y="9"/>
                      <a:pt x="172" y="0"/>
                      <a:pt x="161" y="0"/>
                    </a:cubicBezTo>
                    <a:close/>
                    <a:moveTo>
                      <a:pt x="171" y="220"/>
                    </a:moveTo>
                    <a:cubicBezTo>
                      <a:pt x="171" y="225"/>
                      <a:pt x="166" y="229"/>
                      <a:pt x="161" y="229"/>
                    </a:cubicBezTo>
                    <a:cubicBezTo>
                      <a:pt x="19" y="229"/>
                      <a:pt x="19" y="229"/>
                      <a:pt x="19" y="229"/>
                    </a:cubicBezTo>
                    <a:cubicBezTo>
                      <a:pt x="14" y="229"/>
                      <a:pt x="10" y="225"/>
                      <a:pt x="10" y="2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4"/>
                      <a:pt x="14" y="10"/>
                      <a:pt x="19" y="10"/>
                    </a:cubicBezTo>
                    <a:cubicBezTo>
                      <a:pt x="161" y="10"/>
                      <a:pt x="161" y="10"/>
                      <a:pt x="161" y="10"/>
                    </a:cubicBezTo>
                    <a:cubicBezTo>
                      <a:pt x="166" y="10"/>
                      <a:pt x="171" y="14"/>
                      <a:pt x="171" y="19"/>
                    </a:cubicBezTo>
                    <a:lnTo>
                      <a:pt x="171" y="22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18" name="Freeform 484">
                <a:extLst>
                  <a:ext uri="{FF2B5EF4-FFF2-40B4-BE49-F238E27FC236}">
                    <a16:creationId xmlns:a16="http://schemas.microsoft.com/office/drawing/2014/main" id="{A674AC88-9C16-4635-AC35-43CC00CD38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3913" y="6537325"/>
                <a:ext cx="268287" cy="82550"/>
              </a:xfrm>
              <a:custGeom>
                <a:avLst/>
                <a:gdLst>
                  <a:gd name="T0" fmla="*/ 106 w 113"/>
                  <a:gd name="T1" fmla="*/ 0 h 35"/>
                  <a:gd name="T2" fmla="*/ 7 w 113"/>
                  <a:gd name="T3" fmla="*/ 0 h 35"/>
                  <a:gd name="T4" fmla="*/ 0 w 113"/>
                  <a:gd name="T5" fmla="*/ 8 h 35"/>
                  <a:gd name="T6" fmla="*/ 0 w 113"/>
                  <a:gd name="T7" fmla="*/ 27 h 35"/>
                  <a:gd name="T8" fmla="*/ 7 w 113"/>
                  <a:gd name="T9" fmla="*/ 35 h 35"/>
                  <a:gd name="T10" fmla="*/ 106 w 113"/>
                  <a:gd name="T11" fmla="*/ 35 h 35"/>
                  <a:gd name="T12" fmla="*/ 113 w 113"/>
                  <a:gd name="T13" fmla="*/ 27 h 35"/>
                  <a:gd name="T14" fmla="*/ 113 w 113"/>
                  <a:gd name="T15" fmla="*/ 8 h 35"/>
                  <a:gd name="T16" fmla="*/ 106 w 113"/>
                  <a:gd name="T17" fmla="*/ 0 h 35"/>
                  <a:gd name="T18" fmla="*/ 104 w 113"/>
                  <a:gd name="T19" fmla="*/ 26 h 35"/>
                  <a:gd name="T20" fmla="*/ 9 w 113"/>
                  <a:gd name="T21" fmla="*/ 26 h 35"/>
                  <a:gd name="T22" fmla="*/ 9 w 113"/>
                  <a:gd name="T23" fmla="*/ 10 h 35"/>
                  <a:gd name="T24" fmla="*/ 104 w 113"/>
                  <a:gd name="T25" fmla="*/ 10 h 35"/>
                  <a:gd name="T26" fmla="*/ 104 w 113"/>
                  <a:gd name="T27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35">
                    <a:moveTo>
                      <a:pt x="10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3" y="35"/>
                      <a:pt x="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10" y="35"/>
                      <a:pt x="113" y="32"/>
                      <a:pt x="113" y="27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3"/>
                      <a:pt x="110" y="0"/>
                      <a:pt x="106" y="0"/>
                    </a:cubicBezTo>
                    <a:close/>
                    <a:moveTo>
                      <a:pt x="104" y="26"/>
                    </a:moveTo>
                    <a:cubicBezTo>
                      <a:pt x="9" y="26"/>
                      <a:pt x="9" y="26"/>
                      <a:pt x="9" y="2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2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19" name="Freeform 485">
                <a:extLst>
                  <a:ext uri="{FF2B5EF4-FFF2-40B4-BE49-F238E27FC236}">
                    <a16:creationId xmlns:a16="http://schemas.microsoft.com/office/drawing/2014/main" id="{572D50B6-DEB5-4CA6-8ED4-1A8A428CFA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13" y="6673850"/>
                <a:ext cx="55562" cy="60325"/>
              </a:xfrm>
              <a:custGeom>
                <a:avLst/>
                <a:gdLst>
                  <a:gd name="T0" fmla="*/ 12 w 24"/>
                  <a:gd name="T1" fmla="*/ 0 h 25"/>
                  <a:gd name="T2" fmla="*/ 0 w 24"/>
                  <a:gd name="T3" fmla="*/ 13 h 25"/>
                  <a:gd name="T4" fmla="*/ 12 w 24"/>
                  <a:gd name="T5" fmla="*/ 25 h 25"/>
                  <a:gd name="T6" fmla="*/ 24 w 24"/>
                  <a:gd name="T7" fmla="*/ 13 h 25"/>
                  <a:gd name="T8" fmla="*/ 12 w 24"/>
                  <a:gd name="T9" fmla="*/ 0 h 25"/>
                  <a:gd name="T10" fmla="*/ 12 w 24"/>
                  <a:gd name="T11" fmla="*/ 15 h 25"/>
                  <a:gd name="T12" fmla="*/ 9 w 24"/>
                  <a:gd name="T13" fmla="*/ 13 h 25"/>
                  <a:gd name="T14" fmla="*/ 12 w 24"/>
                  <a:gd name="T15" fmla="*/ 10 h 25"/>
                  <a:gd name="T16" fmla="*/ 15 w 24"/>
                  <a:gd name="T17" fmla="*/ 13 h 25"/>
                  <a:gd name="T18" fmla="*/ 12 w 24"/>
                  <a:gd name="T1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9" y="25"/>
                      <a:pt x="24" y="19"/>
                      <a:pt x="24" y="13"/>
                    </a:cubicBezTo>
                    <a:cubicBezTo>
                      <a:pt x="24" y="6"/>
                      <a:pt x="19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1" y="15"/>
                      <a:pt x="9" y="14"/>
                      <a:pt x="9" y="13"/>
                    </a:cubicBezTo>
                    <a:cubicBezTo>
                      <a:pt x="9" y="11"/>
                      <a:pt x="11" y="10"/>
                      <a:pt x="12" y="10"/>
                    </a:cubicBezTo>
                    <a:cubicBezTo>
                      <a:pt x="13" y="10"/>
                      <a:pt x="15" y="11"/>
                      <a:pt x="15" y="13"/>
                    </a:cubicBezTo>
                    <a:cubicBezTo>
                      <a:pt x="15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0" name="Freeform 486">
                <a:extLst>
                  <a:ext uri="{FF2B5EF4-FFF2-40B4-BE49-F238E27FC236}">
                    <a16:creationId xmlns:a16="http://schemas.microsoft.com/office/drawing/2014/main" id="{F407F221-B086-4842-B0F0-015589349E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8688" y="6673850"/>
                <a:ext cx="58737" cy="60325"/>
              </a:xfrm>
              <a:custGeom>
                <a:avLst/>
                <a:gdLst>
                  <a:gd name="T0" fmla="*/ 12 w 25"/>
                  <a:gd name="T1" fmla="*/ 0 h 25"/>
                  <a:gd name="T2" fmla="*/ 0 w 25"/>
                  <a:gd name="T3" fmla="*/ 13 h 25"/>
                  <a:gd name="T4" fmla="*/ 12 w 25"/>
                  <a:gd name="T5" fmla="*/ 25 h 25"/>
                  <a:gd name="T6" fmla="*/ 25 w 25"/>
                  <a:gd name="T7" fmla="*/ 13 h 25"/>
                  <a:gd name="T8" fmla="*/ 12 w 25"/>
                  <a:gd name="T9" fmla="*/ 0 h 25"/>
                  <a:gd name="T10" fmla="*/ 12 w 25"/>
                  <a:gd name="T11" fmla="*/ 15 h 25"/>
                  <a:gd name="T12" fmla="*/ 10 w 25"/>
                  <a:gd name="T13" fmla="*/ 13 h 25"/>
                  <a:gd name="T14" fmla="*/ 12 w 25"/>
                  <a:gd name="T15" fmla="*/ 10 h 25"/>
                  <a:gd name="T16" fmla="*/ 15 w 25"/>
                  <a:gd name="T17" fmla="*/ 13 h 25"/>
                  <a:gd name="T18" fmla="*/ 12 w 25"/>
                  <a:gd name="T1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9" y="25"/>
                      <a:pt x="25" y="19"/>
                      <a:pt x="25" y="13"/>
                    </a:cubicBezTo>
                    <a:cubicBezTo>
                      <a:pt x="25" y="6"/>
                      <a:pt x="19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1" y="15"/>
                      <a:pt x="10" y="14"/>
                      <a:pt x="10" y="13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4" y="10"/>
                      <a:pt x="15" y="11"/>
                      <a:pt x="15" y="13"/>
                    </a:cubicBezTo>
                    <a:cubicBezTo>
                      <a:pt x="15" y="14"/>
                      <a:pt x="14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1" name="Freeform 487">
                <a:extLst>
                  <a:ext uri="{FF2B5EF4-FFF2-40B4-BE49-F238E27FC236}">
                    <a16:creationId xmlns:a16="http://schemas.microsoft.com/office/drawing/2014/main" id="{CC6A69A8-377C-4F8B-A80D-C1E3DC391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0763" y="6673850"/>
                <a:ext cx="58737" cy="60325"/>
              </a:xfrm>
              <a:custGeom>
                <a:avLst/>
                <a:gdLst>
                  <a:gd name="T0" fmla="*/ 13 w 25"/>
                  <a:gd name="T1" fmla="*/ 0 h 25"/>
                  <a:gd name="T2" fmla="*/ 0 w 25"/>
                  <a:gd name="T3" fmla="*/ 13 h 25"/>
                  <a:gd name="T4" fmla="*/ 13 w 25"/>
                  <a:gd name="T5" fmla="*/ 25 h 25"/>
                  <a:gd name="T6" fmla="*/ 25 w 25"/>
                  <a:gd name="T7" fmla="*/ 13 h 25"/>
                  <a:gd name="T8" fmla="*/ 13 w 25"/>
                  <a:gd name="T9" fmla="*/ 0 h 25"/>
                  <a:gd name="T10" fmla="*/ 13 w 25"/>
                  <a:gd name="T11" fmla="*/ 15 h 25"/>
                  <a:gd name="T12" fmla="*/ 10 w 25"/>
                  <a:gd name="T13" fmla="*/ 13 h 25"/>
                  <a:gd name="T14" fmla="*/ 13 w 25"/>
                  <a:gd name="T15" fmla="*/ 10 h 25"/>
                  <a:gd name="T16" fmla="*/ 15 w 25"/>
                  <a:gd name="T17" fmla="*/ 13 h 25"/>
                  <a:gd name="T18" fmla="*/ 13 w 25"/>
                  <a:gd name="T1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9"/>
                      <a:pt x="6" y="25"/>
                      <a:pt x="13" y="25"/>
                    </a:cubicBezTo>
                    <a:cubicBezTo>
                      <a:pt x="19" y="25"/>
                      <a:pt x="25" y="19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  <a:close/>
                    <a:moveTo>
                      <a:pt x="13" y="15"/>
                    </a:moveTo>
                    <a:cubicBezTo>
                      <a:pt x="11" y="15"/>
                      <a:pt x="10" y="14"/>
                      <a:pt x="10" y="13"/>
                    </a:cubicBezTo>
                    <a:cubicBezTo>
                      <a:pt x="10" y="11"/>
                      <a:pt x="11" y="10"/>
                      <a:pt x="13" y="10"/>
                    </a:cubicBezTo>
                    <a:cubicBezTo>
                      <a:pt x="14" y="10"/>
                      <a:pt x="15" y="11"/>
                      <a:pt x="15" y="13"/>
                    </a:cubicBezTo>
                    <a:cubicBezTo>
                      <a:pt x="15" y="14"/>
                      <a:pt x="14" y="15"/>
                      <a:pt x="1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2" name="Freeform 488">
                <a:extLst>
                  <a:ext uri="{FF2B5EF4-FFF2-40B4-BE49-F238E27FC236}">
                    <a16:creationId xmlns:a16="http://schemas.microsoft.com/office/drawing/2014/main" id="{00A109E9-ED6A-4DEB-90F4-FCD9041F0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13" y="6769100"/>
                <a:ext cx="55562" cy="57150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12 h 24"/>
                  <a:gd name="T4" fmla="*/ 12 w 24"/>
                  <a:gd name="T5" fmla="*/ 24 h 24"/>
                  <a:gd name="T6" fmla="*/ 24 w 24"/>
                  <a:gd name="T7" fmla="*/ 12 h 24"/>
                  <a:gd name="T8" fmla="*/ 12 w 24"/>
                  <a:gd name="T9" fmla="*/ 0 h 24"/>
                  <a:gd name="T10" fmla="*/ 12 w 24"/>
                  <a:gd name="T11" fmla="*/ 14 h 24"/>
                  <a:gd name="T12" fmla="*/ 9 w 24"/>
                  <a:gd name="T13" fmla="*/ 12 h 24"/>
                  <a:gd name="T14" fmla="*/ 12 w 24"/>
                  <a:gd name="T15" fmla="*/ 9 h 24"/>
                  <a:gd name="T16" fmla="*/ 15 w 24"/>
                  <a:gd name="T17" fmla="*/ 12 h 24"/>
                  <a:gd name="T18" fmla="*/ 12 w 24"/>
                  <a:gd name="T1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lose/>
                    <a:moveTo>
                      <a:pt x="12" y="14"/>
                    </a:moveTo>
                    <a:cubicBezTo>
                      <a:pt x="11" y="14"/>
                      <a:pt x="9" y="13"/>
                      <a:pt x="9" y="12"/>
                    </a:cubicBezTo>
                    <a:cubicBezTo>
                      <a:pt x="9" y="10"/>
                      <a:pt x="11" y="9"/>
                      <a:pt x="12" y="9"/>
                    </a:cubicBezTo>
                    <a:cubicBezTo>
                      <a:pt x="13" y="9"/>
                      <a:pt x="15" y="10"/>
                      <a:pt x="15" y="12"/>
                    </a:cubicBezTo>
                    <a:cubicBezTo>
                      <a:pt x="15" y="13"/>
                      <a:pt x="13" y="14"/>
                      <a:pt x="12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3" name="Freeform 489">
                <a:extLst>
                  <a:ext uri="{FF2B5EF4-FFF2-40B4-BE49-F238E27FC236}">
                    <a16:creationId xmlns:a16="http://schemas.microsoft.com/office/drawing/2014/main" id="{F474B512-7FA6-455E-A991-C8FB653BF6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8688" y="6769100"/>
                <a:ext cx="58737" cy="57150"/>
              </a:xfrm>
              <a:custGeom>
                <a:avLst/>
                <a:gdLst>
                  <a:gd name="T0" fmla="*/ 12 w 25"/>
                  <a:gd name="T1" fmla="*/ 0 h 24"/>
                  <a:gd name="T2" fmla="*/ 0 w 25"/>
                  <a:gd name="T3" fmla="*/ 12 h 24"/>
                  <a:gd name="T4" fmla="*/ 12 w 25"/>
                  <a:gd name="T5" fmla="*/ 24 h 24"/>
                  <a:gd name="T6" fmla="*/ 25 w 25"/>
                  <a:gd name="T7" fmla="*/ 12 h 24"/>
                  <a:gd name="T8" fmla="*/ 12 w 25"/>
                  <a:gd name="T9" fmla="*/ 0 h 24"/>
                  <a:gd name="T10" fmla="*/ 12 w 25"/>
                  <a:gd name="T11" fmla="*/ 14 h 24"/>
                  <a:gd name="T12" fmla="*/ 10 w 25"/>
                  <a:gd name="T13" fmla="*/ 12 h 24"/>
                  <a:gd name="T14" fmla="*/ 12 w 25"/>
                  <a:gd name="T15" fmla="*/ 9 h 24"/>
                  <a:gd name="T16" fmla="*/ 15 w 25"/>
                  <a:gd name="T17" fmla="*/ 12 h 24"/>
                  <a:gd name="T18" fmla="*/ 12 w 25"/>
                  <a:gd name="T1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  <a:moveTo>
                      <a:pt x="12" y="14"/>
                    </a:moveTo>
                    <a:cubicBezTo>
                      <a:pt x="11" y="14"/>
                      <a:pt x="10" y="13"/>
                      <a:pt x="10" y="12"/>
                    </a:cubicBezTo>
                    <a:cubicBezTo>
                      <a:pt x="10" y="10"/>
                      <a:pt x="11" y="9"/>
                      <a:pt x="12" y="9"/>
                    </a:cubicBezTo>
                    <a:cubicBezTo>
                      <a:pt x="14" y="9"/>
                      <a:pt x="15" y="10"/>
                      <a:pt x="15" y="12"/>
                    </a:cubicBezTo>
                    <a:cubicBezTo>
                      <a:pt x="15" y="13"/>
                      <a:pt x="14" y="14"/>
                      <a:pt x="12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4" name="Freeform 490">
                <a:extLst>
                  <a:ext uri="{FF2B5EF4-FFF2-40B4-BE49-F238E27FC236}">
                    <a16:creationId xmlns:a16="http://schemas.microsoft.com/office/drawing/2014/main" id="{BECEC0A8-DEFE-4754-B93B-9969C903D2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0763" y="6769100"/>
                <a:ext cx="58737" cy="57150"/>
              </a:xfrm>
              <a:custGeom>
                <a:avLst/>
                <a:gdLst>
                  <a:gd name="T0" fmla="*/ 13 w 25"/>
                  <a:gd name="T1" fmla="*/ 0 h 24"/>
                  <a:gd name="T2" fmla="*/ 0 w 25"/>
                  <a:gd name="T3" fmla="*/ 12 h 24"/>
                  <a:gd name="T4" fmla="*/ 13 w 25"/>
                  <a:gd name="T5" fmla="*/ 24 h 24"/>
                  <a:gd name="T6" fmla="*/ 25 w 25"/>
                  <a:gd name="T7" fmla="*/ 12 h 24"/>
                  <a:gd name="T8" fmla="*/ 13 w 25"/>
                  <a:gd name="T9" fmla="*/ 0 h 24"/>
                  <a:gd name="T10" fmla="*/ 13 w 25"/>
                  <a:gd name="T11" fmla="*/ 14 h 24"/>
                  <a:gd name="T12" fmla="*/ 10 w 25"/>
                  <a:gd name="T13" fmla="*/ 12 h 24"/>
                  <a:gd name="T14" fmla="*/ 13 w 25"/>
                  <a:gd name="T15" fmla="*/ 9 h 24"/>
                  <a:gd name="T16" fmla="*/ 15 w 25"/>
                  <a:gd name="T17" fmla="*/ 12 h 24"/>
                  <a:gd name="T18" fmla="*/ 13 w 25"/>
                  <a:gd name="T1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4"/>
                    </a:moveTo>
                    <a:cubicBezTo>
                      <a:pt x="11" y="14"/>
                      <a:pt x="10" y="13"/>
                      <a:pt x="10" y="12"/>
                    </a:cubicBezTo>
                    <a:cubicBezTo>
                      <a:pt x="10" y="10"/>
                      <a:pt x="11" y="9"/>
                      <a:pt x="13" y="9"/>
                    </a:cubicBezTo>
                    <a:cubicBezTo>
                      <a:pt x="14" y="9"/>
                      <a:pt x="15" y="10"/>
                      <a:pt x="15" y="12"/>
                    </a:cubicBezTo>
                    <a:cubicBezTo>
                      <a:pt x="15" y="13"/>
                      <a:pt x="14" y="14"/>
                      <a:pt x="13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5" name="Freeform 491">
                <a:extLst>
                  <a:ext uri="{FF2B5EF4-FFF2-40B4-BE49-F238E27FC236}">
                    <a16:creationId xmlns:a16="http://schemas.microsoft.com/office/drawing/2014/main" id="{1E87BB1F-FBD3-4AB7-BC96-0180F6E7C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13" y="6861175"/>
                <a:ext cx="55562" cy="57150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12 h 24"/>
                  <a:gd name="T4" fmla="*/ 12 w 24"/>
                  <a:gd name="T5" fmla="*/ 24 h 24"/>
                  <a:gd name="T6" fmla="*/ 24 w 24"/>
                  <a:gd name="T7" fmla="*/ 12 h 24"/>
                  <a:gd name="T8" fmla="*/ 12 w 24"/>
                  <a:gd name="T9" fmla="*/ 0 h 24"/>
                  <a:gd name="T10" fmla="*/ 12 w 24"/>
                  <a:gd name="T11" fmla="*/ 15 h 24"/>
                  <a:gd name="T12" fmla="*/ 9 w 24"/>
                  <a:gd name="T13" fmla="*/ 12 h 24"/>
                  <a:gd name="T14" fmla="*/ 12 w 24"/>
                  <a:gd name="T15" fmla="*/ 9 h 24"/>
                  <a:gd name="T16" fmla="*/ 15 w 24"/>
                  <a:gd name="T17" fmla="*/ 12 h 24"/>
                  <a:gd name="T18" fmla="*/ 12 w 24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1" y="15"/>
                      <a:pt x="9" y="14"/>
                      <a:pt x="9" y="12"/>
                    </a:cubicBezTo>
                    <a:cubicBezTo>
                      <a:pt x="9" y="11"/>
                      <a:pt x="11" y="9"/>
                      <a:pt x="12" y="9"/>
                    </a:cubicBezTo>
                    <a:cubicBezTo>
                      <a:pt x="13" y="9"/>
                      <a:pt x="15" y="11"/>
                      <a:pt x="15" y="12"/>
                    </a:cubicBezTo>
                    <a:cubicBezTo>
                      <a:pt x="15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6" name="Freeform 492">
                <a:extLst>
                  <a:ext uri="{FF2B5EF4-FFF2-40B4-BE49-F238E27FC236}">
                    <a16:creationId xmlns:a16="http://schemas.microsoft.com/office/drawing/2014/main" id="{DC301F79-B70B-4D82-9E7B-2F376997E1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8688" y="6861175"/>
                <a:ext cx="58737" cy="57150"/>
              </a:xfrm>
              <a:custGeom>
                <a:avLst/>
                <a:gdLst>
                  <a:gd name="T0" fmla="*/ 12 w 25"/>
                  <a:gd name="T1" fmla="*/ 0 h 24"/>
                  <a:gd name="T2" fmla="*/ 0 w 25"/>
                  <a:gd name="T3" fmla="*/ 12 h 24"/>
                  <a:gd name="T4" fmla="*/ 12 w 25"/>
                  <a:gd name="T5" fmla="*/ 24 h 24"/>
                  <a:gd name="T6" fmla="*/ 25 w 25"/>
                  <a:gd name="T7" fmla="*/ 12 h 24"/>
                  <a:gd name="T8" fmla="*/ 12 w 25"/>
                  <a:gd name="T9" fmla="*/ 0 h 24"/>
                  <a:gd name="T10" fmla="*/ 12 w 25"/>
                  <a:gd name="T11" fmla="*/ 15 h 24"/>
                  <a:gd name="T12" fmla="*/ 10 w 25"/>
                  <a:gd name="T13" fmla="*/ 12 h 24"/>
                  <a:gd name="T14" fmla="*/ 12 w 25"/>
                  <a:gd name="T15" fmla="*/ 9 h 24"/>
                  <a:gd name="T16" fmla="*/ 15 w 25"/>
                  <a:gd name="T17" fmla="*/ 12 h 24"/>
                  <a:gd name="T18" fmla="*/ 12 w 25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1" y="15"/>
                      <a:pt x="10" y="14"/>
                      <a:pt x="10" y="12"/>
                    </a:cubicBezTo>
                    <a:cubicBezTo>
                      <a:pt x="10" y="11"/>
                      <a:pt x="11" y="9"/>
                      <a:pt x="12" y="9"/>
                    </a:cubicBezTo>
                    <a:cubicBezTo>
                      <a:pt x="14" y="9"/>
                      <a:pt x="15" y="11"/>
                      <a:pt x="15" y="12"/>
                    </a:cubicBezTo>
                    <a:cubicBezTo>
                      <a:pt x="15" y="14"/>
                      <a:pt x="14" y="15"/>
                      <a:pt x="12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7" name="Freeform 493">
                <a:extLst>
                  <a:ext uri="{FF2B5EF4-FFF2-40B4-BE49-F238E27FC236}">
                    <a16:creationId xmlns:a16="http://schemas.microsoft.com/office/drawing/2014/main" id="{834A22C4-0E3E-43E6-A77C-1AB39DFB7E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0763" y="6861175"/>
                <a:ext cx="58737" cy="57150"/>
              </a:xfrm>
              <a:custGeom>
                <a:avLst/>
                <a:gdLst>
                  <a:gd name="T0" fmla="*/ 13 w 25"/>
                  <a:gd name="T1" fmla="*/ 0 h 24"/>
                  <a:gd name="T2" fmla="*/ 0 w 25"/>
                  <a:gd name="T3" fmla="*/ 12 h 24"/>
                  <a:gd name="T4" fmla="*/ 13 w 25"/>
                  <a:gd name="T5" fmla="*/ 24 h 24"/>
                  <a:gd name="T6" fmla="*/ 25 w 25"/>
                  <a:gd name="T7" fmla="*/ 12 h 24"/>
                  <a:gd name="T8" fmla="*/ 13 w 25"/>
                  <a:gd name="T9" fmla="*/ 0 h 24"/>
                  <a:gd name="T10" fmla="*/ 13 w 25"/>
                  <a:gd name="T11" fmla="*/ 15 h 24"/>
                  <a:gd name="T12" fmla="*/ 10 w 25"/>
                  <a:gd name="T13" fmla="*/ 12 h 24"/>
                  <a:gd name="T14" fmla="*/ 13 w 25"/>
                  <a:gd name="T15" fmla="*/ 9 h 24"/>
                  <a:gd name="T16" fmla="*/ 15 w 25"/>
                  <a:gd name="T17" fmla="*/ 12 h 24"/>
                  <a:gd name="T18" fmla="*/ 13 w 25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5"/>
                    </a:moveTo>
                    <a:cubicBezTo>
                      <a:pt x="11" y="15"/>
                      <a:pt x="10" y="14"/>
                      <a:pt x="10" y="12"/>
                    </a:cubicBezTo>
                    <a:cubicBezTo>
                      <a:pt x="10" y="11"/>
                      <a:pt x="11" y="9"/>
                      <a:pt x="13" y="9"/>
                    </a:cubicBezTo>
                    <a:cubicBezTo>
                      <a:pt x="14" y="9"/>
                      <a:pt x="15" y="11"/>
                      <a:pt x="15" y="12"/>
                    </a:cubicBezTo>
                    <a:cubicBezTo>
                      <a:pt x="15" y="14"/>
                      <a:pt x="14" y="15"/>
                      <a:pt x="1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  <p:sp>
          <p:nvSpPr>
            <p:cNvPr id="128" name="Freeform 199">
              <a:extLst>
                <a:ext uri="{FF2B5EF4-FFF2-40B4-BE49-F238E27FC236}">
                  <a16:creationId xmlns:a16="http://schemas.microsoft.com/office/drawing/2014/main" id="{1A17FCD3-068B-42AB-B66E-0ACF77DC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8480" y="4067666"/>
              <a:ext cx="242481" cy="246330"/>
            </a:xfrm>
            <a:custGeom>
              <a:avLst/>
              <a:gdLst>
                <a:gd name="T0" fmla="*/ 83 w 88"/>
                <a:gd name="T1" fmla="*/ 40 h 89"/>
                <a:gd name="T2" fmla="*/ 49 w 88"/>
                <a:gd name="T3" fmla="*/ 40 h 89"/>
                <a:gd name="T4" fmla="*/ 49 w 88"/>
                <a:gd name="T5" fmla="*/ 5 h 89"/>
                <a:gd name="T6" fmla="*/ 44 w 88"/>
                <a:gd name="T7" fmla="*/ 0 h 89"/>
                <a:gd name="T8" fmla="*/ 39 w 88"/>
                <a:gd name="T9" fmla="*/ 5 h 89"/>
                <a:gd name="T10" fmla="*/ 39 w 88"/>
                <a:gd name="T11" fmla="*/ 40 h 89"/>
                <a:gd name="T12" fmla="*/ 4 w 88"/>
                <a:gd name="T13" fmla="*/ 40 h 89"/>
                <a:gd name="T14" fmla="*/ 0 w 88"/>
                <a:gd name="T15" fmla="*/ 45 h 89"/>
                <a:gd name="T16" fmla="*/ 4 w 88"/>
                <a:gd name="T17" fmla="*/ 49 h 89"/>
                <a:gd name="T18" fmla="*/ 39 w 88"/>
                <a:gd name="T19" fmla="*/ 49 h 89"/>
                <a:gd name="T20" fmla="*/ 39 w 88"/>
                <a:gd name="T21" fmla="*/ 84 h 89"/>
                <a:gd name="T22" fmla="*/ 44 w 88"/>
                <a:gd name="T23" fmla="*/ 89 h 89"/>
                <a:gd name="T24" fmla="*/ 49 w 88"/>
                <a:gd name="T25" fmla="*/ 84 h 89"/>
                <a:gd name="T26" fmla="*/ 49 w 88"/>
                <a:gd name="T27" fmla="*/ 49 h 89"/>
                <a:gd name="T28" fmla="*/ 83 w 88"/>
                <a:gd name="T29" fmla="*/ 49 h 89"/>
                <a:gd name="T30" fmla="*/ 88 w 88"/>
                <a:gd name="T31" fmla="*/ 45 h 89"/>
                <a:gd name="T32" fmla="*/ 83 w 88"/>
                <a:gd name="T33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9">
                  <a:moveTo>
                    <a:pt x="83" y="40"/>
                  </a:moveTo>
                  <a:cubicBezTo>
                    <a:pt x="49" y="40"/>
                    <a:pt x="49" y="40"/>
                    <a:pt x="49" y="4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3"/>
                    <a:pt x="47" y="0"/>
                    <a:pt x="44" y="0"/>
                  </a:cubicBezTo>
                  <a:cubicBezTo>
                    <a:pt x="41" y="0"/>
                    <a:pt x="39" y="3"/>
                    <a:pt x="39" y="5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42"/>
                    <a:pt x="0" y="45"/>
                  </a:cubicBezTo>
                  <a:cubicBezTo>
                    <a:pt x="0" y="47"/>
                    <a:pt x="2" y="49"/>
                    <a:pt x="4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9" y="87"/>
                    <a:pt x="41" y="89"/>
                    <a:pt x="44" y="89"/>
                  </a:cubicBezTo>
                  <a:cubicBezTo>
                    <a:pt x="47" y="89"/>
                    <a:pt x="49" y="87"/>
                    <a:pt x="49" y="84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6" y="49"/>
                    <a:pt x="88" y="47"/>
                    <a:pt x="88" y="45"/>
                  </a:cubicBezTo>
                  <a:cubicBezTo>
                    <a:pt x="88" y="42"/>
                    <a:pt x="86" y="40"/>
                    <a:pt x="83" y="40"/>
                  </a:cubicBezTo>
                  <a:close/>
                </a:path>
              </a:pathLst>
            </a:custGeom>
            <a:solidFill>
              <a:srgbClr val="00ABAB"/>
            </a:solidFill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00FE463-B6AD-493C-9656-99DD520258B4}"/>
              </a:ext>
            </a:extLst>
          </p:cNvPr>
          <p:cNvGrpSpPr>
            <a:grpSpLocks noChangeAspect="1"/>
          </p:cNvGrpSpPr>
          <p:nvPr/>
        </p:nvGrpSpPr>
        <p:grpSpPr>
          <a:xfrm>
            <a:off x="9795838" y="3962231"/>
            <a:ext cx="375105" cy="457200"/>
            <a:chOff x="2843213" y="5346700"/>
            <a:chExt cx="471487" cy="574675"/>
          </a:xfrm>
          <a:solidFill>
            <a:srgbClr val="6FC2B4"/>
          </a:solidFill>
        </p:grpSpPr>
        <p:sp>
          <p:nvSpPr>
            <p:cNvPr id="131" name="Freeform 76">
              <a:extLst>
                <a:ext uri="{FF2B5EF4-FFF2-40B4-BE49-F238E27FC236}">
                  <a16:creationId xmlns:a16="http://schemas.microsoft.com/office/drawing/2014/main" id="{6E8235CE-4D26-43CB-9827-111AEDCF6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5727700"/>
              <a:ext cx="244475" cy="22225"/>
            </a:xfrm>
            <a:custGeom>
              <a:avLst/>
              <a:gdLst>
                <a:gd name="T0" fmla="*/ 97 w 102"/>
                <a:gd name="T1" fmla="*/ 0 h 9"/>
                <a:gd name="T2" fmla="*/ 5 w 102"/>
                <a:gd name="T3" fmla="*/ 0 h 9"/>
                <a:gd name="T4" fmla="*/ 0 w 102"/>
                <a:gd name="T5" fmla="*/ 5 h 9"/>
                <a:gd name="T6" fmla="*/ 5 w 102"/>
                <a:gd name="T7" fmla="*/ 9 h 9"/>
                <a:gd name="T8" fmla="*/ 97 w 102"/>
                <a:gd name="T9" fmla="*/ 9 h 9"/>
                <a:gd name="T10" fmla="*/ 102 w 102"/>
                <a:gd name="T11" fmla="*/ 5 h 9"/>
                <a:gd name="T12" fmla="*/ 97 w 10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9">
                  <a:moveTo>
                    <a:pt x="9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00" y="9"/>
                    <a:pt x="102" y="7"/>
                    <a:pt x="102" y="5"/>
                  </a:cubicBezTo>
                  <a:cubicBezTo>
                    <a:pt x="102" y="2"/>
                    <a:pt x="100" y="0"/>
                    <a:pt x="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2" name="Freeform 77">
              <a:extLst>
                <a:ext uri="{FF2B5EF4-FFF2-40B4-BE49-F238E27FC236}">
                  <a16:creationId xmlns:a16="http://schemas.microsoft.com/office/drawing/2014/main" id="{9CFEA13B-6F33-4053-89D2-AE889BB6F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5656263"/>
              <a:ext cx="244475" cy="20638"/>
            </a:xfrm>
            <a:custGeom>
              <a:avLst/>
              <a:gdLst>
                <a:gd name="T0" fmla="*/ 97 w 102"/>
                <a:gd name="T1" fmla="*/ 0 h 9"/>
                <a:gd name="T2" fmla="*/ 5 w 102"/>
                <a:gd name="T3" fmla="*/ 0 h 9"/>
                <a:gd name="T4" fmla="*/ 0 w 102"/>
                <a:gd name="T5" fmla="*/ 4 h 9"/>
                <a:gd name="T6" fmla="*/ 5 w 102"/>
                <a:gd name="T7" fmla="*/ 9 h 9"/>
                <a:gd name="T8" fmla="*/ 97 w 102"/>
                <a:gd name="T9" fmla="*/ 9 h 9"/>
                <a:gd name="T10" fmla="*/ 102 w 102"/>
                <a:gd name="T11" fmla="*/ 4 h 9"/>
                <a:gd name="T12" fmla="*/ 97 w 10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9">
                  <a:moveTo>
                    <a:pt x="9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00" y="9"/>
                    <a:pt x="102" y="7"/>
                    <a:pt x="102" y="4"/>
                  </a:cubicBezTo>
                  <a:cubicBezTo>
                    <a:pt x="102" y="2"/>
                    <a:pt x="100" y="0"/>
                    <a:pt x="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3" name="Freeform 78">
              <a:extLst>
                <a:ext uri="{FF2B5EF4-FFF2-40B4-BE49-F238E27FC236}">
                  <a16:creationId xmlns:a16="http://schemas.microsoft.com/office/drawing/2014/main" id="{7D591187-3904-4F10-BF00-13A16C47B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5581650"/>
              <a:ext cx="244475" cy="23813"/>
            </a:xfrm>
            <a:custGeom>
              <a:avLst/>
              <a:gdLst>
                <a:gd name="T0" fmla="*/ 97 w 102"/>
                <a:gd name="T1" fmla="*/ 0 h 10"/>
                <a:gd name="T2" fmla="*/ 5 w 102"/>
                <a:gd name="T3" fmla="*/ 0 h 10"/>
                <a:gd name="T4" fmla="*/ 0 w 102"/>
                <a:gd name="T5" fmla="*/ 5 h 10"/>
                <a:gd name="T6" fmla="*/ 5 w 102"/>
                <a:gd name="T7" fmla="*/ 10 h 10"/>
                <a:gd name="T8" fmla="*/ 97 w 102"/>
                <a:gd name="T9" fmla="*/ 10 h 10"/>
                <a:gd name="T10" fmla="*/ 102 w 102"/>
                <a:gd name="T11" fmla="*/ 5 h 10"/>
                <a:gd name="T12" fmla="*/ 97 w 10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">
                  <a:moveTo>
                    <a:pt x="9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00" y="10"/>
                    <a:pt x="102" y="8"/>
                    <a:pt x="102" y="5"/>
                  </a:cubicBezTo>
                  <a:cubicBezTo>
                    <a:pt x="102" y="3"/>
                    <a:pt x="100" y="0"/>
                    <a:pt x="9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4" name="Freeform 79">
              <a:extLst>
                <a:ext uri="{FF2B5EF4-FFF2-40B4-BE49-F238E27FC236}">
                  <a16:creationId xmlns:a16="http://schemas.microsoft.com/office/drawing/2014/main" id="{6C90C7F0-21A3-4A05-AEC9-C15A5EA81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5510213"/>
              <a:ext cx="125413" cy="23813"/>
            </a:xfrm>
            <a:custGeom>
              <a:avLst/>
              <a:gdLst>
                <a:gd name="T0" fmla="*/ 5 w 52"/>
                <a:gd name="T1" fmla="*/ 10 h 10"/>
                <a:gd name="T2" fmla="*/ 47 w 52"/>
                <a:gd name="T3" fmla="*/ 10 h 10"/>
                <a:gd name="T4" fmla="*/ 52 w 52"/>
                <a:gd name="T5" fmla="*/ 5 h 10"/>
                <a:gd name="T6" fmla="*/ 47 w 52"/>
                <a:gd name="T7" fmla="*/ 0 h 10"/>
                <a:gd name="T8" fmla="*/ 5 w 52"/>
                <a:gd name="T9" fmla="*/ 0 h 10"/>
                <a:gd name="T10" fmla="*/ 0 w 52"/>
                <a:gd name="T11" fmla="*/ 5 h 10"/>
                <a:gd name="T12" fmla="*/ 5 w 5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5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3"/>
                    <a:pt x="49" y="0"/>
                    <a:pt x="4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5" name="Freeform 80">
              <a:extLst>
                <a:ext uri="{FF2B5EF4-FFF2-40B4-BE49-F238E27FC236}">
                  <a16:creationId xmlns:a16="http://schemas.microsoft.com/office/drawing/2014/main" id="{2588E268-9132-4251-9609-BED062375F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5346700"/>
              <a:ext cx="412750" cy="517525"/>
            </a:xfrm>
            <a:custGeom>
              <a:avLst/>
              <a:gdLst>
                <a:gd name="T0" fmla="*/ 169 w 172"/>
                <a:gd name="T1" fmla="*/ 33 h 216"/>
                <a:gd name="T2" fmla="*/ 139 w 172"/>
                <a:gd name="T3" fmla="*/ 4 h 216"/>
                <a:gd name="T4" fmla="*/ 130 w 172"/>
                <a:gd name="T5" fmla="*/ 0 h 216"/>
                <a:gd name="T6" fmla="*/ 130 w 172"/>
                <a:gd name="T7" fmla="*/ 0 h 216"/>
                <a:gd name="T8" fmla="*/ 12 w 172"/>
                <a:gd name="T9" fmla="*/ 0 h 216"/>
                <a:gd name="T10" fmla="*/ 0 w 172"/>
                <a:gd name="T11" fmla="*/ 12 h 216"/>
                <a:gd name="T12" fmla="*/ 0 w 172"/>
                <a:gd name="T13" fmla="*/ 204 h 216"/>
                <a:gd name="T14" fmla="*/ 12 w 172"/>
                <a:gd name="T15" fmla="*/ 216 h 216"/>
                <a:gd name="T16" fmla="*/ 160 w 172"/>
                <a:gd name="T17" fmla="*/ 216 h 216"/>
                <a:gd name="T18" fmla="*/ 172 w 172"/>
                <a:gd name="T19" fmla="*/ 204 h 216"/>
                <a:gd name="T20" fmla="*/ 172 w 172"/>
                <a:gd name="T21" fmla="*/ 42 h 216"/>
                <a:gd name="T22" fmla="*/ 169 w 172"/>
                <a:gd name="T23" fmla="*/ 33 h 216"/>
                <a:gd name="T24" fmla="*/ 159 w 172"/>
                <a:gd name="T25" fmla="*/ 37 h 216"/>
                <a:gd name="T26" fmla="*/ 135 w 172"/>
                <a:gd name="T27" fmla="*/ 37 h 216"/>
                <a:gd name="T28" fmla="*/ 135 w 172"/>
                <a:gd name="T29" fmla="*/ 14 h 216"/>
                <a:gd name="T30" fmla="*/ 159 w 172"/>
                <a:gd name="T31" fmla="*/ 37 h 216"/>
                <a:gd name="T32" fmla="*/ 160 w 172"/>
                <a:gd name="T33" fmla="*/ 206 h 216"/>
                <a:gd name="T34" fmla="*/ 12 w 172"/>
                <a:gd name="T35" fmla="*/ 206 h 216"/>
                <a:gd name="T36" fmla="*/ 9 w 172"/>
                <a:gd name="T37" fmla="*/ 204 h 216"/>
                <a:gd name="T38" fmla="*/ 9 w 172"/>
                <a:gd name="T39" fmla="*/ 12 h 216"/>
                <a:gd name="T40" fmla="*/ 12 w 172"/>
                <a:gd name="T41" fmla="*/ 10 h 216"/>
                <a:gd name="T42" fmla="*/ 125 w 172"/>
                <a:gd name="T43" fmla="*/ 10 h 216"/>
                <a:gd name="T44" fmla="*/ 125 w 172"/>
                <a:gd name="T45" fmla="*/ 42 h 216"/>
                <a:gd name="T46" fmla="*/ 130 w 172"/>
                <a:gd name="T47" fmla="*/ 47 h 216"/>
                <a:gd name="T48" fmla="*/ 162 w 172"/>
                <a:gd name="T49" fmla="*/ 47 h 216"/>
                <a:gd name="T50" fmla="*/ 162 w 172"/>
                <a:gd name="T51" fmla="*/ 204 h 216"/>
                <a:gd name="T52" fmla="*/ 160 w 172"/>
                <a:gd name="T5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16">
                  <a:moveTo>
                    <a:pt x="169" y="33"/>
                  </a:moveTo>
                  <a:cubicBezTo>
                    <a:pt x="139" y="4"/>
                    <a:pt x="139" y="4"/>
                    <a:pt x="139" y="4"/>
                  </a:cubicBezTo>
                  <a:cubicBezTo>
                    <a:pt x="136" y="2"/>
                    <a:pt x="133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10"/>
                    <a:pt x="5" y="216"/>
                    <a:pt x="12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67" y="216"/>
                    <a:pt x="172" y="210"/>
                    <a:pt x="172" y="204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2" y="39"/>
                    <a:pt x="171" y="36"/>
                    <a:pt x="169" y="33"/>
                  </a:cubicBezTo>
                  <a:close/>
                  <a:moveTo>
                    <a:pt x="159" y="37"/>
                  </a:moveTo>
                  <a:cubicBezTo>
                    <a:pt x="135" y="37"/>
                    <a:pt x="135" y="37"/>
                    <a:pt x="135" y="37"/>
                  </a:cubicBezTo>
                  <a:cubicBezTo>
                    <a:pt x="135" y="14"/>
                    <a:pt x="135" y="14"/>
                    <a:pt x="135" y="14"/>
                  </a:cubicBezTo>
                  <a:lnTo>
                    <a:pt x="159" y="37"/>
                  </a:lnTo>
                  <a:close/>
                  <a:moveTo>
                    <a:pt x="160" y="206"/>
                  </a:moveTo>
                  <a:cubicBezTo>
                    <a:pt x="12" y="206"/>
                    <a:pt x="12" y="206"/>
                    <a:pt x="12" y="206"/>
                  </a:cubicBezTo>
                  <a:cubicBezTo>
                    <a:pt x="10" y="206"/>
                    <a:pt x="9" y="205"/>
                    <a:pt x="9" y="20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10" y="10"/>
                    <a:pt x="12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5"/>
                    <a:pt x="128" y="47"/>
                    <a:pt x="130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62" y="205"/>
                    <a:pt x="161" y="206"/>
                    <a:pt x="160" y="20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6" name="Freeform 81">
              <a:extLst>
                <a:ext uri="{FF2B5EF4-FFF2-40B4-BE49-F238E27FC236}">
                  <a16:creationId xmlns:a16="http://schemas.microsoft.com/office/drawing/2014/main" id="{08C4EE03-1A88-421F-B93D-7FF8F8279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5403850"/>
              <a:ext cx="414338" cy="517525"/>
            </a:xfrm>
            <a:custGeom>
              <a:avLst/>
              <a:gdLst>
                <a:gd name="T0" fmla="*/ 168 w 173"/>
                <a:gd name="T1" fmla="*/ 199 h 216"/>
                <a:gd name="T2" fmla="*/ 163 w 173"/>
                <a:gd name="T3" fmla="*/ 204 h 216"/>
                <a:gd name="T4" fmla="*/ 160 w 173"/>
                <a:gd name="T5" fmla="*/ 206 h 216"/>
                <a:gd name="T6" fmla="*/ 12 w 173"/>
                <a:gd name="T7" fmla="*/ 206 h 216"/>
                <a:gd name="T8" fmla="*/ 10 w 173"/>
                <a:gd name="T9" fmla="*/ 204 h 216"/>
                <a:gd name="T10" fmla="*/ 10 w 173"/>
                <a:gd name="T11" fmla="*/ 12 h 216"/>
                <a:gd name="T12" fmla="*/ 12 w 173"/>
                <a:gd name="T13" fmla="*/ 9 h 216"/>
                <a:gd name="T14" fmla="*/ 17 w 173"/>
                <a:gd name="T15" fmla="*/ 4 h 216"/>
                <a:gd name="T16" fmla="*/ 12 w 173"/>
                <a:gd name="T17" fmla="*/ 0 h 216"/>
                <a:gd name="T18" fmla="*/ 0 w 173"/>
                <a:gd name="T19" fmla="*/ 12 h 216"/>
                <a:gd name="T20" fmla="*/ 0 w 173"/>
                <a:gd name="T21" fmla="*/ 204 h 216"/>
                <a:gd name="T22" fmla="*/ 12 w 173"/>
                <a:gd name="T23" fmla="*/ 216 h 216"/>
                <a:gd name="T24" fmla="*/ 160 w 173"/>
                <a:gd name="T25" fmla="*/ 216 h 216"/>
                <a:gd name="T26" fmla="*/ 173 w 173"/>
                <a:gd name="T27" fmla="*/ 204 h 216"/>
                <a:gd name="T28" fmla="*/ 168 w 173"/>
                <a:gd name="T2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16">
                  <a:moveTo>
                    <a:pt x="168" y="199"/>
                  </a:moveTo>
                  <a:cubicBezTo>
                    <a:pt x="165" y="199"/>
                    <a:pt x="163" y="201"/>
                    <a:pt x="163" y="204"/>
                  </a:cubicBezTo>
                  <a:cubicBezTo>
                    <a:pt x="163" y="205"/>
                    <a:pt x="162" y="206"/>
                    <a:pt x="160" y="206"/>
                  </a:cubicBezTo>
                  <a:cubicBezTo>
                    <a:pt x="12" y="206"/>
                    <a:pt x="12" y="206"/>
                    <a:pt x="12" y="206"/>
                  </a:cubicBezTo>
                  <a:cubicBezTo>
                    <a:pt x="11" y="206"/>
                    <a:pt x="10" y="205"/>
                    <a:pt x="10" y="20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5" y="9"/>
                    <a:pt x="17" y="7"/>
                    <a:pt x="17" y="4"/>
                  </a:cubicBezTo>
                  <a:cubicBezTo>
                    <a:pt x="17" y="2"/>
                    <a:pt x="15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11"/>
                    <a:pt x="6" y="216"/>
                    <a:pt x="12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67" y="216"/>
                    <a:pt x="173" y="211"/>
                    <a:pt x="173" y="204"/>
                  </a:cubicBezTo>
                  <a:cubicBezTo>
                    <a:pt x="173" y="201"/>
                    <a:pt x="170" y="199"/>
                    <a:pt x="168" y="19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391085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4CC40707-5D5B-4C3A-8D56-AC3DDD7EBF8B}"/>
              </a:ext>
            </a:extLst>
          </p:cNvPr>
          <p:cNvSpPr/>
          <p:nvPr/>
        </p:nvSpPr>
        <p:spPr bwMode="gray">
          <a:xfrm>
            <a:off x="4000072" y="4362113"/>
            <a:ext cx="5829728" cy="833198"/>
          </a:xfrm>
          <a:prstGeom prst="homePlate">
            <a:avLst/>
          </a:prstGeom>
          <a:solidFill>
            <a:srgbClr val="6D6E6E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   Financial Analyst, Budget Analyst, Cost Analyst,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Cost Accountant, Internal Auditor, Consultant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C0E0F305-185B-46F5-8B67-F986D71C6BE4}"/>
              </a:ext>
            </a:extLst>
          </p:cNvPr>
          <p:cNvSpPr/>
          <p:nvPr/>
        </p:nvSpPr>
        <p:spPr bwMode="gray">
          <a:xfrm>
            <a:off x="3829493" y="3201380"/>
            <a:ext cx="6990907" cy="833198"/>
          </a:xfrm>
          <a:prstGeom prst="homePlate">
            <a:avLst/>
          </a:prstGeom>
          <a:solidFill>
            <a:srgbClr val="6D6E6E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   Deloitte, PwC, RSM, EY, KMPG, BDO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97789F5D-AD67-434E-849A-2B32CC7B9C9F}"/>
              </a:ext>
            </a:extLst>
          </p:cNvPr>
          <p:cNvSpPr/>
          <p:nvPr/>
        </p:nvSpPr>
        <p:spPr bwMode="gray">
          <a:xfrm>
            <a:off x="3569158" y="2016768"/>
            <a:ext cx="8152942" cy="833198"/>
          </a:xfrm>
          <a:prstGeom prst="homePlate">
            <a:avLst/>
          </a:prstGeom>
          <a:solidFill>
            <a:srgbClr val="6D6E6E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   Goldman Sachs, Johnson &amp; Johnson, IBM, The Prudential, US Steel,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Marriott, JPMorgan Chase, PPG, BNY Mellon, Goldman Sachs,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 PNC, Eaton, ExxonMobil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62DCBD0B-B7EB-41E1-AE0B-7EF523B64C44}"/>
              </a:ext>
            </a:extLst>
          </p:cNvPr>
          <p:cNvSpPr/>
          <p:nvPr/>
        </p:nvSpPr>
        <p:spPr bwMode="gray">
          <a:xfrm>
            <a:off x="3829493" y="5563152"/>
            <a:ext cx="5009707" cy="832104"/>
          </a:xfrm>
          <a:prstGeom prst="homePlate">
            <a:avLst/>
          </a:prstGeom>
          <a:solidFill>
            <a:srgbClr val="6D6E6E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r>
              <a:rPr lang="en-US" sz="1600" dirty="0">
                <a:solidFill>
                  <a:schemeClr val="bg1"/>
                </a:solidFill>
              </a:rPr>
              <a:t>        CAO, Controller, CFO, &amp; CEO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594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Corporate Control and Analysis Placement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62914F5-98DE-4CE9-AD9C-05F48A7B5A06}"/>
              </a:ext>
            </a:extLst>
          </p:cNvPr>
          <p:cNvSpPr/>
          <p:nvPr/>
        </p:nvSpPr>
        <p:spPr>
          <a:xfrm rot="10800000">
            <a:off x="188642" y="1762212"/>
            <a:ext cx="1062943" cy="4508499"/>
          </a:xfrm>
          <a:prstGeom prst="triangle">
            <a:avLst>
              <a:gd name="adj" fmla="val 100000"/>
            </a:avLst>
          </a:prstGeom>
          <a:solidFill>
            <a:srgbClr val="FFFFFF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85">
              <a:defRPr/>
            </a:pPr>
            <a:endParaRPr lang="en-US" sz="2400" kern="0">
              <a:solidFill>
                <a:srgbClr val="393939"/>
              </a:solidFill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2C4721D6-711F-4311-93CA-CE43D282AF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101599" y="910789"/>
            <a:ext cx="4648740" cy="6252011"/>
            <a:chOff x="3979" y="-498"/>
            <a:chExt cx="3146" cy="4231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F5D01D6-A888-4279-B859-DE8261FA9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-498"/>
              <a:ext cx="3146" cy="4228"/>
            </a:xfrm>
            <a:custGeom>
              <a:avLst/>
              <a:gdLst>
                <a:gd name="T0" fmla="*/ 2587 w 3146"/>
                <a:gd name="T1" fmla="*/ 751 h 4228"/>
                <a:gd name="T2" fmla="*/ 1694 w 3146"/>
                <a:gd name="T3" fmla="*/ 0 h 4228"/>
                <a:gd name="T4" fmla="*/ 718 w 3146"/>
                <a:gd name="T5" fmla="*/ 595 h 4228"/>
                <a:gd name="T6" fmla="*/ 0 w 3146"/>
                <a:gd name="T7" fmla="*/ 4228 h 4228"/>
                <a:gd name="T8" fmla="*/ 3146 w 3146"/>
                <a:gd name="T9" fmla="*/ 4228 h 4228"/>
                <a:gd name="T10" fmla="*/ 2587 w 3146"/>
                <a:gd name="T11" fmla="*/ 751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6" h="4228">
                  <a:moveTo>
                    <a:pt x="2587" y="751"/>
                  </a:moveTo>
                  <a:lnTo>
                    <a:pt x="1694" y="0"/>
                  </a:lnTo>
                  <a:lnTo>
                    <a:pt x="718" y="595"/>
                  </a:lnTo>
                  <a:lnTo>
                    <a:pt x="0" y="4228"/>
                  </a:lnTo>
                  <a:lnTo>
                    <a:pt x="3146" y="4228"/>
                  </a:lnTo>
                  <a:lnTo>
                    <a:pt x="2587" y="751"/>
                  </a:lnTo>
                  <a:close/>
                </a:path>
              </a:pathLst>
            </a:custGeom>
            <a:solidFill>
              <a:srgbClr val="272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srgbClr val="A2A2A2"/>
                </a:solidFill>
                <a:latin typeface="Lato Light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383D111-0246-46B1-ADF3-C9D0D86F1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" y="-498"/>
              <a:ext cx="1694" cy="4228"/>
            </a:xfrm>
            <a:custGeom>
              <a:avLst/>
              <a:gdLst>
                <a:gd name="T0" fmla="*/ 1694 w 1694"/>
                <a:gd name="T1" fmla="*/ 0 h 4228"/>
                <a:gd name="T2" fmla="*/ 718 w 1694"/>
                <a:gd name="T3" fmla="*/ 595 h 4228"/>
                <a:gd name="T4" fmla="*/ 0 w 1694"/>
                <a:gd name="T5" fmla="*/ 4228 h 4228"/>
                <a:gd name="T6" fmla="*/ 1625 w 1694"/>
                <a:gd name="T7" fmla="*/ 4228 h 4228"/>
                <a:gd name="T8" fmla="*/ 1694 w 1694"/>
                <a:gd name="T9" fmla="*/ 0 h 4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4" h="4228">
                  <a:moveTo>
                    <a:pt x="1694" y="0"/>
                  </a:moveTo>
                  <a:lnTo>
                    <a:pt x="718" y="595"/>
                  </a:lnTo>
                  <a:lnTo>
                    <a:pt x="0" y="4228"/>
                  </a:lnTo>
                  <a:lnTo>
                    <a:pt x="1625" y="4228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5E5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srgbClr val="A2A2A2"/>
                </a:solidFill>
                <a:latin typeface="Lato Light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D2E8719-558D-4C0D-968D-B2454B2BB0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4" y="-406"/>
              <a:ext cx="1587" cy="4139"/>
            </a:xfrm>
            <a:custGeom>
              <a:avLst/>
              <a:gdLst>
                <a:gd name="T0" fmla="*/ 1106 w 1587"/>
                <a:gd name="T1" fmla="*/ 2882 h 4139"/>
                <a:gd name="T2" fmla="*/ 1228 w 1587"/>
                <a:gd name="T3" fmla="*/ 1583 h 4139"/>
                <a:gd name="T4" fmla="*/ 1207 w 1587"/>
                <a:gd name="T5" fmla="*/ 1880 h 4139"/>
                <a:gd name="T6" fmla="*/ 593 w 1587"/>
                <a:gd name="T7" fmla="*/ 2197 h 4139"/>
                <a:gd name="T8" fmla="*/ 508 w 1587"/>
                <a:gd name="T9" fmla="*/ 2724 h 4139"/>
                <a:gd name="T10" fmla="*/ 652 w 1587"/>
                <a:gd name="T11" fmla="*/ 1816 h 4139"/>
                <a:gd name="T12" fmla="*/ 558 w 1587"/>
                <a:gd name="T13" fmla="*/ 3241 h 4139"/>
                <a:gd name="T14" fmla="*/ 735 w 1587"/>
                <a:gd name="T15" fmla="*/ 1174 h 4139"/>
                <a:gd name="T16" fmla="*/ 1363 w 1587"/>
                <a:gd name="T17" fmla="*/ 838 h 4139"/>
                <a:gd name="T18" fmla="*/ 699 w 1587"/>
                <a:gd name="T19" fmla="*/ 1535 h 4139"/>
                <a:gd name="T20" fmla="*/ 451 w 1587"/>
                <a:gd name="T21" fmla="*/ 2362 h 4139"/>
                <a:gd name="T22" fmla="*/ 1280 w 1587"/>
                <a:gd name="T23" fmla="*/ 586 h 4139"/>
                <a:gd name="T24" fmla="*/ 1285 w 1587"/>
                <a:gd name="T25" fmla="*/ 534 h 4139"/>
                <a:gd name="T26" fmla="*/ 810 w 1587"/>
                <a:gd name="T27" fmla="*/ 829 h 4139"/>
                <a:gd name="T28" fmla="*/ 931 w 1587"/>
                <a:gd name="T29" fmla="*/ 619 h 4139"/>
                <a:gd name="T30" fmla="*/ 938 w 1587"/>
                <a:gd name="T31" fmla="*/ 1268 h 4139"/>
                <a:gd name="T32" fmla="*/ 1054 w 1587"/>
                <a:gd name="T33" fmla="*/ 1138 h 4139"/>
                <a:gd name="T34" fmla="*/ 924 w 1587"/>
                <a:gd name="T35" fmla="*/ 1221 h 4139"/>
                <a:gd name="T36" fmla="*/ 411 w 1587"/>
                <a:gd name="T37" fmla="*/ 3338 h 4139"/>
                <a:gd name="T38" fmla="*/ 1294 w 1587"/>
                <a:gd name="T39" fmla="*/ 673 h 4139"/>
                <a:gd name="T40" fmla="*/ 1488 w 1587"/>
                <a:gd name="T41" fmla="*/ 271 h 4139"/>
                <a:gd name="T42" fmla="*/ 1372 w 1587"/>
                <a:gd name="T43" fmla="*/ 678 h 4139"/>
                <a:gd name="T44" fmla="*/ 1006 w 1587"/>
                <a:gd name="T45" fmla="*/ 1592 h 4139"/>
                <a:gd name="T46" fmla="*/ 1245 w 1587"/>
                <a:gd name="T47" fmla="*/ 1077 h 4139"/>
                <a:gd name="T48" fmla="*/ 1214 w 1587"/>
                <a:gd name="T49" fmla="*/ 1460 h 4139"/>
                <a:gd name="T50" fmla="*/ 801 w 1587"/>
                <a:gd name="T51" fmla="*/ 1533 h 4139"/>
                <a:gd name="T52" fmla="*/ 980 w 1587"/>
                <a:gd name="T53" fmla="*/ 772 h 4139"/>
                <a:gd name="T54" fmla="*/ 832 w 1587"/>
                <a:gd name="T55" fmla="*/ 2121 h 4139"/>
                <a:gd name="T56" fmla="*/ 1080 w 1587"/>
                <a:gd name="T57" fmla="*/ 1748 h 4139"/>
                <a:gd name="T58" fmla="*/ 1056 w 1587"/>
                <a:gd name="T59" fmla="*/ 1977 h 4139"/>
                <a:gd name="T60" fmla="*/ 598 w 1587"/>
                <a:gd name="T61" fmla="*/ 3983 h 4139"/>
                <a:gd name="T62" fmla="*/ 180 w 1587"/>
                <a:gd name="T63" fmla="*/ 4136 h 4139"/>
                <a:gd name="T64" fmla="*/ 1025 w 1587"/>
                <a:gd name="T65" fmla="*/ 3943 h 4139"/>
                <a:gd name="T66" fmla="*/ 0 w 1587"/>
                <a:gd name="T67" fmla="*/ 4136 h 4139"/>
                <a:gd name="T68" fmla="*/ 468 w 1587"/>
                <a:gd name="T69" fmla="*/ 2135 h 4139"/>
                <a:gd name="T70" fmla="*/ 210 w 1587"/>
                <a:gd name="T71" fmla="*/ 3569 h 4139"/>
                <a:gd name="T72" fmla="*/ 234 w 1587"/>
                <a:gd name="T73" fmla="*/ 3451 h 4139"/>
                <a:gd name="T74" fmla="*/ 236 w 1587"/>
                <a:gd name="T75" fmla="*/ 2898 h 4139"/>
                <a:gd name="T76" fmla="*/ 1214 w 1587"/>
                <a:gd name="T77" fmla="*/ 3947 h 4139"/>
                <a:gd name="T78" fmla="*/ 1566 w 1587"/>
                <a:gd name="T79" fmla="*/ 1051 h 4139"/>
                <a:gd name="T80" fmla="*/ 1512 w 1587"/>
                <a:gd name="T81" fmla="*/ 130 h 4139"/>
                <a:gd name="T82" fmla="*/ 321 w 1587"/>
                <a:gd name="T83" fmla="*/ 3109 h 4139"/>
                <a:gd name="T84" fmla="*/ 1387 w 1587"/>
                <a:gd name="T85" fmla="*/ 3702 h 4139"/>
                <a:gd name="T86" fmla="*/ 1235 w 1587"/>
                <a:gd name="T87" fmla="*/ 3560 h 4139"/>
                <a:gd name="T88" fmla="*/ 1554 w 1587"/>
                <a:gd name="T89" fmla="*/ 1661 h 4139"/>
                <a:gd name="T90" fmla="*/ 1535 w 1587"/>
                <a:gd name="T91" fmla="*/ 2603 h 4139"/>
                <a:gd name="T92" fmla="*/ 1278 w 1587"/>
                <a:gd name="T93" fmla="*/ 2315 h 4139"/>
                <a:gd name="T94" fmla="*/ 1098 w 1587"/>
                <a:gd name="T95" fmla="*/ 2991 h 4139"/>
                <a:gd name="T96" fmla="*/ 1424 w 1587"/>
                <a:gd name="T97" fmla="*/ 1890 h 4139"/>
                <a:gd name="T98" fmla="*/ 1294 w 1587"/>
                <a:gd name="T99" fmla="*/ 2478 h 4139"/>
                <a:gd name="T100" fmla="*/ 392 w 1587"/>
                <a:gd name="T101" fmla="*/ 3454 h 4139"/>
                <a:gd name="T102" fmla="*/ 265 w 1587"/>
                <a:gd name="T103" fmla="*/ 3432 h 4139"/>
                <a:gd name="T104" fmla="*/ 952 w 1587"/>
                <a:gd name="T105" fmla="*/ 3087 h 4139"/>
                <a:gd name="T106" fmla="*/ 780 w 1587"/>
                <a:gd name="T107" fmla="*/ 3404 h 4139"/>
                <a:gd name="T108" fmla="*/ 952 w 1587"/>
                <a:gd name="T109" fmla="*/ 475 h 4139"/>
                <a:gd name="T110" fmla="*/ 1056 w 1587"/>
                <a:gd name="T111" fmla="*/ 328 h 4139"/>
                <a:gd name="T112" fmla="*/ 850 w 1587"/>
                <a:gd name="T113" fmla="*/ 453 h 4139"/>
                <a:gd name="T114" fmla="*/ 1448 w 1587"/>
                <a:gd name="T115" fmla="*/ 1313 h 4139"/>
                <a:gd name="T116" fmla="*/ 1465 w 1587"/>
                <a:gd name="T117" fmla="*/ 881 h 4139"/>
                <a:gd name="T118" fmla="*/ 1233 w 1587"/>
                <a:gd name="T119" fmla="*/ 300 h 4139"/>
                <a:gd name="T120" fmla="*/ 1304 w 1587"/>
                <a:gd name="T121" fmla="*/ 300 h 4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7" h="4139">
                  <a:moveTo>
                    <a:pt x="1165" y="2140"/>
                  </a:moveTo>
                  <a:lnTo>
                    <a:pt x="1061" y="2206"/>
                  </a:lnTo>
                  <a:lnTo>
                    <a:pt x="1044" y="2379"/>
                  </a:lnTo>
                  <a:lnTo>
                    <a:pt x="1150" y="2310"/>
                  </a:lnTo>
                  <a:lnTo>
                    <a:pt x="1165" y="2140"/>
                  </a:lnTo>
                  <a:close/>
                  <a:moveTo>
                    <a:pt x="1143" y="2402"/>
                  </a:moveTo>
                  <a:lnTo>
                    <a:pt x="1037" y="2471"/>
                  </a:lnTo>
                  <a:lnTo>
                    <a:pt x="1018" y="2655"/>
                  </a:lnTo>
                  <a:lnTo>
                    <a:pt x="1129" y="2587"/>
                  </a:lnTo>
                  <a:lnTo>
                    <a:pt x="1143" y="2402"/>
                  </a:lnTo>
                  <a:close/>
                  <a:moveTo>
                    <a:pt x="1122" y="2686"/>
                  </a:moveTo>
                  <a:lnTo>
                    <a:pt x="1011" y="2757"/>
                  </a:lnTo>
                  <a:lnTo>
                    <a:pt x="992" y="2955"/>
                  </a:lnTo>
                  <a:lnTo>
                    <a:pt x="1106" y="2882"/>
                  </a:lnTo>
                  <a:lnTo>
                    <a:pt x="1122" y="2686"/>
                  </a:lnTo>
                  <a:close/>
                  <a:moveTo>
                    <a:pt x="1006" y="2490"/>
                  </a:moveTo>
                  <a:lnTo>
                    <a:pt x="900" y="2558"/>
                  </a:lnTo>
                  <a:lnTo>
                    <a:pt x="879" y="2745"/>
                  </a:lnTo>
                  <a:lnTo>
                    <a:pt x="992" y="2674"/>
                  </a:lnTo>
                  <a:lnTo>
                    <a:pt x="1006" y="2490"/>
                  </a:lnTo>
                  <a:close/>
                  <a:moveTo>
                    <a:pt x="1181" y="1897"/>
                  </a:moveTo>
                  <a:lnTo>
                    <a:pt x="1082" y="1961"/>
                  </a:lnTo>
                  <a:lnTo>
                    <a:pt x="1070" y="2119"/>
                  </a:lnTo>
                  <a:lnTo>
                    <a:pt x="1172" y="2053"/>
                  </a:lnTo>
                  <a:lnTo>
                    <a:pt x="1181" y="1897"/>
                  </a:lnTo>
                  <a:close/>
                  <a:moveTo>
                    <a:pt x="1332" y="1386"/>
                  </a:moveTo>
                  <a:lnTo>
                    <a:pt x="1238" y="1443"/>
                  </a:lnTo>
                  <a:lnTo>
                    <a:pt x="1228" y="1583"/>
                  </a:lnTo>
                  <a:lnTo>
                    <a:pt x="1323" y="1521"/>
                  </a:lnTo>
                  <a:lnTo>
                    <a:pt x="1332" y="1386"/>
                  </a:lnTo>
                  <a:close/>
                  <a:moveTo>
                    <a:pt x="1292" y="2057"/>
                  </a:moveTo>
                  <a:lnTo>
                    <a:pt x="1188" y="2121"/>
                  </a:lnTo>
                  <a:lnTo>
                    <a:pt x="1176" y="2291"/>
                  </a:lnTo>
                  <a:lnTo>
                    <a:pt x="1283" y="2225"/>
                  </a:lnTo>
                  <a:lnTo>
                    <a:pt x="1292" y="2057"/>
                  </a:lnTo>
                  <a:close/>
                  <a:moveTo>
                    <a:pt x="1342" y="1190"/>
                  </a:moveTo>
                  <a:lnTo>
                    <a:pt x="1254" y="1247"/>
                  </a:lnTo>
                  <a:lnTo>
                    <a:pt x="1242" y="1375"/>
                  </a:lnTo>
                  <a:lnTo>
                    <a:pt x="1335" y="1318"/>
                  </a:lnTo>
                  <a:lnTo>
                    <a:pt x="1342" y="1190"/>
                  </a:lnTo>
                  <a:close/>
                  <a:moveTo>
                    <a:pt x="1306" y="1819"/>
                  </a:moveTo>
                  <a:lnTo>
                    <a:pt x="1207" y="1880"/>
                  </a:lnTo>
                  <a:lnTo>
                    <a:pt x="1195" y="2038"/>
                  </a:lnTo>
                  <a:lnTo>
                    <a:pt x="1297" y="1972"/>
                  </a:lnTo>
                  <a:lnTo>
                    <a:pt x="1306" y="1819"/>
                  </a:lnTo>
                  <a:close/>
                  <a:moveTo>
                    <a:pt x="1318" y="1594"/>
                  </a:moveTo>
                  <a:lnTo>
                    <a:pt x="1224" y="1656"/>
                  </a:lnTo>
                  <a:lnTo>
                    <a:pt x="1212" y="1802"/>
                  </a:lnTo>
                  <a:lnTo>
                    <a:pt x="1311" y="1738"/>
                  </a:lnTo>
                  <a:lnTo>
                    <a:pt x="1318" y="1594"/>
                  </a:lnTo>
                  <a:close/>
                  <a:moveTo>
                    <a:pt x="841" y="2865"/>
                  </a:moveTo>
                  <a:lnTo>
                    <a:pt x="730" y="2941"/>
                  </a:lnTo>
                  <a:lnTo>
                    <a:pt x="702" y="3146"/>
                  </a:lnTo>
                  <a:lnTo>
                    <a:pt x="817" y="3071"/>
                  </a:lnTo>
                  <a:lnTo>
                    <a:pt x="841" y="2865"/>
                  </a:lnTo>
                  <a:close/>
                  <a:moveTo>
                    <a:pt x="593" y="2197"/>
                  </a:moveTo>
                  <a:lnTo>
                    <a:pt x="690" y="2133"/>
                  </a:lnTo>
                  <a:lnTo>
                    <a:pt x="713" y="1982"/>
                  </a:lnTo>
                  <a:lnTo>
                    <a:pt x="617" y="2043"/>
                  </a:lnTo>
                  <a:lnTo>
                    <a:pt x="593" y="2197"/>
                  </a:lnTo>
                  <a:close/>
                  <a:moveTo>
                    <a:pt x="553" y="2452"/>
                  </a:moveTo>
                  <a:lnTo>
                    <a:pt x="654" y="2386"/>
                  </a:lnTo>
                  <a:lnTo>
                    <a:pt x="678" y="2218"/>
                  </a:lnTo>
                  <a:lnTo>
                    <a:pt x="579" y="2282"/>
                  </a:lnTo>
                  <a:lnTo>
                    <a:pt x="553" y="2452"/>
                  </a:lnTo>
                  <a:close/>
                  <a:moveTo>
                    <a:pt x="508" y="2724"/>
                  </a:moveTo>
                  <a:lnTo>
                    <a:pt x="617" y="2655"/>
                  </a:lnTo>
                  <a:lnTo>
                    <a:pt x="643" y="2476"/>
                  </a:lnTo>
                  <a:lnTo>
                    <a:pt x="539" y="2542"/>
                  </a:lnTo>
                  <a:lnTo>
                    <a:pt x="508" y="2724"/>
                  </a:lnTo>
                  <a:close/>
                  <a:moveTo>
                    <a:pt x="664" y="1741"/>
                  </a:moveTo>
                  <a:lnTo>
                    <a:pt x="756" y="1684"/>
                  </a:lnTo>
                  <a:lnTo>
                    <a:pt x="777" y="1549"/>
                  </a:lnTo>
                  <a:lnTo>
                    <a:pt x="685" y="1604"/>
                  </a:lnTo>
                  <a:lnTo>
                    <a:pt x="664" y="1741"/>
                  </a:lnTo>
                  <a:close/>
                  <a:moveTo>
                    <a:pt x="980" y="2776"/>
                  </a:moveTo>
                  <a:lnTo>
                    <a:pt x="869" y="2849"/>
                  </a:lnTo>
                  <a:lnTo>
                    <a:pt x="848" y="3052"/>
                  </a:lnTo>
                  <a:lnTo>
                    <a:pt x="961" y="2976"/>
                  </a:lnTo>
                  <a:lnTo>
                    <a:pt x="980" y="2776"/>
                  </a:lnTo>
                  <a:close/>
                  <a:moveTo>
                    <a:pt x="631" y="1963"/>
                  </a:moveTo>
                  <a:lnTo>
                    <a:pt x="725" y="1901"/>
                  </a:lnTo>
                  <a:lnTo>
                    <a:pt x="747" y="1757"/>
                  </a:lnTo>
                  <a:lnTo>
                    <a:pt x="652" y="1816"/>
                  </a:lnTo>
                  <a:lnTo>
                    <a:pt x="631" y="1963"/>
                  </a:lnTo>
                  <a:close/>
                  <a:moveTo>
                    <a:pt x="1354" y="1008"/>
                  </a:moveTo>
                  <a:lnTo>
                    <a:pt x="1266" y="1063"/>
                  </a:lnTo>
                  <a:lnTo>
                    <a:pt x="1259" y="1183"/>
                  </a:lnTo>
                  <a:lnTo>
                    <a:pt x="1346" y="1127"/>
                  </a:lnTo>
                  <a:lnTo>
                    <a:pt x="1354" y="1008"/>
                  </a:lnTo>
                  <a:close/>
                  <a:moveTo>
                    <a:pt x="874" y="2577"/>
                  </a:moveTo>
                  <a:lnTo>
                    <a:pt x="765" y="2646"/>
                  </a:lnTo>
                  <a:lnTo>
                    <a:pt x="742" y="2837"/>
                  </a:lnTo>
                  <a:lnTo>
                    <a:pt x="853" y="2764"/>
                  </a:lnTo>
                  <a:lnTo>
                    <a:pt x="874" y="2577"/>
                  </a:lnTo>
                  <a:close/>
                  <a:moveTo>
                    <a:pt x="699" y="2960"/>
                  </a:moveTo>
                  <a:lnTo>
                    <a:pt x="588" y="3033"/>
                  </a:lnTo>
                  <a:lnTo>
                    <a:pt x="558" y="3241"/>
                  </a:lnTo>
                  <a:lnTo>
                    <a:pt x="673" y="3165"/>
                  </a:lnTo>
                  <a:lnTo>
                    <a:pt x="699" y="2960"/>
                  </a:lnTo>
                  <a:close/>
                  <a:moveTo>
                    <a:pt x="737" y="2665"/>
                  </a:moveTo>
                  <a:lnTo>
                    <a:pt x="628" y="2735"/>
                  </a:lnTo>
                  <a:lnTo>
                    <a:pt x="600" y="2927"/>
                  </a:lnTo>
                  <a:lnTo>
                    <a:pt x="713" y="2856"/>
                  </a:lnTo>
                  <a:lnTo>
                    <a:pt x="737" y="2665"/>
                  </a:lnTo>
                  <a:close/>
                  <a:moveTo>
                    <a:pt x="508" y="2038"/>
                  </a:moveTo>
                  <a:lnTo>
                    <a:pt x="605" y="1977"/>
                  </a:lnTo>
                  <a:lnTo>
                    <a:pt x="628" y="1831"/>
                  </a:lnTo>
                  <a:lnTo>
                    <a:pt x="534" y="1892"/>
                  </a:lnTo>
                  <a:lnTo>
                    <a:pt x="508" y="2038"/>
                  </a:lnTo>
                  <a:close/>
                  <a:moveTo>
                    <a:pt x="650" y="1228"/>
                  </a:moveTo>
                  <a:lnTo>
                    <a:pt x="735" y="1174"/>
                  </a:lnTo>
                  <a:lnTo>
                    <a:pt x="754" y="1060"/>
                  </a:lnTo>
                  <a:lnTo>
                    <a:pt x="671" y="1112"/>
                  </a:lnTo>
                  <a:lnTo>
                    <a:pt x="650" y="1228"/>
                  </a:lnTo>
                  <a:close/>
                  <a:moveTo>
                    <a:pt x="619" y="1410"/>
                  </a:moveTo>
                  <a:lnTo>
                    <a:pt x="706" y="1358"/>
                  </a:lnTo>
                  <a:lnTo>
                    <a:pt x="725" y="1238"/>
                  </a:lnTo>
                  <a:lnTo>
                    <a:pt x="640" y="1290"/>
                  </a:lnTo>
                  <a:lnTo>
                    <a:pt x="619" y="1410"/>
                  </a:lnTo>
                  <a:close/>
                  <a:moveTo>
                    <a:pt x="709" y="893"/>
                  </a:moveTo>
                  <a:lnTo>
                    <a:pt x="789" y="843"/>
                  </a:lnTo>
                  <a:lnTo>
                    <a:pt x="806" y="742"/>
                  </a:lnTo>
                  <a:lnTo>
                    <a:pt x="728" y="789"/>
                  </a:lnTo>
                  <a:lnTo>
                    <a:pt x="709" y="893"/>
                  </a:lnTo>
                  <a:close/>
                  <a:moveTo>
                    <a:pt x="1363" y="838"/>
                  </a:moveTo>
                  <a:lnTo>
                    <a:pt x="1280" y="890"/>
                  </a:lnTo>
                  <a:lnTo>
                    <a:pt x="1271" y="1001"/>
                  </a:lnTo>
                  <a:lnTo>
                    <a:pt x="1358" y="947"/>
                  </a:lnTo>
                  <a:lnTo>
                    <a:pt x="1363" y="838"/>
                  </a:lnTo>
                  <a:close/>
                  <a:moveTo>
                    <a:pt x="584" y="1606"/>
                  </a:moveTo>
                  <a:lnTo>
                    <a:pt x="673" y="1552"/>
                  </a:lnTo>
                  <a:lnTo>
                    <a:pt x="692" y="1422"/>
                  </a:lnTo>
                  <a:lnTo>
                    <a:pt x="605" y="1479"/>
                  </a:lnTo>
                  <a:lnTo>
                    <a:pt x="584" y="1606"/>
                  </a:lnTo>
                  <a:close/>
                  <a:moveTo>
                    <a:pt x="699" y="1535"/>
                  </a:moveTo>
                  <a:lnTo>
                    <a:pt x="787" y="1481"/>
                  </a:lnTo>
                  <a:lnTo>
                    <a:pt x="806" y="1353"/>
                  </a:lnTo>
                  <a:lnTo>
                    <a:pt x="716" y="1408"/>
                  </a:lnTo>
                  <a:lnTo>
                    <a:pt x="699" y="1535"/>
                  </a:lnTo>
                  <a:close/>
                  <a:moveTo>
                    <a:pt x="465" y="2277"/>
                  </a:moveTo>
                  <a:lnTo>
                    <a:pt x="565" y="2216"/>
                  </a:lnTo>
                  <a:lnTo>
                    <a:pt x="591" y="2057"/>
                  </a:lnTo>
                  <a:lnTo>
                    <a:pt x="494" y="2119"/>
                  </a:lnTo>
                  <a:lnTo>
                    <a:pt x="465" y="2277"/>
                  </a:lnTo>
                  <a:close/>
                  <a:moveTo>
                    <a:pt x="546" y="1816"/>
                  </a:moveTo>
                  <a:lnTo>
                    <a:pt x="640" y="1757"/>
                  </a:lnTo>
                  <a:lnTo>
                    <a:pt x="661" y="1620"/>
                  </a:lnTo>
                  <a:lnTo>
                    <a:pt x="572" y="1677"/>
                  </a:lnTo>
                  <a:lnTo>
                    <a:pt x="546" y="1816"/>
                  </a:lnTo>
                  <a:close/>
                  <a:moveTo>
                    <a:pt x="421" y="2532"/>
                  </a:moveTo>
                  <a:lnTo>
                    <a:pt x="524" y="2468"/>
                  </a:lnTo>
                  <a:lnTo>
                    <a:pt x="550" y="2301"/>
                  </a:lnTo>
                  <a:lnTo>
                    <a:pt x="451" y="2362"/>
                  </a:lnTo>
                  <a:lnTo>
                    <a:pt x="421" y="2532"/>
                  </a:lnTo>
                  <a:close/>
                  <a:moveTo>
                    <a:pt x="735" y="737"/>
                  </a:moveTo>
                  <a:lnTo>
                    <a:pt x="815" y="690"/>
                  </a:lnTo>
                  <a:lnTo>
                    <a:pt x="829" y="595"/>
                  </a:lnTo>
                  <a:lnTo>
                    <a:pt x="754" y="640"/>
                  </a:lnTo>
                  <a:lnTo>
                    <a:pt x="735" y="737"/>
                  </a:lnTo>
                  <a:close/>
                  <a:moveTo>
                    <a:pt x="680" y="1053"/>
                  </a:moveTo>
                  <a:lnTo>
                    <a:pt x="763" y="1004"/>
                  </a:lnTo>
                  <a:lnTo>
                    <a:pt x="780" y="897"/>
                  </a:lnTo>
                  <a:lnTo>
                    <a:pt x="699" y="945"/>
                  </a:lnTo>
                  <a:lnTo>
                    <a:pt x="680" y="1053"/>
                  </a:lnTo>
                  <a:close/>
                  <a:moveTo>
                    <a:pt x="1195" y="734"/>
                  </a:moveTo>
                  <a:lnTo>
                    <a:pt x="1273" y="685"/>
                  </a:lnTo>
                  <a:lnTo>
                    <a:pt x="1280" y="586"/>
                  </a:lnTo>
                  <a:lnTo>
                    <a:pt x="1202" y="633"/>
                  </a:lnTo>
                  <a:lnTo>
                    <a:pt x="1195" y="734"/>
                  </a:lnTo>
                  <a:close/>
                  <a:moveTo>
                    <a:pt x="1091" y="798"/>
                  </a:moveTo>
                  <a:lnTo>
                    <a:pt x="1172" y="749"/>
                  </a:lnTo>
                  <a:lnTo>
                    <a:pt x="1181" y="647"/>
                  </a:lnTo>
                  <a:lnTo>
                    <a:pt x="1103" y="697"/>
                  </a:lnTo>
                  <a:lnTo>
                    <a:pt x="1091" y="798"/>
                  </a:lnTo>
                  <a:close/>
                  <a:moveTo>
                    <a:pt x="1108" y="645"/>
                  </a:moveTo>
                  <a:lnTo>
                    <a:pt x="1186" y="593"/>
                  </a:lnTo>
                  <a:lnTo>
                    <a:pt x="1195" y="498"/>
                  </a:lnTo>
                  <a:lnTo>
                    <a:pt x="1120" y="548"/>
                  </a:lnTo>
                  <a:lnTo>
                    <a:pt x="1108" y="645"/>
                  </a:lnTo>
                  <a:close/>
                  <a:moveTo>
                    <a:pt x="1209" y="581"/>
                  </a:moveTo>
                  <a:lnTo>
                    <a:pt x="1285" y="534"/>
                  </a:lnTo>
                  <a:lnTo>
                    <a:pt x="1292" y="439"/>
                  </a:lnTo>
                  <a:lnTo>
                    <a:pt x="1217" y="486"/>
                  </a:lnTo>
                  <a:lnTo>
                    <a:pt x="1209" y="581"/>
                  </a:lnTo>
                  <a:close/>
                  <a:moveTo>
                    <a:pt x="1009" y="706"/>
                  </a:moveTo>
                  <a:lnTo>
                    <a:pt x="1089" y="656"/>
                  </a:lnTo>
                  <a:lnTo>
                    <a:pt x="1098" y="560"/>
                  </a:lnTo>
                  <a:lnTo>
                    <a:pt x="1020" y="607"/>
                  </a:lnTo>
                  <a:lnTo>
                    <a:pt x="1009" y="706"/>
                  </a:lnTo>
                  <a:close/>
                  <a:moveTo>
                    <a:pt x="834" y="678"/>
                  </a:moveTo>
                  <a:lnTo>
                    <a:pt x="909" y="630"/>
                  </a:lnTo>
                  <a:lnTo>
                    <a:pt x="926" y="534"/>
                  </a:lnTo>
                  <a:lnTo>
                    <a:pt x="848" y="581"/>
                  </a:lnTo>
                  <a:lnTo>
                    <a:pt x="834" y="678"/>
                  </a:lnTo>
                  <a:close/>
                  <a:moveTo>
                    <a:pt x="810" y="829"/>
                  </a:moveTo>
                  <a:lnTo>
                    <a:pt x="888" y="779"/>
                  </a:lnTo>
                  <a:lnTo>
                    <a:pt x="902" y="680"/>
                  </a:lnTo>
                  <a:lnTo>
                    <a:pt x="824" y="727"/>
                  </a:lnTo>
                  <a:lnTo>
                    <a:pt x="810" y="829"/>
                  </a:lnTo>
                  <a:close/>
                  <a:moveTo>
                    <a:pt x="907" y="768"/>
                  </a:moveTo>
                  <a:lnTo>
                    <a:pt x="987" y="718"/>
                  </a:lnTo>
                  <a:lnTo>
                    <a:pt x="1002" y="621"/>
                  </a:lnTo>
                  <a:lnTo>
                    <a:pt x="924" y="668"/>
                  </a:lnTo>
                  <a:lnTo>
                    <a:pt x="907" y="768"/>
                  </a:lnTo>
                  <a:close/>
                  <a:moveTo>
                    <a:pt x="931" y="619"/>
                  </a:moveTo>
                  <a:lnTo>
                    <a:pt x="1009" y="569"/>
                  </a:lnTo>
                  <a:lnTo>
                    <a:pt x="1018" y="477"/>
                  </a:lnTo>
                  <a:lnTo>
                    <a:pt x="945" y="522"/>
                  </a:lnTo>
                  <a:lnTo>
                    <a:pt x="931" y="619"/>
                  </a:lnTo>
                  <a:close/>
                  <a:moveTo>
                    <a:pt x="1198" y="1672"/>
                  </a:moveTo>
                  <a:lnTo>
                    <a:pt x="1103" y="1734"/>
                  </a:lnTo>
                  <a:lnTo>
                    <a:pt x="1089" y="1880"/>
                  </a:lnTo>
                  <a:lnTo>
                    <a:pt x="1186" y="1816"/>
                  </a:lnTo>
                  <a:lnTo>
                    <a:pt x="1198" y="1672"/>
                  </a:lnTo>
                  <a:close/>
                  <a:moveTo>
                    <a:pt x="1013" y="1521"/>
                  </a:moveTo>
                  <a:lnTo>
                    <a:pt x="1106" y="1462"/>
                  </a:lnTo>
                  <a:lnTo>
                    <a:pt x="1117" y="1334"/>
                  </a:lnTo>
                  <a:lnTo>
                    <a:pt x="1028" y="1389"/>
                  </a:lnTo>
                  <a:lnTo>
                    <a:pt x="1013" y="1521"/>
                  </a:lnTo>
                  <a:close/>
                  <a:moveTo>
                    <a:pt x="921" y="1394"/>
                  </a:moveTo>
                  <a:lnTo>
                    <a:pt x="1011" y="1339"/>
                  </a:lnTo>
                  <a:lnTo>
                    <a:pt x="1025" y="1214"/>
                  </a:lnTo>
                  <a:lnTo>
                    <a:pt x="938" y="1268"/>
                  </a:lnTo>
                  <a:lnTo>
                    <a:pt x="921" y="1394"/>
                  </a:lnTo>
                  <a:close/>
                  <a:moveTo>
                    <a:pt x="945" y="1205"/>
                  </a:moveTo>
                  <a:lnTo>
                    <a:pt x="1032" y="1153"/>
                  </a:lnTo>
                  <a:lnTo>
                    <a:pt x="1046" y="1037"/>
                  </a:lnTo>
                  <a:lnTo>
                    <a:pt x="959" y="1089"/>
                  </a:lnTo>
                  <a:lnTo>
                    <a:pt x="945" y="1205"/>
                  </a:lnTo>
                  <a:close/>
                  <a:moveTo>
                    <a:pt x="643" y="2636"/>
                  </a:moveTo>
                  <a:lnTo>
                    <a:pt x="749" y="2568"/>
                  </a:lnTo>
                  <a:lnTo>
                    <a:pt x="772" y="2393"/>
                  </a:lnTo>
                  <a:lnTo>
                    <a:pt x="669" y="2459"/>
                  </a:lnTo>
                  <a:lnTo>
                    <a:pt x="643" y="2636"/>
                  </a:lnTo>
                  <a:close/>
                  <a:moveTo>
                    <a:pt x="1153" y="971"/>
                  </a:moveTo>
                  <a:lnTo>
                    <a:pt x="1068" y="1020"/>
                  </a:lnTo>
                  <a:lnTo>
                    <a:pt x="1054" y="1138"/>
                  </a:lnTo>
                  <a:lnTo>
                    <a:pt x="1141" y="1084"/>
                  </a:lnTo>
                  <a:lnTo>
                    <a:pt x="1153" y="971"/>
                  </a:lnTo>
                  <a:close/>
                  <a:moveTo>
                    <a:pt x="1035" y="1325"/>
                  </a:moveTo>
                  <a:lnTo>
                    <a:pt x="1124" y="1268"/>
                  </a:lnTo>
                  <a:lnTo>
                    <a:pt x="1136" y="1145"/>
                  </a:lnTo>
                  <a:lnTo>
                    <a:pt x="1046" y="1200"/>
                  </a:lnTo>
                  <a:lnTo>
                    <a:pt x="1035" y="1325"/>
                  </a:lnTo>
                  <a:close/>
                  <a:moveTo>
                    <a:pt x="1004" y="1405"/>
                  </a:moveTo>
                  <a:lnTo>
                    <a:pt x="914" y="1462"/>
                  </a:lnTo>
                  <a:lnTo>
                    <a:pt x="898" y="1594"/>
                  </a:lnTo>
                  <a:lnTo>
                    <a:pt x="987" y="1535"/>
                  </a:lnTo>
                  <a:lnTo>
                    <a:pt x="1004" y="1405"/>
                  </a:lnTo>
                  <a:close/>
                  <a:moveTo>
                    <a:pt x="839" y="1275"/>
                  </a:moveTo>
                  <a:lnTo>
                    <a:pt x="924" y="1221"/>
                  </a:lnTo>
                  <a:lnTo>
                    <a:pt x="938" y="1103"/>
                  </a:lnTo>
                  <a:lnTo>
                    <a:pt x="853" y="1155"/>
                  </a:lnTo>
                  <a:lnTo>
                    <a:pt x="839" y="1275"/>
                  </a:lnTo>
                  <a:close/>
                  <a:moveTo>
                    <a:pt x="983" y="1609"/>
                  </a:moveTo>
                  <a:lnTo>
                    <a:pt x="888" y="1668"/>
                  </a:lnTo>
                  <a:lnTo>
                    <a:pt x="872" y="1809"/>
                  </a:lnTo>
                  <a:lnTo>
                    <a:pt x="964" y="1748"/>
                  </a:lnTo>
                  <a:lnTo>
                    <a:pt x="983" y="1609"/>
                  </a:lnTo>
                  <a:close/>
                  <a:moveTo>
                    <a:pt x="841" y="2038"/>
                  </a:moveTo>
                  <a:lnTo>
                    <a:pt x="938" y="1975"/>
                  </a:lnTo>
                  <a:lnTo>
                    <a:pt x="957" y="1826"/>
                  </a:lnTo>
                  <a:lnTo>
                    <a:pt x="860" y="1885"/>
                  </a:lnTo>
                  <a:lnTo>
                    <a:pt x="841" y="2038"/>
                  </a:lnTo>
                  <a:close/>
                  <a:moveTo>
                    <a:pt x="411" y="3338"/>
                  </a:moveTo>
                  <a:lnTo>
                    <a:pt x="527" y="3260"/>
                  </a:lnTo>
                  <a:lnTo>
                    <a:pt x="558" y="3052"/>
                  </a:lnTo>
                  <a:lnTo>
                    <a:pt x="444" y="3125"/>
                  </a:lnTo>
                  <a:lnTo>
                    <a:pt x="411" y="3338"/>
                  </a:lnTo>
                  <a:close/>
                  <a:moveTo>
                    <a:pt x="1389" y="378"/>
                  </a:moveTo>
                  <a:lnTo>
                    <a:pt x="1313" y="427"/>
                  </a:lnTo>
                  <a:lnTo>
                    <a:pt x="1306" y="522"/>
                  </a:lnTo>
                  <a:lnTo>
                    <a:pt x="1384" y="472"/>
                  </a:lnTo>
                  <a:lnTo>
                    <a:pt x="1389" y="378"/>
                  </a:lnTo>
                  <a:close/>
                  <a:moveTo>
                    <a:pt x="1294" y="673"/>
                  </a:moveTo>
                  <a:lnTo>
                    <a:pt x="1377" y="623"/>
                  </a:lnTo>
                  <a:lnTo>
                    <a:pt x="1382" y="524"/>
                  </a:lnTo>
                  <a:lnTo>
                    <a:pt x="1302" y="571"/>
                  </a:lnTo>
                  <a:lnTo>
                    <a:pt x="1294" y="673"/>
                  </a:lnTo>
                  <a:close/>
                  <a:moveTo>
                    <a:pt x="1268" y="739"/>
                  </a:moveTo>
                  <a:lnTo>
                    <a:pt x="1188" y="791"/>
                  </a:lnTo>
                  <a:lnTo>
                    <a:pt x="1179" y="897"/>
                  </a:lnTo>
                  <a:lnTo>
                    <a:pt x="1261" y="845"/>
                  </a:lnTo>
                  <a:lnTo>
                    <a:pt x="1268" y="739"/>
                  </a:lnTo>
                  <a:close/>
                  <a:moveTo>
                    <a:pt x="1498" y="59"/>
                  </a:moveTo>
                  <a:lnTo>
                    <a:pt x="1424" y="104"/>
                  </a:lnTo>
                  <a:lnTo>
                    <a:pt x="1417" y="186"/>
                  </a:lnTo>
                  <a:lnTo>
                    <a:pt x="1493" y="139"/>
                  </a:lnTo>
                  <a:lnTo>
                    <a:pt x="1498" y="59"/>
                  </a:lnTo>
                  <a:close/>
                  <a:moveTo>
                    <a:pt x="1490" y="184"/>
                  </a:moveTo>
                  <a:lnTo>
                    <a:pt x="1417" y="231"/>
                  </a:lnTo>
                  <a:lnTo>
                    <a:pt x="1413" y="321"/>
                  </a:lnTo>
                  <a:lnTo>
                    <a:pt x="1488" y="271"/>
                  </a:lnTo>
                  <a:lnTo>
                    <a:pt x="1490" y="184"/>
                  </a:lnTo>
                  <a:close/>
                  <a:moveTo>
                    <a:pt x="1481" y="411"/>
                  </a:moveTo>
                  <a:lnTo>
                    <a:pt x="1488" y="321"/>
                  </a:lnTo>
                  <a:lnTo>
                    <a:pt x="1410" y="366"/>
                  </a:lnTo>
                  <a:lnTo>
                    <a:pt x="1403" y="460"/>
                  </a:lnTo>
                  <a:lnTo>
                    <a:pt x="1481" y="411"/>
                  </a:lnTo>
                  <a:close/>
                  <a:moveTo>
                    <a:pt x="1165" y="1070"/>
                  </a:moveTo>
                  <a:lnTo>
                    <a:pt x="1250" y="1016"/>
                  </a:lnTo>
                  <a:lnTo>
                    <a:pt x="1259" y="902"/>
                  </a:lnTo>
                  <a:lnTo>
                    <a:pt x="1174" y="957"/>
                  </a:lnTo>
                  <a:lnTo>
                    <a:pt x="1165" y="1070"/>
                  </a:lnTo>
                  <a:close/>
                  <a:moveTo>
                    <a:pt x="1285" y="831"/>
                  </a:moveTo>
                  <a:lnTo>
                    <a:pt x="1365" y="779"/>
                  </a:lnTo>
                  <a:lnTo>
                    <a:pt x="1372" y="678"/>
                  </a:lnTo>
                  <a:lnTo>
                    <a:pt x="1292" y="727"/>
                  </a:lnTo>
                  <a:lnTo>
                    <a:pt x="1285" y="831"/>
                  </a:lnTo>
                  <a:close/>
                  <a:moveTo>
                    <a:pt x="808" y="1464"/>
                  </a:moveTo>
                  <a:lnTo>
                    <a:pt x="898" y="1408"/>
                  </a:lnTo>
                  <a:lnTo>
                    <a:pt x="914" y="1283"/>
                  </a:lnTo>
                  <a:lnTo>
                    <a:pt x="827" y="1339"/>
                  </a:lnTo>
                  <a:lnTo>
                    <a:pt x="808" y="1464"/>
                  </a:lnTo>
                  <a:close/>
                  <a:moveTo>
                    <a:pt x="600" y="2752"/>
                  </a:moveTo>
                  <a:lnTo>
                    <a:pt x="494" y="2823"/>
                  </a:lnTo>
                  <a:lnTo>
                    <a:pt x="461" y="3017"/>
                  </a:lnTo>
                  <a:lnTo>
                    <a:pt x="572" y="2943"/>
                  </a:lnTo>
                  <a:lnTo>
                    <a:pt x="600" y="2752"/>
                  </a:lnTo>
                  <a:close/>
                  <a:moveTo>
                    <a:pt x="1098" y="1533"/>
                  </a:moveTo>
                  <a:lnTo>
                    <a:pt x="1006" y="1592"/>
                  </a:lnTo>
                  <a:lnTo>
                    <a:pt x="990" y="1734"/>
                  </a:lnTo>
                  <a:lnTo>
                    <a:pt x="1087" y="1672"/>
                  </a:lnTo>
                  <a:lnTo>
                    <a:pt x="1098" y="1533"/>
                  </a:lnTo>
                  <a:close/>
                  <a:moveTo>
                    <a:pt x="1075" y="964"/>
                  </a:moveTo>
                  <a:lnTo>
                    <a:pt x="1157" y="912"/>
                  </a:lnTo>
                  <a:lnTo>
                    <a:pt x="1167" y="803"/>
                  </a:lnTo>
                  <a:lnTo>
                    <a:pt x="1084" y="853"/>
                  </a:lnTo>
                  <a:lnTo>
                    <a:pt x="1075" y="964"/>
                  </a:lnTo>
                  <a:close/>
                  <a:moveTo>
                    <a:pt x="990" y="862"/>
                  </a:moveTo>
                  <a:lnTo>
                    <a:pt x="1070" y="812"/>
                  </a:lnTo>
                  <a:lnTo>
                    <a:pt x="1082" y="708"/>
                  </a:lnTo>
                  <a:lnTo>
                    <a:pt x="1004" y="758"/>
                  </a:lnTo>
                  <a:lnTo>
                    <a:pt x="990" y="862"/>
                  </a:lnTo>
                  <a:close/>
                  <a:moveTo>
                    <a:pt x="1245" y="1077"/>
                  </a:moveTo>
                  <a:lnTo>
                    <a:pt x="1157" y="1131"/>
                  </a:lnTo>
                  <a:lnTo>
                    <a:pt x="1146" y="1252"/>
                  </a:lnTo>
                  <a:lnTo>
                    <a:pt x="1233" y="1197"/>
                  </a:lnTo>
                  <a:lnTo>
                    <a:pt x="1245" y="1077"/>
                  </a:lnTo>
                  <a:close/>
                  <a:moveTo>
                    <a:pt x="1228" y="1261"/>
                  </a:moveTo>
                  <a:lnTo>
                    <a:pt x="1141" y="1318"/>
                  </a:lnTo>
                  <a:lnTo>
                    <a:pt x="1129" y="1448"/>
                  </a:lnTo>
                  <a:lnTo>
                    <a:pt x="1219" y="1391"/>
                  </a:lnTo>
                  <a:lnTo>
                    <a:pt x="1228" y="1261"/>
                  </a:lnTo>
                  <a:close/>
                  <a:moveTo>
                    <a:pt x="1214" y="1460"/>
                  </a:moveTo>
                  <a:lnTo>
                    <a:pt x="1122" y="1519"/>
                  </a:lnTo>
                  <a:lnTo>
                    <a:pt x="1110" y="1656"/>
                  </a:lnTo>
                  <a:lnTo>
                    <a:pt x="1205" y="1597"/>
                  </a:lnTo>
                  <a:lnTo>
                    <a:pt x="1214" y="1460"/>
                  </a:lnTo>
                  <a:close/>
                  <a:moveTo>
                    <a:pt x="969" y="1030"/>
                  </a:moveTo>
                  <a:lnTo>
                    <a:pt x="1051" y="975"/>
                  </a:lnTo>
                  <a:lnTo>
                    <a:pt x="1063" y="869"/>
                  </a:lnTo>
                  <a:lnTo>
                    <a:pt x="983" y="919"/>
                  </a:lnTo>
                  <a:lnTo>
                    <a:pt x="969" y="1030"/>
                  </a:lnTo>
                  <a:close/>
                  <a:moveTo>
                    <a:pt x="784" y="990"/>
                  </a:moveTo>
                  <a:lnTo>
                    <a:pt x="867" y="940"/>
                  </a:lnTo>
                  <a:lnTo>
                    <a:pt x="879" y="836"/>
                  </a:lnTo>
                  <a:lnTo>
                    <a:pt x="801" y="883"/>
                  </a:lnTo>
                  <a:lnTo>
                    <a:pt x="784" y="990"/>
                  </a:lnTo>
                  <a:close/>
                  <a:moveTo>
                    <a:pt x="782" y="1668"/>
                  </a:moveTo>
                  <a:lnTo>
                    <a:pt x="874" y="1609"/>
                  </a:lnTo>
                  <a:lnTo>
                    <a:pt x="891" y="1476"/>
                  </a:lnTo>
                  <a:lnTo>
                    <a:pt x="801" y="1533"/>
                  </a:lnTo>
                  <a:lnTo>
                    <a:pt x="782" y="1668"/>
                  </a:lnTo>
                  <a:close/>
                  <a:moveTo>
                    <a:pt x="756" y="1160"/>
                  </a:moveTo>
                  <a:lnTo>
                    <a:pt x="841" y="1108"/>
                  </a:lnTo>
                  <a:lnTo>
                    <a:pt x="858" y="997"/>
                  </a:lnTo>
                  <a:lnTo>
                    <a:pt x="772" y="1049"/>
                  </a:lnTo>
                  <a:lnTo>
                    <a:pt x="756" y="1160"/>
                  </a:lnTo>
                  <a:close/>
                  <a:moveTo>
                    <a:pt x="862" y="1096"/>
                  </a:moveTo>
                  <a:lnTo>
                    <a:pt x="947" y="1042"/>
                  </a:lnTo>
                  <a:lnTo>
                    <a:pt x="959" y="931"/>
                  </a:lnTo>
                  <a:lnTo>
                    <a:pt x="879" y="982"/>
                  </a:lnTo>
                  <a:lnTo>
                    <a:pt x="862" y="1096"/>
                  </a:lnTo>
                  <a:close/>
                  <a:moveTo>
                    <a:pt x="886" y="928"/>
                  </a:moveTo>
                  <a:lnTo>
                    <a:pt x="969" y="876"/>
                  </a:lnTo>
                  <a:lnTo>
                    <a:pt x="980" y="772"/>
                  </a:lnTo>
                  <a:lnTo>
                    <a:pt x="900" y="819"/>
                  </a:lnTo>
                  <a:lnTo>
                    <a:pt x="886" y="928"/>
                  </a:lnTo>
                  <a:close/>
                  <a:moveTo>
                    <a:pt x="902" y="2308"/>
                  </a:moveTo>
                  <a:lnTo>
                    <a:pt x="801" y="2374"/>
                  </a:lnTo>
                  <a:lnTo>
                    <a:pt x="777" y="2551"/>
                  </a:lnTo>
                  <a:lnTo>
                    <a:pt x="883" y="2483"/>
                  </a:lnTo>
                  <a:lnTo>
                    <a:pt x="902" y="2308"/>
                  </a:lnTo>
                  <a:close/>
                  <a:moveTo>
                    <a:pt x="716" y="2116"/>
                  </a:moveTo>
                  <a:lnTo>
                    <a:pt x="817" y="2055"/>
                  </a:lnTo>
                  <a:lnTo>
                    <a:pt x="836" y="1904"/>
                  </a:lnTo>
                  <a:lnTo>
                    <a:pt x="737" y="1963"/>
                  </a:lnTo>
                  <a:lnTo>
                    <a:pt x="716" y="2116"/>
                  </a:lnTo>
                  <a:close/>
                  <a:moveTo>
                    <a:pt x="931" y="2057"/>
                  </a:moveTo>
                  <a:lnTo>
                    <a:pt x="832" y="2121"/>
                  </a:lnTo>
                  <a:lnTo>
                    <a:pt x="810" y="2284"/>
                  </a:lnTo>
                  <a:lnTo>
                    <a:pt x="914" y="2220"/>
                  </a:lnTo>
                  <a:lnTo>
                    <a:pt x="931" y="2057"/>
                  </a:lnTo>
                  <a:close/>
                  <a:moveTo>
                    <a:pt x="751" y="1885"/>
                  </a:moveTo>
                  <a:lnTo>
                    <a:pt x="846" y="1824"/>
                  </a:lnTo>
                  <a:lnTo>
                    <a:pt x="865" y="1682"/>
                  </a:lnTo>
                  <a:lnTo>
                    <a:pt x="770" y="1741"/>
                  </a:lnTo>
                  <a:lnTo>
                    <a:pt x="751" y="1885"/>
                  </a:lnTo>
                  <a:close/>
                  <a:moveTo>
                    <a:pt x="728" y="1344"/>
                  </a:moveTo>
                  <a:lnTo>
                    <a:pt x="815" y="1290"/>
                  </a:lnTo>
                  <a:lnTo>
                    <a:pt x="832" y="1171"/>
                  </a:lnTo>
                  <a:lnTo>
                    <a:pt x="749" y="1223"/>
                  </a:lnTo>
                  <a:lnTo>
                    <a:pt x="728" y="1344"/>
                  </a:lnTo>
                  <a:close/>
                  <a:moveTo>
                    <a:pt x="1080" y="1748"/>
                  </a:moveTo>
                  <a:lnTo>
                    <a:pt x="980" y="1809"/>
                  </a:lnTo>
                  <a:lnTo>
                    <a:pt x="966" y="1958"/>
                  </a:lnTo>
                  <a:lnTo>
                    <a:pt x="1063" y="1897"/>
                  </a:lnTo>
                  <a:lnTo>
                    <a:pt x="1080" y="1748"/>
                  </a:lnTo>
                  <a:close/>
                  <a:moveTo>
                    <a:pt x="373" y="2811"/>
                  </a:moveTo>
                  <a:lnTo>
                    <a:pt x="480" y="2740"/>
                  </a:lnTo>
                  <a:lnTo>
                    <a:pt x="508" y="2561"/>
                  </a:lnTo>
                  <a:lnTo>
                    <a:pt x="404" y="2627"/>
                  </a:lnTo>
                  <a:lnTo>
                    <a:pt x="373" y="2811"/>
                  </a:lnTo>
                  <a:close/>
                  <a:moveTo>
                    <a:pt x="1056" y="1977"/>
                  </a:moveTo>
                  <a:lnTo>
                    <a:pt x="957" y="2041"/>
                  </a:lnTo>
                  <a:lnTo>
                    <a:pt x="938" y="2201"/>
                  </a:lnTo>
                  <a:lnTo>
                    <a:pt x="1042" y="2138"/>
                  </a:lnTo>
                  <a:lnTo>
                    <a:pt x="1056" y="1977"/>
                  </a:lnTo>
                  <a:close/>
                  <a:moveTo>
                    <a:pt x="1032" y="2223"/>
                  </a:moveTo>
                  <a:lnTo>
                    <a:pt x="931" y="2289"/>
                  </a:lnTo>
                  <a:lnTo>
                    <a:pt x="912" y="2464"/>
                  </a:lnTo>
                  <a:lnTo>
                    <a:pt x="1018" y="2395"/>
                  </a:lnTo>
                  <a:lnTo>
                    <a:pt x="1032" y="2223"/>
                  </a:lnTo>
                  <a:close/>
                  <a:moveTo>
                    <a:pt x="803" y="2138"/>
                  </a:moveTo>
                  <a:lnTo>
                    <a:pt x="706" y="2201"/>
                  </a:lnTo>
                  <a:lnTo>
                    <a:pt x="680" y="2369"/>
                  </a:lnTo>
                  <a:lnTo>
                    <a:pt x="784" y="2301"/>
                  </a:lnTo>
                  <a:lnTo>
                    <a:pt x="803" y="2138"/>
                  </a:lnTo>
                  <a:close/>
                  <a:moveTo>
                    <a:pt x="579" y="4136"/>
                  </a:moveTo>
                  <a:lnTo>
                    <a:pt x="699" y="4136"/>
                  </a:lnTo>
                  <a:lnTo>
                    <a:pt x="725" y="3898"/>
                  </a:lnTo>
                  <a:lnTo>
                    <a:pt x="598" y="3983"/>
                  </a:lnTo>
                  <a:lnTo>
                    <a:pt x="579" y="4136"/>
                  </a:lnTo>
                  <a:close/>
                  <a:moveTo>
                    <a:pt x="1061" y="3919"/>
                  </a:moveTo>
                  <a:lnTo>
                    <a:pt x="1188" y="3834"/>
                  </a:lnTo>
                  <a:lnTo>
                    <a:pt x="1202" y="3581"/>
                  </a:lnTo>
                  <a:lnTo>
                    <a:pt x="1077" y="3664"/>
                  </a:lnTo>
                  <a:lnTo>
                    <a:pt x="1061" y="3919"/>
                  </a:lnTo>
                  <a:close/>
                  <a:moveTo>
                    <a:pt x="336" y="3808"/>
                  </a:moveTo>
                  <a:lnTo>
                    <a:pt x="295" y="4061"/>
                  </a:lnTo>
                  <a:lnTo>
                    <a:pt x="423" y="3976"/>
                  </a:lnTo>
                  <a:lnTo>
                    <a:pt x="458" y="3728"/>
                  </a:lnTo>
                  <a:lnTo>
                    <a:pt x="336" y="3808"/>
                  </a:lnTo>
                  <a:close/>
                  <a:moveTo>
                    <a:pt x="180" y="3910"/>
                  </a:moveTo>
                  <a:lnTo>
                    <a:pt x="140" y="4136"/>
                  </a:lnTo>
                  <a:lnTo>
                    <a:pt x="180" y="4136"/>
                  </a:lnTo>
                  <a:lnTo>
                    <a:pt x="262" y="4082"/>
                  </a:lnTo>
                  <a:lnTo>
                    <a:pt x="302" y="3829"/>
                  </a:lnTo>
                  <a:lnTo>
                    <a:pt x="180" y="3910"/>
                  </a:lnTo>
                  <a:close/>
                  <a:moveTo>
                    <a:pt x="399" y="4136"/>
                  </a:moveTo>
                  <a:lnTo>
                    <a:pt x="404" y="4113"/>
                  </a:lnTo>
                  <a:lnTo>
                    <a:pt x="369" y="4136"/>
                  </a:lnTo>
                  <a:lnTo>
                    <a:pt x="399" y="4136"/>
                  </a:lnTo>
                  <a:close/>
                  <a:moveTo>
                    <a:pt x="1011" y="4136"/>
                  </a:moveTo>
                  <a:lnTo>
                    <a:pt x="1016" y="4084"/>
                  </a:lnTo>
                  <a:lnTo>
                    <a:pt x="935" y="4136"/>
                  </a:lnTo>
                  <a:lnTo>
                    <a:pt x="1011" y="4136"/>
                  </a:lnTo>
                  <a:close/>
                  <a:moveTo>
                    <a:pt x="919" y="3770"/>
                  </a:moveTo>
                  <a:lnTo>
                    <a:pt x="895" y="4030"/>
                  </a:lnTo>
                  <a:lnTo>
                    <a:pt x="1025" y="3943"/>
                  </a:lnTo>
                  <a:lnTo>
                    <a:pt x="1044" y="3685"/>
                  </a:lnTo>
                  <a:lnTo>
                    <a:pt x="919" y="3770"/>
                  </a:lnTo>
                  <a:close/>
                  <a:moveTo>
                    <a:pt x="650" y="1127"/>
                  </a:moveTo>
                  <a:lnTo>
                    <a:pt x="565" y="1179"/>
                  </a:lnTo>
                  <a:lnTo>
                    <a:pt x="543" y="1294"/>
                  </a:lnTo>
                  <a:lnTo>
                    <a:pt x="628" y="1242"/>
                  </a:lnTo>
                  <a:lnTo>
                    <a:pt x="650" y="1127"/>
                  </a:lnTo>
                  <a:close/>
                  <a:moveTo>
                    <a:pt x="1044" y="4136"/>
                  </a:moveTo>
                  <a:lnTo>
                    <a:pt x="1172" y="4136"/>
                  </a:lnTo>
                  <a:lnTo>
                    <a:pt x="1181" y="3973"/>
                  </a:lnTo>
                  <a:lnTo>
                    <a:pt x="1049" y="4061"/>
                  </a:lnTo>
                  <a:lnTo>
                    <a:pt x="1044" y="4136"/>
                  </a:lnTo>
                  <a:close/>
                  <a:moveTo>
                    <a:pt x="24" y="4013"/>
                  </a:moveTo>
                  <a:lnTo>
                    <a:pt x="0" y="4136"/>
                  </a:lnTo>
                  <a:lnTo>
                    <a:pt x="111" y="4136"/>
                  </a:lnTo>
                  <a:lnTo>
                    <a:pt x="149" y="3931"/>
                  </a:lnTo>
                  <a:lnTo>
                    <a:pt x="24" y="4013"/>
                  </a:lnTo>
                  <a:close/>
                  <a:moveTo>
                    <a:pt x="430" y="4136"/>
                  </a:moveTo>
                  <a:lnTo>
                    <a:pt x="548" y="4136"/>
                  </a:lnTo>
                  <a:lnTo>
                    <a:pt x="565" y="4004"/>
                  </a:lnTo>
                  <a:lnTo>
                    <a:pt x="437" y="4089"/>
                  </a:lnTo>
                  <a:lnTo>
                    <a:pt x="430" y="4136"/>
                  </a:lnTo>
                  <a:close/>
                  <a:moveTo>
                    <a:pt x="510" y="1906"/>
                  </a:moveTo>
                  <a:lnTo>
                    <a:pt x="416" y="1965"/>
                  </a:lnTo>
                  <a:lnTo>
                    <a:pt x="385" y="2116"/>
                  </a:lnTo>
                  <a:lnTo>
                    <a:pt x="484" y="2055"/>
                  </a:lnTo>
                  <a:lnTo>
                    <a:pt x="510" y="1906"/>
                  </a:lnTo>
                  <a:close/>
                  <a:moveTo>
                    <a:pt x="468" y="2135"/>
                  </a:moveTo>
                  <a:lnTo>
                    <a:pt x="371" y="2197"/>
                  </a:lnTo>
                  <a:lnTo>
                    <a:pt x="340" y="2357"/>
                  </a:lnTo>
                  <a:lnTo>
                    <a:pt x="439" y="2296"/>
                  </a:lnTo>
                  <a:lnTo>
                    <a:pt x="468" y="2135"/>
                  </a:lnTo>
                  <a:close/>
                  <a:moveTo>
                    <a:pt x="548" y="1694"/>
                  </a:moveTo>
                  <a:lnTo>
                    <a:pt x="456" y="1750"/>
                  </a:lnTo>
                  <a:lnTo>
                    <a:pt x="430" y="1890"/>
                  </a:lnTo>
                  <a:lnTo>
                    <a:pt x="524" y="1831"/>
                  </a:lnTo>
                  <a:lnTo>
                    <a:pt x="548" y="1694"/>
                  </a:lnTo>
                  <a:close/>
                  <a:moveTo>
                    <a:pt x="210" y="3569"/>
                  </a:moveTo>
                  <a:lnTo>
                    <a:pt x="95" y="3647"/>
                  </a:lnTo>
                  <a:lnTo>
                    <a:pt x="50" y="3884"/>
                  </a:lnTo>
                  <a:lnTo>
                    <a:pt x="170" y="3803"/>
                  </a:lnTo>
                  <a:lnTo>
                    <a:pt x="210" y="3569"/>
                  </a:lnTo>
                  <a:close/>
                  <a:moveTo>
                    <a:pt x="584" y="1493"/>
                  </a:moveTo>
                  <a:lnTo>
                    <a:pt x="496" y="1547"/>
                  </a:lnTo>
                  <a:lnTo>
                    <a:pt x="468" y="1679"/>
                  </a:lnTo>
                  <a:lnTo>
                    <a:pt x="560" y="1623"/>
                  </a:lnTo>
                  <a:lnTo>
                    <a:pt x="584" y="1493"/>
                  </a:lnTo>
                  <a:close/>
                  <a:moveTo>
                    <a:pt x="617" y="1304"/>
                  </a:moveTo>
                  <a:lnTo>
                    <a:pt x="529" y="1358"/>
                  </a:lnTo>
                  <a:lnTo>
                    <a:pt x="508" y="1481"/>
                  </a:lnTo>
                  <a:lnTo>
                    <a:pt x="595" y="1427"/>
                  </a:lnTo>
                  <a:lnTo>
                    <a:pt x="617" y="1304"/>
                  </a:lnTo>
                  <a:close/>
                  <a:moveTo>
                    <a:pt x="272" y="3236"/>
                  </a:moveTo>
                  <a:lnTo>
                    <a:pt x="158" y="3309"/>
                  </a:lnTo>
                  <a:lnTo>
                    <a:pt x="116" y="3529"/>
                  </a:lnTo>
                  <a:lnTo>
                    <a:pt x="234" y="3451"/>
                  </a:lnTo>
                  <a:lnTo>
                    <a:pt x="272" y="3236"/>
                  </a:lnTo>
                  <a:close/>
                  <a:moveTo>
                    <a:pt x="326" y="2929"/>
                  </a:moveTo>
                  <a:lnTo>
                    <a:pt x="217" y="3000"/>
                  </a:lnTo>
                  <a:lnTo>
                    <a:pt x="180" y="3201"/>
                  </a:lnTo>
                  <a:lnTo>
                    <a:pt x="291" y="3128"/>
                  </a:lnTo>
                  <a:lnTo>
                    <a:pt x="326" y="2929"/>
                  </a:lnTo>
                  <a:close/>
                  <a:moveTo>
                    <a:pt x="423" y="2381"/>
                  </a:moveTo>
                  <a:lnTo>
                    <a:pt x="324" y="2447"/>
                  </a:lnTo>
                  <a:lnTo>
                    <a:pt x="291" y="2617"/>
                  </a:lnTo>
                  <a:lnTo>
                    <a:pt x="395" y="2551"/>
                  </a:lnTo>
                  <a:lnTo>
                    <a:pt x="423" y="2381"/>
                  </a:lnTo>
                  <a:close/>
                  <a:moveTo>
                    <a:pt x="376" y="2646"/>
                  </a:moveTo>
                  <a:lnTo>
                    <a:pt x="272" y="2712"/>
                  </a:lnTo>
                  <a:lnTo>
                    <a:pt x="236" y="2898"/>
                  </a:lnTo>
                  <a:lnTo>
                    <a:pt x="345" y="2828"/>
                  </a:lnTo>
                  <a:lnTo>
                    <a:pt x="376" y="2646"/>
                  </a:lnTo>
                  <a:close/>
                  <a:moveTo>
                    <a:pt x="730" y="4136"/>
                  </a:moveTo>
                  <a:lnTo>
                    <a:pt x="730" y="4139"/>
                  </a:lnTo>
                  <a:lnTo>
                    <a:pt x="735" y="4136"/>
                  </a:lnTo>
                  <a:lnTo>
                    <a:pt x="860" y="4051"/>
                  </a:lnTo>
                  <a:lnTo>
                    <a:pt x="886" y="3791"/>
                  </a:lnTo>
                  <a:lnTo>
                    <a:pt x="758" y="3876"/>
                  </a:lnTo>
                  <a:lnTo>
                    <a:pt x="730" y="4136"/>
                  </a:lnTo>
                  <a:close/>
                  <a:moveTo>
                    <a:pt x="1205" y="4136"/>
                  </a:moveTo>
                  <a:lnTo>
                    <a:pt x="1332" y="4136"/>
                  </a:lnTo>
                  <a:lnTo>
                    <a:pt x="1335" y="4134"/>
                  </a:lnTo>
                  <a:lnTo>
                    <a:pt x="1346" y="3862"/>
                  </a:lnTo>
                  <a:lnTo>
                    <a:pt x="1214" y="3947"/>
                  </a:lnTo>
                  <a:lnTo>
                    <a:pt x="1205" y="4136"/>
                  </a:lnTo>
                  <a:close/>
                  <a:moveTo>
                    <a:pt x="1486" y="867"/>
                  </a:moveTo>
                  <a:lnTo>
                    <a:pt x="1571" y="812"/>
                  </a:lnTo>
                  <a:lnTo>
                    <a:pt x="1573" y="706"/>
                  </a:lnTo>
                  <a:lnTo>
                    <a:pt x="1490" y="758"/>
                  </a:lnTo>
                  <a:lnTo>
                    <a:pt x="1486" y="867"/>
                  </a:lnTo>
                  <a:close/>
                  <a:moveTo>
                    <a:pt x="1465" y="1431"/>
                  </a:moveTo>
                  <a:lnTo>
                    <a:pt x="1561" y="1372"/>
                  </a:lnTo>
                  <a:lnTo>
                    <a:pt x="1561" y="1240"/>
                  </a:lnTo>
                  <a:lnTo>
                    <a:pt x="1472" y="1299"/>
                  </a:lnTo>
                  <a:lnTo>
                    <a:pt x="1465" y="1431"/>
                  </a:lnTo>
                  <a:close/>
                  <a:moveTo>
                    <a:pt x="1474" y="1231"/>
                  </a:moveTo>
                  <a:lnTo>
                    <a:pt x="1564" y="1171"/>
                  </a:lnTo>
                  <a:lnTo>
                    <a:pt x="1566" y="1051"/>
                  </a:lnTo>
                  <a:lnTo>
                    <a:pt x="1479" y="1108"/>
                  </a:lnTo>
                  <a:lnTo>
                    <a:pt x="1474" y="1231"/>
                  </a:lnTo>
                  <a:close/>
                  <a:moveTo>
                    <a:pt x="1493" y="701"/>
                  </a:moveTo>
                  <a:lnTo>
                    <a:pt x="1573" y="649"/>
                  </a:lnTo>
                  <a:lnTo>
                    <a:pt x="1578" y="548"/>
                  </a:lnTo>
                  <a:lnTo>
                    <a:pt x="1495" y="597"/>
                  </a:lnTo>
                  <a:lnTo>
                    <a:pt x="1493" y="701"/>
                  </a:lnTo>
                  <a:close/>
                  <a:moveTo>
                    <a:pt x="1502" y="399"/>
                  </a:moveTo>
                  <a:lnTo>
                    <a:pt x="1580" y="352"/>
                  </a:lnTo>
                  <a:lnTo>
                    <a:pt x="1583" y="260"/>
                  </a:lnTo>
                  <a:lnTo>
                    <a:pt x="1507" y="307"/>
                  </a:lnTo>
                  <a:lnTo>
                    <a:pt x="1502" y="399"/>
                  </a:lnTo>
                  <a:close/>
                  <a:moveTo>
                    <a:pt x="1516" y="45"/>
                  </a:moveTo>
                  <a:lnTo>
                    <a:pt x="1512" y="130"/>
                  </a:lnTo>
                  <a:lnTo>
                    <a:pt x="1585" y="82"/>
                  </a:lnTo>
                  <a:lnTo>
                    <a:pt x="1587" y="0"/>
                  </a:lnTo>
                  <a:lnTo>
                    <a:pt x="1516" y="45"/>
                  </a:lnTo>
                  <a:close/>
                  <a:moveTo>
                    <a:pt x="1507" y="260"/>
                  </a:moveTo>
                  <a:lnTo>
                    <a:pt x="1583" y="212"/>
                  </a:lnTo>
                  <a:lnTo>
                    <a:pt x="1585" y="127"/>
                  </a:lnTo>
                  <a:lnTo>
                    <a:pt x="1512" y="172"/>
                  </a:lnTo>
                  <a:lnTo>
                    <a:pt x="1507" y="260"/>
                  </a:lnTo>
                  <a:close/>
                  <a:moveTo>
                    <a:pt x="1457" y="1644"/>
                  </a:moveTo>
                  <a:lnTo>
                    <a:pt x="1554" y="1583"/>
                  </a:lnTo>
                  <a:lnTo>
                    <a:pt x="1557" y="1443"/>
                  </a:lnTo>
                  <a:lnTo>
                    <a:pt x="1465" y="1505"/>
                  </a:lnTo>
                  <a:lnTo>
                    <a:pt x="1457" y="1644"/>
                  </a:lnTo>
                  <a:close/>
                  <a:moveTo>
                    <a:pt x="321" y="3109"/>
                  </a:moveTo>
                  <a:lnTo>
                    <a:pt x="432" y="3038"/>
                  </a:lnTo>
                  <a:lnTo>
                    <a:pt x="463" y="2842"/>
                  </a:lnTo>
                  <a:lnTo>
                    <a:pt x="354" y="2910"/>
                  </a:lnTo>
                  <a:lnTo>
                    <a:pt x="321" y="3109"/>
                  </a:lnTo>
                  <a:close/>
                  <a:moveTo>
                    <a:pt x="1479" y="1044"/>
                  </a:moveTo>
                  <a:lnTo>
                    <a:pt x="1566" y="987"/>
                  </a:lnTo>
                  <a:lnTo>
                    <a:pt x="1571" y="871"/>
                  </a:lnTo>
                  <a:lnTo>
                    <a:pt x="1486" y="926"/>
                  </a:lnTo>
                  <a:lnTo>
                    <a:pt x="1479" y="1044"/>
                  </a:lnTo>
                  <a:close/>
                  <a:moveTo>
                    <a:pt x="1387" y="3702"/>
                  </a:moveTo>
                  <a:lnTo>
                    <a:pt x="1514" y="3617"/>
                  </a:lnTo>
                  <a:lnTo>
                    <a:pt x="1519" y="3371"/>
                  </a:lnTo>
                  <a:lnTo>
                    <a:pt x="1396" y="3454"/>
                  </a:lnTo>
                  <a:lnTo>
                    <a:pt x="1387" y="3702"/>
                  </a:lnTo>
                  <a:close/>
                  <a:moveTo>
                    <a:pt x="1398" y="3328"/>
                  </a:moveTo>
                  <a:lnTo>
                    <a:pt x="1521" y="3248"/>
                  </a:lnTo>
                  <a:lnTo>
                    <a:pt x="1526" y="3024"/>
                  </a:lnTo>
                  <a:lnTo>
                    <a:pt x="1405" y="3104"/>
                  </a:lnTo>
                  <a:lnTo>
                    <a:pt x="1398" y="3328"/>
                  </a:lnTo>
                  <a:close/>
                  <a:moveTo>
                    <a:pt x="1372" y="4110"/>
                  </a:moveTo>
                  <a:lnTo>
                    <a:pt x="1505" y="4021"/>
                  </a:lnTo>
                  <a:lnTo>
                    <a:pt x="1512" y="3751"/>
                  </a:lnTo>
                  <a:lnTo>
                    <a:pt x="1382" y="3839"/>
                  </a:lnTo>
                  <a:lnTo>
                    <a:pt x="1372" y="4110"/>
                  </a:lnTo>
                  <a:close/>
                  <a:moveTo>
                    <a:pt x="1224" y="3810"/>
                  </a:moveTo>
                  <a:lnTo>
                    <a:pt x="1351" y="3725"/>
                  </a:lnTo>
                  <a:lnTo>
                    <a:pt x="1361" y="3477"/>
                  </a:lnTo>
                  <a:lnTo>
                    <a:pt x="1235" y="3560"/>
                  </a:lnTo>
                  <a:lnTo>
                    <a:pt x="1224" y="3810"/>
                  </a:lnTo>
                  <a:close/>
                  <a:moveTo>
                    <a:pt x="1254" y="3203"/>
                  </a:moveTo>
                  <a:lnTo>
                    <a:pt x="1242" y="3432"/>
                  </a:lnTo>
                  <a:lnTo>
                    <a:pt x="1365" y="3350"/>
                  </a:lnTo>
                  <a:lnTo>
                    <a:pt x="1375" y="3123"/>
                  </a:lnTo>
                  <a:lnTo>
                    <a:pt x="1254" y="3203"/>
                  </a:lnTo>
                  <a:close/>
                  <a:moveTo>
                    <a:pt x="1410" y="2988"/>
                  </a:moveTo>
                  <a:lnTo>
                    <a:pt x="1528" y="2910"/>
                  </a:lnTo>
                  <a:lnTo>
                    <a:pt x="1533" y="2707"/>
                  </a:lnTo>
                  <a:lnTo>
                    <a:pt x="1417" y="2780"/>
                  </a:lnTo>
                  <a:lnTo>
                    <a:pt x="1410" y="2988"/>
                  </a:lnTo>
                  <a:close/>
                  <a:moveTo>
                    <a:pt x="1450" y="1873"/>
                  </a:moveTo>
                  <a:lnTo>
                    <a:pt x="1552" y="1809"/>
                  </a:lnTo>
                  <a:lnTo>
                    <a:pt x="1554" y="1661"/>
                  </a:lnTo>
                  <a:lnTo>
                    <a:pt x="1455" y="1722"/>
                  </a:lnTo>
                  <a:lnTo>
                    <a:pt x="1450" y="1873"/>
                  </a:lnTo>
                  <a:close/>
                  <a:moveTo>
                    <a:pt x="1441" y="2121"/>
                  </a:moveTo>
                  <a:lnTo>
                    <a:pt x="1545" y="2055"/>
                  </a:lnTo>
                  <a:lnTo>
                    <a:pt x="1550" y="1892"/>
                  </a:lnTo>
                  <a:lnTo>
                    <a:pt x="1448" y="1958"/>
                  </a:lnTo>
                  <a:lnTo>
                    <a:pt x="1441" y="2121"/>
                  </a:lnTo>
                  <a:close/>
                  <a:moveTo>
                    <a:pt x="1434" y="2388"/>
                  </a:moveTo>
                  <a:lnTo>
                    <a:pt x="1542" y="2317"/>
                  </a:lnTo>
                  <a:lnTo>
                    <a:pt x="1545" y="2142"/>
                  </a:lnTo>
                  <a:lnTo>
                    <a:pt x="1439" y="2211"/>
                  </a:lnTo>
                  <a:lnTo>
                    <a:pt x="1434" y="2388"/>
                  </a:lnTo>
                  <a:close/>
                  <a:moveTo>
                    <a:pt x="1422" y="2676"/>
                  </a:moveTo>
                  <a:lnTo>
                    <a:pt x="1535" y="2603"/>
                  </a:lnTo>
                  <a:lnTo>
                    <a:pt x="1540" y="2414"/>
                  </a:lnTo>
                  <a:lnTo>
                    <a:pt x="1429" y="2485"/>
                  </a:lnTo>
                  <a:lnTo>
                    <a:pt x="1422" y="2676"/>
                  </a:lnTo>
                  <a:close/>
                  <a:moveTo>
                    <a:pt x="1498" y="545"/>
                  </a:moveTo>
                  <a:lnTo>
                    <a:pt x="1578" y="496"/>
                  </a:lnTo>
                  <a:lnTo>
                    <a:pt x="1580" y="401"/>
                  </a:lnTo>
                  <a:lnTo>
                    <a:pt x="1500" y="449"/>
                  </a:lnTo>
                  <a:lnTo>
                    <a:pt x="1498" y="545"/>
                  </a:lnTo>
                  <a:close/>
                  <a:moveTo>
                    <a:pt x="1261" y="2594"/>
                  </a:moveTo>
                  <a:lnTo>
                    <a:pt x="1150" y="2665"/>
                  </a:lnTo>
                  <a:lnTo>
                    <a:pt x="1136" y="2863"/>
                  </a:lnTo>
                  <a:lnTo>
                    <a:pt x="1250" y="2790"/>
                  </a:lnTo>
                  <a:lnTo>
                    <a:pt x="1261" y="2594"/>
                  </a:lnTo>
                  <a:close/>
                  <a:moveTo>
                    <a:pt x="1278" y="2315"/>
                  </a:moveTo>
                  <a:lnTo>
                    <a:pt x="1169" y="2383"/>
                  </a:lnTo>
                  <a:lnTo>
                    <a:pt x="1157" y="2568"/>
                  </a:lnTo>
                  <a:lnTo>
                    <a:pt x="1266" y="2494"/>
                  </a:lnTo>
                  <a:lnTo>
                    <a:pt x="1278" y="2315"/>
                  </a:lnTo>
                  <a:close/>
                  <a:moveTo>
                    <a:pt x="1224" y="3222"/>
                  </a:moveTo>
                  <a:lnTo>
                    <a:pt x="1103" y="3302"/>
                  </a:lnTo>
                  <a:lnTo>
                    <a:pt x="1087" y="3536"/>
                  </a:lnTo>
                  <a:lnTo>
                    <a:pt x="1212" y="3454"/>
                  </a:lnTo>
                  <a:lnTo>
                    <a:pt x="1224" y="3222"/>
                  </a:lnTo>
                  <a:close/>
                  <a:moveTo>
                    <a:pt x="1098" y="2991"/>
                  </a:moveTo>
                  <a:lnTo>
                    <a:pt x="983" y="3066"/>
                  </a:lnTo>
                  <a:lnTo>
                    <a:pt x="961" y="3283"/>
                  </a:lnTo>
                  <a:lnTo>
                    <a:pt x="1082" y="3206"/>
                  </a:lnTo>
                  <a:lnTo>
                    <a:pt x="1098" y="2991"/>
                  </a:lnTo>
                  <a:close/>
                  <a:moveTo>
                    <a:pt x="1387" y="2802"/>
                  </a:moveTo>
                  <a:lnTo>
                    <a:pt x="1273" y="2875"/>
                  </a:lnTo>
                  <a:lnTo>
                    <a:pt x="1261" y="3087"/>
                  </a:lnTo>
                  <a:lnTo>
                    <a:pt x="1379" y="3009"/>
                  </a:lnTo>
                  <a:lnTo>
                    <a:pt x="1387" y="2802"/>
                  </a:lnTo>
                  <a:close/>
                  <a:moveTo>
                    <a:pt x="1242" y="2896"/>
                  </a:moveTo>
                  <a:lnTo>
                    <a:pt x="1127" y="2972"/>
                  </a:lnTo>
                  <a:lnTo>
                    <a:pt x="1115" y="3184"/>
                  </a:lnTo>
                  <a:lnTo>
                    <a:pt x="1231" y="3109"/>
                  </a:lnTo>
                  <a:lnTo>
                    <a:pt x="1242" y="2896"/>
                  </a:lnTo>
                  <a:close/>
                  <a:moveTo>
                    <a:pt x="1429" y="1738"/>
                  </a:moveTo>
                  <a:lnTo>
                    <a:pt x="1332" y="1800"/>
                  </a:lnTo>
                  <a:lnTo>
                    <a:pt x="1323" y="1956"/>
                  </a:lnTo>
                  <a:lnTo>
                    <a:pt x="1424" y="1890"/>
                  </a:lnTo>
                  <a:lnTo>
                    <a:pt x="1429" y="1738"/>
                  </a:lnTo>
                  <a:close/>
                  <a:moveTo>
                    <a:pt x="1420" y="1975"/>
                  </a:moveTo>
                  <a:lnTo>
                    <a:pt x="1318" y="2041"/>
                  </a:lnTo>
                  <a:lnTo>
                    <a:pt x="1311" y="2206"/>
                  </a:lnTo>
                  <a:lnTo>
                    <a:pt x="1415" y="2138"/>
                  </a:lnTo>
                  <a:lnTo>
                    <a:pt x="1420" y="1975"/>
                  </a:lnTo>
                  <a:close/>
                  <a:moveTo>
                    <a:pt x="1401" y="2504"/>
                  </a:moveTo>
                  <a:lnTo>
                    <a:pt x="1290" y="2577"/>
                  </a:lnTo>
                  <a:lnTo>
                    <a:pt x="1280" y="2771"/>
                  </a:lnTo>
                  <a:lnTo>
                    <a:pt x="1391" y="2695"/>
                  </a:lnTo>
                  <a:lnTo>
                    <a:pt x="1401" y="2504"/>
                  </a:lnTo>
                  <a:close/>
                  <a:moveTo>
                    <a:pt x="1410" y="2230"/>
                  </a:moveTo>
                  <a:lnTo>
                    <a:pt x="1306" y="2296"/>
                  </a:lnTo>
                  <a:lnTo>
                    <a:pt x="1294" y="2478"/>
                  </a:lnTo>
                  <a:lnTo>
                    <a:pt x="1405" y="2407"/>
                  </a:lnTo>
                  <a:lnTo>
                    <a:pt x="1410" y="2230"/>
                  </a:lnTo>
                  <a:close/>
                  <a:moveTo>
                    <a:pt x="581" y="3869"/>
                  </a:moveTo>
                  <a:lnTo>
                    <a:pt x="612" y="3626"/>
                  </a:lnTo>
                  <a:lnTo>
                    <a:pt x="491" y="3706"/>
                  </a:lnTo>
                  <a:lnTo>
                    <a:pt x="456" y="3954"/>
                  </a:lnTo>
                  <a:lnTo>
                    <a:pt x="581" y="3869"/>
                  </a:lnTo>
                  <a:close/>
                  <a:moveTo>
                    <a:pt x="1439" y="1519"/>
                  </a:moveTo>
                  <a:lnTo>
                    <a:pt x="1344" y="1580"/>
                  </a:lnTo>
                  <a:lnTo>
                    <a:pt x="1337" y="1724"/>
                  </a:lnTo>
                  <a:lnTo>
                    <a:pt x="1431" y="1661"/>
                  </a:lnTo>
                  <a:lnTo>
                    <a:pt x="1439" y="1519"/>
                  </a:lnTo>
                  <a:close/>
                  <a:moveTo>
                    <a:pt x="510" y="3376"/>
                  </a:moveTo>
                  <a:lnTo>
                    <a:pt x="392" y="3454"/>
                  </a:lnTo>
                  <a:lnTo>
                    <a:pt x="354" y="3683"/>
                  </a:lnTo>
                  <a:lnTo>
                    <a:pt x="477" y="3602"/>
                  </a:lnTo>
                  <a:lnTo>
                    <a:pt x="510" y="3376"/>
                  </a:lnTo>
                  <a:close/>
                  <a:moveTo>
                    <a:pt x="1072" y="3324"/>
                  </a:moveTo>
                  <a:lnTo>
                    <a:pt x="952" y="3402"/>
                  </a:lnTo>
                  <a:lnTo>
                    <a:pt x="931" y="3638"/>
                  </a:lnTo>
                  <a:lnTo>
                    <a:pt x="1056" y="3558"/>
                  </a:lnTo>
                  <a:lnTo>
                    <a:pt x="1072" y="3324"/>
                  </a:lnTo>
                  <a:close/>
                  <a:moveTo>
                    <a:pt x="203" y="3782"/>
                  </a:moveTo>
                  <a:lnTo>
                    <a:pt x="326" y="3704"/>
                  </a:lnTo>
                  <a:lnTo>
                    <a:pt x="362" y="3472"/>
                  </a:lnTo>
                  <a:lnTo>
                    <a:pt x="243" y="3550"/>
                  </a:lnTo>
                  <a:lnTo>
                    <a:pt x="203" y="3782"/>
                  </a:lnTo>
                  <a:close/>
                  <a:moveTo>
                    <a:pt x="265" y="3432"/>
                  </a:moveTo>
                  <a:lnTo>
                    <a:pt x="380" y="3357"/>
                  </a:lnTo>
                  <a:lnTo>
                    <a:pt x="416" y="3144"/>
                  </a:lnTo>
                  <a:lnTo>
                    <a:pt x="302" y="3217"/>
                  </a:lnTo>
                  <a:lnTo>
                    <a:pt x="265" y="3432"/>
                  </a:lnTo>
                  <a:close/>
                  <a:moveTo>
                    <a:pt x="657" y="3279"/>
                  </a:moveTo>
                  <a:lnTo>
                    <a:pt x="541" y="3354"/>
                  </a:lnTo>
                  <a:lnTo>
                    <a:pt x="508" y="3581"/>
                  </a:lnTo>
                  <a:lnTo>
                    <a:pt x="631" y="3503"/>
                  </a:lnTo>
                  <a:lnTo>
                    <a:pt x="657" y="3279"/>
                  </a:lnTo>
                  <a:close/>
                  <a:moveTo>
                    <a:pt x="952" y="3087"/>
                  </a:moveTo>
                  <a:lnTo>
                    <a:pt x="836" y="3161"/>
                  </a:lnTo>
                  <a:lnTo>
                    <a:pt x="813" y="3380"/>
                  </a:lnTo>
                  <a:lnTo>
                    <a:pt x="931" y="3302"/>
                  </a:lnTo>
                  <a:lnTo>
                    <a:pt x="952" y="3087"/>
                  </a:lnTo>
                  <a:close/>
                  <a:moveTo>
                    <a:pt x="768" y="3524"/>
                  </a:moveTo>
                  <a:lnTo>
                    <a:pt x="645" y="3605"/>
                  </a:lnTo>
                  <a:lnTo>
                    <a:pt x="614" y="3848"/>
                  </a:lnTo>
                  <a:lnTo>
                    <a:pt x="742" y="3765"/>
                  </a:lnTo>
                  <a:lnTo>
                    <a:pt x="768" y="3524"/>
                  </a:lnTo>
                  <a:close/>
                  <a:moveTo>
                    <a:pt x="919" y="3425"/>
                  </a:moveTo>
                  <a:lnTo>
                    <a:pt x="798" y="3503"/>
                  </a:lnTo>
                  <a:lnTo>
                    <a:pt x="772" y="3744"/>
                  </a:lnTo>
                  <a:lnTo>
                    <a:pt x="898" y="3661"/>
                  </a:lnTo>
                  <a:lnTo>
                    <a:pt x="919" y="3425"/>
                  </a:lnTo>
                  <a:close/>
                  <a:moveTo>
                    <a:pt x="806" y="3182"/>
                  </a:moveTo>
                  <a:lnTo>
                    <a:pt x="690" y="3257"/>
                  </a:lnTo>
                  <a:lnTo>
                    <a:pt x="659" y="3482"/>
                  </a:lnTo>
                  <a:lnTo>
                    <a:pt x="780" y="3404"/>
                  </a:lnTo>
                  <a:lnTo>
                    <a:pt x="806" y="3182"/>
                  </a:lnTo>
                  <a:close/>
                  <a:moveTo>
                    <a:pt x="1221" y="227"/>
                  </a:moveTo>
                  <a:lnTo>
                    <a:pt x="1150" y="271"/>
                  </a:lnTo>
                  <a:lnTo>
                    <a:pt x="1139" y="359"/>
                  </a:lnTo>
                  <a:lnTo>
                    <a:pt x="1214" y="312"/>
                  </a:lnTo>
                  <a:lnTo>
                    <a:pt x="1221" y="227"/>
                  </a:lnTo>
                  <a:close/>
                  <a:moveTo>
                    <a:pt x="1103" y="510"/>
                  </a:moveTo>
                  <a:lnTo>
                    <a:pt x="1115" y="418"/>
                  </a:lnTo>
                  <a:lnTo>
                    <a:pt x="1039" y="463"/>
                  </a:lnTo>
                  <a:lnTo>
                    <a:pt x="1028" y="555"/>
                  </a:lnTo>
                  <a:lnTo>
                    <a:pt x="1103" y="510"/>
                  </a:lnTo>
                  <a:close/>
                  <a:moveTo>
                    <a:pt x="1037" y="340"/>
                  </a:moveTo>
                  <a:lnTo>
                    <a:pt x="964" y="385"/>
                  </a:lnTo>
                  <a:lnTo>
                    <a:pt x="952" y="475"/>
                  </a:lnTo>
                  <a:lnTo>
                    <a:pt x="1025" y="427"/>
                  </a:lnTo>
                  <a:lnTo>
                    <a:pt x="1037" y="340"/>
                  </a:lnTo>
                  <a:close/>
                  <a:moveTo>
                    <a:pt x="945" y="397"/>
                  </a:moveTo>
                  <a:lnTo>
                    <a:pt x="869" y="444"/>
                  </a:lnTo>
                  <a:lnTo>
                    <a:pt x="858" y="534"/>
                  </a:lnTo>
                  <a:lnTo>
                    <a:pt x="931" y="486"/>
                  </a:lnTo>
                  <a:lnTo>
                    <a:pt x="945" y="397"/>
                  </a:lnTo>
                  <a:close/>
                  <a:moveTo>
                    <a:pt x="1200" y="449"/>
                  </a:moveTo>
                  <a:lnTo>
                    <a:pt x="1209" y="359"/>
                  </a:lnTo>
                  <a:lnTo>
                    <a:pt x="1136" y="406"/>
                  </a:lnTo>
                  <a:lnTo>
                    <a:pt x="1124" y="498"/>
                  </a:lnTo>
                  <a:lnTo>
                    <a:pt x="1200" y="449"/>
                  </a:lnTo>
                  <a:close/>
                  <a:moveTo>
                    <a:pt x="1129" y="283"/>
                  </a:moveTo>
                  <a:lnTo>
                    <a:pt x="1056" y="328"/>
                  </a:lnTo>
                  <a:lnTo>
                    <a:pt x="1046" y="418"/>
                  </a:lnTo>
                  <a:lnTo>
                    <a:pt x="1120" y="371"/>
                  </a:lnTo>
                  <a:lnTo>
                    <a:pt x="1129" y="283"/>
                  </a:lnTo>
                  <a:close/>
                  <a:moveTo>
                    <a:pt x="709" y="801"/>
                  </a:moveTo>
                  <a:lnTo>
                    <a:pt x="628" y="850"/>
                  </a:lnTo>
                  <a:lnTo>
                    <a:pt x="610" y="954"/>
                  </a:lnTo>
                  <a:lnTo>
                    <a:pt x="690" y="905"/>
                  </a:lnTo>
                  <a:lnTo>
                    <a:pt x="709" y="801"/>
                  </a:lnTo>
                  <a:close/>
                  <a:moveTo>
                    <a:pt x="678" y="959"/>
                  </a:moveTo>
                  <a:lnTo>
                    <a:pt x="598" y="1008"/>
                  </a:lnTo>
                  <a:lnTo>
                    <a:pt x="576" y="1117"/>
                  </a:lnTo>
                  <a:lnTo>
                    <a:pt x="659" y="1068"/>
                  </a:lnTo>
                  <a:lnTo>
                    <a:pt x="678" y="959"/>
                  </a:lnTo>
                  <a:close/>
                  <a:moveTo>
                    <a:pt x="850" y="453"/>
                  </a:moveTo>
                  <a:lnTo>
                    <a:pt x="780" y="501"/>
                  </a:lnTo>
                  <a:lnTo>
                    <a:pt x="761" y="593"/>
                  </a:lnTo>
                  <a:lnTo>
                    <a:pt x="839" y="545"/>
                  </a:lnTo>
                  <a:lnTo>
                    <a:pt x="850" y="453"/>
                  </a:lnTo>
                  <a:close/>
                  <a:moveTo>
                    <a:pt x="732" y="652"/>
                  </a:moveTo>
                  <a:lnTo>
                    <a:pt x="657" y="699"/>
                  </a:lnTo>
                  <a:lnTo>
                    <a:pt x="638" y="798"/>
                  </a:lnTo>
                  <a:lnTo>
                    <a:pt x="716" y="751"/>
                  </a:lnTo>
                  <a:lnTo>
                    <a:pt x="732" y="652"/>
                  </a:lnTo>
                  <a:close/>
                  <a:moveTo>
                    <a:pt x="1448" y="1313"/>
                  </a:moveTo>
                  <a:lnTo>
                    <a:pt x="1356" y="1370"/>
                  </a:lnTo>
                  <a:lnTo>
                    <a:pt x="1349" y="1507"/>
                  </a:lnTo>
                  <a:lnTo>
                    <a:pt x="1441" y="1448"/>
                  </a:lnTo>
                  <a:lnTo>
                    <a:pt x="1448" y="1313"/>
                  </a:lnTo>
                  <a:close/>
                  <a:moveTo>
                    <a:pt x="758" y="512"/>
                  </a:moveTo>
                  <a:lnTo>
                    <a:pt x="683" y="557"/>
                  </a:lnTo>
                  <a:lnTo>
                    <a:pt x="669" y="649"/>
                  </a:lnTo>
                  <a:lnTo>
                    <a:pt x="742" y="605"/>
                  </a:lnTo>
                  <a:lnTo>
                    <a:pt x="758" y="512"/>
                  </a:lnTo>
                  <a:close/>
                  <a:moveTo>
                    <a:pt x="1462" y="940"/>
                  </a:moveTo>
                  <a:lnTo>
                    <a:pt x="1377" y="994"/>
                  </a:lnTo>
                  <a:lnTo>
                    <a:pt x="1368" y="1112"/>
                  </a:lnTo>
                  <a:lnTo>
                    <a:pt x="1457" y="1056"/>
                  </a:lnTo>
                  <a:lnTo>
                    <a:pt x="1462" y="940"/>
                  </a:lnTo>
                  <a:close/>
                  <a:moveTo>
                    <a:pt x="1467" y="772"/>
                  </a:moveTo>
                  <a:lnTo>
                    <a:pt x="1384" y="822"/>
                  </a:lnTo>
                  <a:lnTo>
                    <a:pt x="1379" y="935"/>
                  </a:lnTo>
                  <a:lnTo>
                    <a:pt x="1465" y="881"/>
                  </a:lnTo>
                  <a:lnTo>
                    <a:pt x="1467" y="772"/>
                  </a:lnTo>
                  <a:close/>
                  <a:moveTo>
                    <a:pt x="1455" y="1122"/>
                  </a:moveTo>
                  <a:lnTo>
                    <a:pt x="1365" y="1176"/>
                  </a:lnTo>
                  <a:lnTo>
                    <a:pt x="1361" y="1304"/>
                  </a:lnTo>
                  <a:lnTo>
                    <a:pt x="1450" y="1245"/>
                  </a:lnTo>
                  <a:lnTo>
                    <a:pt x="1455" y="1122"/>
                  </a:lnTo>
                  <a:close/>
                  <a:moveTo>
                    <a:pt x="1474" y="612"/>
                  </a:moveTo>
                  <a:lnTo>
                    <a:pt x="1394" y="664"/>
                  </a:lnTo>
                  <a:lnTo>
                    <a:pt x="1387" y="768"/>
                  </a:lnTo>
                  <a:lnTo>
                    <a:pt x="1472" y="713"/>
                  </a:lnTo>
                  <a:lnTo>
                    <a:pt x="1474" y="612"/>
                  </a:lnTo>
                  <a:close/>
                  <a:moveTo>
                    <a:pt x="1313" y="170"/>
                  </a:moveTo>
                  <a:lnTo>
                    <a:pt x="1240" y="215"/>
                  </a:lnTo>
                  <a:lnTo>
                    <a:pt x="1233" y="300"/>
                  </a:lnTo>
                  <a:lnTo>
                    <a:pt x="1306" y="255"/>
                  </a:lnTo>
                  <a:lnTo>
                    <a:pt x="1313" y="170"/>
                  </a:lnTo>
                  <a:close/>
                  <a:moveTo>
                    <a:pt x="1398" y="243"/>
                  </a:moveTo>
                  <a:lnTo>
                    <a:pt x="1323" y="288"/>
                  </a:lnTo>
                  <a:lnTo>
                    <a:pt x="1318" y="378"/>
                  </a:lnTo>
                  <a:lnTo>
                    <a:pt x="1394" y="333"/>
                  </a:lnTo>
                  <a:lnTo>
                    <a:pt x="1398" y="243"/>
                  </a:lnTo>
                  <a:close/>
                  <a:moveTo>
                    <a:pt x="1481" y="460"/>
                  </a:moveTo>
                  <a:lnTo>
                    <a:pt x="1401" y="510"/>
                  </a:lnTo>
                  <a:lnTo>
                    <a:pt x="1398" y="609"/>
                  </a:lnTo>
                  <a:lnTo>
                    <a:pt x="1476" y="560"/>
                  </a:lnTo>
                  <a:lnTo>
                    <a:pt x="1481" y="460"/>
                  </a:lnTo>
                  <a:close/>
                  <a:moveTo>
                    <a:pt x="1294" y="392"/>
                  </a:moveTo>
                  <a:lnTo>
                    <a:pt x="1304" y="300"/>
                  </a:lnTo>
                  <a:lnTo>
                    <a:pt x="1228" y="349"/>
                  </a:lnTo>
                  <a:lnTo>
                    <a:pt x="1221" y="437"/>
                  </a:lnTo>
                  <a:lnTo>
                    <a:pt x="1294" y="392"/>
                  </a:lnTo>
                  <a:close/>
                  <a:moveTo>
                    <a:pt x="1405" y="113"/>
                  </a:moveTo>
                  <a:lnTo>
                    <a:pt x="1332" y="158"/>
                  </a:lnTo>
                  <a:lnTo>
                    <a:pt x="1325" y="243"/>
                  </a:lnTo>
                  <a:lnTo>
                    <a:pt x="1401" y="198"/>
                  </a:lnTo>
                  <a:lnTo>
                    <a:pt x="1405" y="113"/>
                  </a:lnTo>
                  <a:close/>
                </a:path>
              </a:pathLst>
            </a:custGeom>
            <a:solidFill>
              <a:srgbClr val="F8F8F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srgbClr val="A2A2A2"/>
                </a:solidFill>
                <a:latin typeface="Lato Light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3D0EC18-3721-479F-8965-8DBD280FF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" y="3714"/>
              <a:ext cx="16" cy="16"/>
            </a:xfrm>
            <a:custGeom>
              <a:avLst/>
              <a:gdLst>
                <a:gd name="T0" fmla="*/ 0 w 16"/>
                <a:gd name="T1" fmla="*/ 16 h 16"/>
                <a:gd name="T2" fmla="*/ 16 w 16"/>
                <a:gd name="T3" fmla="*/ 16 h 16"/>
                <a:gd name="T4" fmla="*/ 0 w 16"/>
                <a:gd name="T5" fmla="*/ 0 h 16"/>
                <a:gd name="T6" fmla="*/ 0 w 1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0E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srgbClr val="A2A2A2"/>
                </a:solidFill>
                <a:latin typeface="Lato Light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94F2A610-6EF1-40DA-9DC7-DDF920FB7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1" y="-394"/>
              <a:ext cx="1339" cy="4124"/>
            </a:xfrm>
            <a:custGeom>
              <a:avLst/>
              <a:gdLst>
                <a:gd name="T0" fmla="*/ 968 w 1339"/>
                <a:gd name="T1" fmla="*/ 2253 h 4124"/>
                <a:gd name="T2" fmla="*/ 822 w 1339"/>
                <a:gd name="T3" fmla="*/ 1176 h 4124"/>
                <a:gd name="T4" fmla="*/ 770 w 1339"/>
                <a:gd name="T5" fmla="*/ 1287 h 4124"/>
                <a:gd name="T6" fmla="*/ 579 w 1339"/>
                <a:gd name="T7" fmla="*/ 2523 h 4124"/>
                <a:gd name="T8" fmla="*/ 444 w 1339"/>
                <a:gd name="T9" fmla="*/ 2159 h 4124"/>
                <a:gd name="T10" fmla="*/ 503 w 1339"/>
                <a:gd name="T11" fmla="*/ 2719 h 4124"/>
                <a:gd name="T12" fmla="*/ 591 w 1339"/>
                <a:gd name="T13" fmla="*/ 2369 h 4124"/>
                <a:gd name="T14" fmla="*/ 321 w 1339"/>
                <a:gd name="T15" fmla="*/ 1899 h 4124"/>
                <a:gd name="T16" fmla="*/ 319 w 1339"/>
                <a:gd name="T17" fmla="*/ 1821 h 4124"/>
                <a:gd name="T18" fmla="*/ 309 w 1339"/>
                <a:gd name="T19" fmla="*/ 1601 h 4124"/>
                <a:gd name="T20" fmla="*/ 477 w 1339"/>
                <a:gd name="T21" fmla="*/ 2693 h 4124"/>
                <a:gd name="T22" fmla="*/ 621 w 1339"/>
                <a:gd name="T23" fmla="*/ 857 h 4124"/>
                <a:gd name="T24" fmla="*/ 621 w 1339"/>
                <a:gd name="T25" fmla="*/ 722 h 4124"/>
                <a:gd name="T26" fmla="*/ 295 w 1339"/>
                <a:gd name="T27" fmla="*/ 876 h 4124"/>
                <a:gd name="T28" fmla="*/ 390 w 1339"/>
                <a:gd name="T29" fmla="*/ 959 h 4124"/>
                <a:gd name="T30" fmla="*/ 702 w 1339"/>
                <a:gd name="T31" fmla="*/ 1627 h 4124"/>
                <a:gd name="T32" fmla="*/ 380 w 1339"/>
                <a:gd name="T33" fmla="*/ 1112 h 4124"/>
                <a:gd name="T34" fmla="*/ 725 w 1339"/>
                <a:gd name="T35" fmla="*/ 1837 h 4124"/>
                <a:gd name="T36" fmla="*/ 1179 w 1339"/>
                <a:gd name="T37" fmla="*/ 3616 h 4124"/>
                <a:gd name="T38" fmla="*/ 113 w 1339"/>
                <a:gd name="T39" fmla="*/ 937 h 4124"/>
                <a:gd name="T40" fmla="*/ 1039 w 1339"/>
                <a:gd name="T41" fmla="*/ 2771 h 4124"/>
                <a:gd name="T42" fmla="*/ 1105 w 1339"/>
                <a:gd name="T43" fmla="*/ 3262 h 4124"/>
                <a:gd name="T44" fmla="*/ 659 w 1339"/>
                <a:gd name="T45" fmla="*/ 2199 h 4124"/>
                <a:gd name="T46" fmla="*/ 680 w 1339"/>
                <a:gd name="T47" fmla="*/ 1263 h 4124"/>
                <a:gd name="T48" fmla="*/ 699 w 1339"/>
                <a:gd name="T49" fmla="*/ 1450 h 4124"/>
                <a:gd name="T50" fmla="*/ 831 w 1339"/>
                <a:gd name="T51" fmla="*/ 1930 h 4124"/>
                <a:gd name="T52" fmla="*/ 326 w 1339"/>
                <a:gd name="T53" fmla="*/ 1485 h 4124"/>
                <a:gd name="T54" fmla="*/ 513 w 1339"/>
                <a:gd name="T55" fmla="*/ 1649 h 4124"/>
                <a:gd name="T56" fmla="*/ 491 w 1339"/>
                <a:gd name="T57" fmla="*/ 1098 h 4124"/>
                <a:gd name="T58" fmla="*/ 791 w 1339"/>
                <a:gd name="T59" fmla="*/ 2468 h 4124"/>
                <a:gd name="T60" fmla="*/ 12 w 1339"/>
                <a:gd name="T61" fmla="*/ 1412 h 4124"/>
                <a:gd name="T62" fmla="*/ 7 w 1339"/>
                <a:gd name="T63" fmla="*/ 2275 h 4124"/>
                <a:gd name="T64" fmla="*/ 125 w 1339"/>
                <a:gd name="T65" fmla="*/ 1956 h 4124"/>
                <a:gd name="T66" fmla="*/ 206 w 1339"/>
                <a:gd name="T67" fmla="*/ 1580 h 4124"/>
                <a:gd name="T68" fmla="*/ 222 w 1339"/>
                <a:gd name="T69" fmla="*/ 2293 h 4124"/>
                <a:gd name="T70" fmla="*/ 90 w 1339"/>
                <a:gd name="T71" fmla="*/ 696 h 4124"/>
                <a:gd name="T72" fmla="*/ 12 w 1339"/>
                <a:gd name="T73" fmla="*/ 1341 h 4124"/>
                <a:gd name="T74" fmla="*/ 92 w 1339"/>
                <a:gd name="T75" fmla="*/ 919 h 4124"/>
                <a:gd name="T76" fmla="*/ 862 w 1339"/>
                <a:gd name="T77" fmla="*/ 4124 h 4124"/>
                <a:gd name="T78" fmla="*/ 572 w 1339"/>
                <a:gd name="T79" fmla="*/ 3841 h 4124"/>
                <a:gd name="T80" fmla="*/ 1228 w 1339"/>
                <a:gd name="T81" fmla="*/ 3978 h 4124"/>
                <a:gd name="T82" fmla="*/ 1224 w 1339"/>
                <a:gd name="T83" fmla="*/ 4124 h 4124"/>
                <a:gd name="T84" fmla="*/ 232 w 1339"/>
                <a:gd name="T85" fmla="*/ 2570 h 4124"/>
                <a:gd name="T86" fmla="*/ 147 w 1339"/>
                <a:gd name="T87" fmla="*/ 3829 h 4124"/>
                <a:gd name="T88" fmla="*/ 416 w 1339"/>
                <a:gd name="T89" fmla="*/ 4079 h 4124"/>
                <a:gd name="T90" fmla="*/ 276 w 1339"/>
                <a:gd name="T91" fmla="*/ 474 h 4124"/>
                <a:gd name="T92" fmla="*/ 1079 w 1339"/>
                <a:gd name="T93" fmla="*/ 2350 h 4124"/>
                <a:gd name="T94" fmla="*/ 1032 w 1339"/>
                <a:gd name="T95" fmla="*/ 2038 h 4124"/>
                <a:gd name="T96" fmla="*/ 841 w 1339"/>
                <a:gd name="T97" fmla="*/ 1195 h 4124"/>
                <a:gd name="T98" fmla="*/ 1091 w 1339"/>
                <a:gd name="T99" fmla="*/ 2979 h 4124"/>
                <a:gd name="T100" fmla="*/ 652 w 1339"/>
                <a:gd name="T101" fmla="*/ 3139 h 4124"/>
                <a:gd name="T102" fmla="*/ 102 w 1339"/>
                <a:gd name="T103" fmla="*/ 68 h 4124"/>
                <a:gd name="T104" fmla="*/ 1233 w 1339"/>
                <a:gd name="T105" fmla="*/ 3378 h 4124"/>
                <a:gd name="T106" fmla="*/ 191 w 1339"/>
                <a:gd name="T107" fmla="*/ 352 h 4124"/>
                <a:gd name="T108" fmla="*/ 198 w 1339"/>
                <a:gd name="T109" fmla="*/ 640 h 4124"/>
                <a:gd name="T110" fmla="*/ 109 w 1339"/>
                <a:gd name="T111" fmla="*/ 614 h 4124"/>
                <a:gd name="T112" fmla="*/ 170 w 1339"/>
                <a:gd name="T113" fmla="*/ 250 h 4124"/>
                <a:gd name="T114" fmla="*/ 517 w 1339"/>
                <a:gd name="T115" fmla="*/ 633 h 4124"/>
                <a:gd name="T116" fmla="*/ 758 w 1339"/>
                <a:gd name="T117" fmla="*/ 708 h 4124"/>
                <a:gd name="T118" fmla="*/ 624 w 1339"/>
                <a:gd name="T119" fmla="*/ 3116 h 4124"/>
                <a:gd name="T120" fmla="*/ 354 w 1339"/>
                <a:gd name="T121" fmla="*/ 411 h 4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39" h="4124">
                  <a:moveTo>
                    <a:pt x="824" y="1734"/>
                  </a:moveTo>
                  <a:lnTo>
                    <a:pt x="843" y="1873"/>
                  </a:lnTo>
                  <a:lnTo>
                    <a:pt x="926" y="1946"/>
                  </a:lnTo>
                  <a:lnTo>
                    <a:pt x="907" y="1807"/>
                  </a:lnTo>
                  <a:lnTo>
                    <a:pt x="824" y="1734"/>
                  </a:lnTo>
                  <a:close/>
                  <a:moveTo>
                    <a:pt x="697" y="701"/>
                  </a:moveTo>
                  <a:lnTo>
                    <a:pt x="709" y="798"/>
                  </a:lnTo>
                  <a:lnTo>
                    <a:pt x="779" y="857"/>
                  </a:lnTo>
                  <a:lnTo>
                    <a:pt x="765" y="760"/>
                  </a:lnTo>
                  <a:lnTo>
                    <a:pt x="697" y="701"/>
                  </a:lnTo>
                  <a:close/>
                  <a:moveTo>
                    <a:pt x="881" y="2178"/>
                  </a:moveTo>
                  <a:lnTo>
                    <a:pt x="900" y="2336"/>
                  </a:lnTo>
                  <a:lnTo>
                    <a:pt x="992" y="2414"/>
                  </a:lnTo>
                  <a:lnTo>
                    <a:pt x="968" y="2253"/>
                  </a:lnTo>
                  <a:lnTo>
                    <a:pt x="881" y="2178"/>
                  </a:lnTo>
                  <a:close/>
                  <a:moveTo>
                    <a:pt x="513" y="3323"/>
                  </a:moveTo>
                  <a:lnTo>
                    <a:pt x="501" y="3106"/>
                  </a:lnTo>
                  <a:lnTo>
                    <a:pt x="397" y="3012"/>
                  </a:lnTo>
                  <a:lnTo>
                    <a:pt x="406" y="3227"/>
                  </a:lnTo>
                  <a:lnTo>
                    <a:pt x="513" y="3323"/>
                  </a:lnTo>
                  <a:close/>
                  <a:moveTo>
                    <a:pt x="801" y="1535"/>
                  </a:moveTo>
                  <a:lnTo>
                    <a:pt x="817" y="1665"/>
                  </a:lnTo>
                  <a:lnTo>
                    <a:pt x="898" y="1736"/>
                  </a:lnTo>
                  <a:lnTo>
                    <a:pt x="879" y="1604"/>
                  </a:lnTo>
                  <a:lnTo>
                    <a:pt x="801" y="1535"/>
                  </a:lnTo>
                  <a:close/>
                  <a:moveTo>
                    <a:pt x="735" y="1006"/>
                  </a:moveTo>
                  <a:lnTo>
                    <a:pt x="749" y="1112"/>
                  </a:lnTo>
                  <a:lnTo>
                    <a:pt x="822" y="1176"/>
                  </a:lnTo>
                  <a:lnTo>
                    <a:pt x="808" y="1067"/>
                  </a:lnTo>
                  <a:lnTo>
                    <a:pt x="735" y="1006"/>
                  </a:lnTo>
                  <a:close/>
                  <a:moveTo>
                    <a:pt x="978" y="3146"/>
                  </a:moveTo>
                  <a:lnTo>
                    <a:pt x="954" y="2948"/>
                  </a:lnTo>
                  <a:lnTo>
                    <a:pt x="857" y="2860"/>
                  </a:lnTo>
                  <a:lnTo>
                    <a:pt x="879" y="3056"/>
                  </a:lnTo>
                  <a:lnTo>
                    <a:pt x="978" y="3146"/>
                  </a:lnTo>
                  <a:close/>
                  <a:moveTo>
                    <a:pt x="713" y="850"/>
                  </a:moveTo>
                  <a:lnTo>
                    <a:pt x="728" y="952"/>
                  </a:lnTo>
                  <a:lnTo>
                    <a:pt x="798" y="1013"/>
                  </a:lnTo>
                  <a:lnTo>
                    <a:pt x="784" y="909"/>
                  </a:lnTo>
                  <a:lnTo>
                    <a:pt x="713" y="850"/>
                  </a:lnTo>
                  <a:close/>
                  <a:moveTo>
                    <a:pt x="754" y="1174"/>
                  </a:moveTo>
                  <a:lnTo>
                    <a:pt x="770" y="1287"/>
                  </a:lnTo>
                  <a:lnTo>
                    <a:pt x="843" y="1351"/>
                  </a:lnTo>
                  <a:lnTo>
                    <a:pt x="829" y="1237"/>
                  </a:lnTo>
                  <a:lnTo>
                    <a:pt x="754" y="1174"/>
                  </a:lnTo>
                  <a:close/>
                  <a:moveTo>
                    <a:pt x="777" y="1348"/>
                  </a:moveTo>
                  <a:lnTo>
                    <a:pt x="794" y="1469"/>
                  </a:lnTo>
                  <a:lnTo>
                    <a:pt x="872" y="1537"/>
                  </a:lnTo>
                  <a:lnTo>
                    <a:pt x="855" y="1415"/>
                  </a:lnTo>
                  <a:lnTo>
                    <a:pt x="777" y="1348"/>
                  </a:lnTo>
                  <a:close/>
                  <a:moveTo>
                    <a:pt x="853" y="1949"/>
                  </a:moveTo>
                  <a:lnTo>
                    <a:pt x="869" y="2095"/>
                  </a:lnTo>
                  <a:lnTo>
                    <a:pt x="957" y="2173"/>
                  </a:lnTo>
                  <a:lnTo>
                    <a:pt x="935" y="2022"/>
                  </a:lnTo>
                  <a:lnTo>
                    <a:pt x="853" y="1949"/>
                  </a:lnTo>
                  <a:close/>
                  <a:moveTo>
                    <a:pt x="579" y="2523"/>
                  </a:moveTo>
                  <a:lnTo>
                    <a:pt x="567" y="2348"/>
                  </a:lnTo>
                  <a:lnTo>
                    <a:pt x="472" y="2265"/>
                  </a:lnTo>
                  <a:lnTo>
                    <a:pt x="484" y="2438"/>
                  </a:lnTo>
                  <a:lnTo>
                    <a:pt x="579" y="2523"/>
                  </a:lnTo>
                  <a:close/>
                  <a:moveTo>
                    <a:pt x="557" y="2260"/>
                  </a:moveTo>
                  <a:lnTo>
                    <a:pt x="546" y="2097"/>
                  </a:lnTo>
                  <a:lnTo>
                    <a:pt x="456" y="2019"/>
                  </a:lnTo>
                  <a:lnTo>
                    <a:pt x="468" y="2180"/>
                  </a:lnTo>
                  <a:lnTo>
                    <a:pt x="557" y="2260"/>
                  </a:lnTo>
                  <a:close/>
                  <a:moveTo>
                    <a:pt x="444" y="2159"/>
                  </a:moveTo>
                  <a:lnTo>
                    <a:pt x="435" y="1998"/>
                  </a:lnTo>
                  <a:lnTo>
                    <a:pt x="345" y="1920"/>
                  </a:lnTo>
                  <a:lnTo>
                    <a:pt x="352" y="2076"/>
                  </a:lnTo>
                  <a:lnTo>
                    <a:pt x="444" y="2159"/>
                  </a:lnTo>
                  <a:close/>
                  <a:moveTo>
                    <a:pt x="919" y="2664"/>
                  </a:moveTo>
                  <a:lnTo>
                    <a:pt x="827" y="2582"/>
                  </a:lnTo>
                  <a:lnTo>
                    <a:pt x="846" y="2761"/>
                  </a:lnTo>
                  <a:lnTo>
                    <a:pt x="942" y="2849"/>
                  </a:lnTo>
                  <a:lnTo>
                    <a:pt x="919" y="2664"/>
                  </a:lnTo>
                  <a:close/>
                  <a:moveTo>
                    <a:pt x="461" y="2414"/>
                  </a:moveTo>
                  <a:lnTo>
                    <a:pt x="449" y="2244"/>
                  </a:lnTo>
                  <a:lnTo>
                    <a:pt x="357" y="2161"/>
                  </a:lnTo>
                  <a:lnTo>
                    <a:pt x="364" y="2331"/>
                  </a:lnTo>
                  <a:lnTo>
                    <a:pt x="461" y="2414"/>
                  </a:lnTo>
                  <a:close/>
                  <a:moveTo>
                    <a:pt x="600" y="2808"/>
                  </a:moveTo>
                  <a:lnTo>
                    <a:pt x="586" y="2619"/>
                  </a:lnTo>
                  <a:lnTo>
                    <a:pt x="489" y="2532"/>
                  </a:lnTo>
                  <a:lnTo>
                    <a:pt x="503" y="2719"/>
                  </a:lnTo>
                  <a:lnTo>
                    <a:pt x="600" y="2808"/>
                  </a:lnTo>
                  <a:close/>
                  <a:moveTo>
                    <a:pt x="803" y="2558"/>
                  </a:moveTo>
                  <a:lnTo>
                    <a:pt x="709" y="2475"/>
                  </a:lnTo>
                  <a:lnTo>
                    <a:pt x="725" y="2653"/>
                  </a:lnTo>
                  <a:lnTo>
                    <a:pt x="820" y="2740"/>
                  </a:lnTo>
                  <a:lnTo>
                    <a:pt x="803" y="2558"/>
                  </a:lnTo>
                  <a:close/>
                  <a:moveTo>
                    <a:pt x="853" y="3033"/>
                  </a:moveTo>
                  <a:lnTo>
                    <a:pt x="831" y="2837"/>
                  </a:lnTo>
                  <a:lnTo>
                    <a:pt x="732" y="2752"/>
                  </a:lnTo>
                  <a:lnTo>
                    <a:pt x="754" y="2943"/>
                  </a:lnTo>
                  <a:lnTo>
                    <a:pt x="853" y="3033"/>
                  </a:lnTo>
                  <a:close/>
                  <a:moveTo>
                    <a:pt x="699" y="2631"/>
                  </a:moveTo>
                  <a:lnTo>
                    <a:pt x="683" y="2454"/>
                  </a:lnTo>
                  <a:lnTo>
                    <a:pt x="591" y="2369"/>
                  </a:lnTo>
                  <a:lnTo>
                    <a:pt x="602" y="2546"/>
                  </a:lnTo>
                  <a:lnTo>
                    <a:pt x="699" y="2631"/>
                  </a:lnTo>
                  <a:close/>
                  <a:moveTo>
                    <a:pt x="728" y="2919"/>
                  </a:moveTo>
                  <a:lnTo>
                    <a:pt x="709" y="2728"/>
                  </a:lnTo>
                  <a:lnTo>
                    <a:pt x="612" y="2641"/>
                  </a:lnTo>
                  <a:lnTo>
                    <a:pt x="626" y="2830"/>
                  </a:lnTo>
                  <a:lnTo>
                    <a:pt x="728" y="2919"/>
                  </a:lnTo>
                  <a:close/>
                  <a:moveTo>
                    <a:pt x="626" y="774"/>
                  </a:moveTo>
                  <a:lnTo>
                    <a:pt x="638" y="874"/>
                  </a:lnTo>
                  <a:lnTo>
                    <a:pt x="709" y="935"/>
                  </a:lnTo>
                  <a:lnTo>
                    <a:pt x="697" y="833"/>
                  </a:lnTo>
                  <a:lnTo>
                    <a:pt x="626" y="774"/>
                  </a:lnTo>
                  <a:close/>
                  <a:moveTo>
                    <a:pt x="328" y="2055"/>
                  </a:moveTo>
                  <a:lnTo>
                    <a:pt x="321" y="1899"/>
                  </a:lnTo>
                  <a:lnTo>
                    <a:pt x="234" y="1821"/>
                  </a:lnTo>
                  <a:lnTo>
                    <a:pt x="236" y="1975"/>
                  </a:lnTo>
                  <a:lnTo>
                    <a:pt x="328" y="2055"/>
                  </a:lnTo>
                  <a:close/>
                  <a:moveTo>
                    <a:pt x="340" y="2310"/>
                  </a:moveTo>
                  <a:lnTo>
                    <a:pt x="333" y="2140"/>
                  </a:lnTo>
                  <a:lnTo>
                    <a:pt x="241" y="2060"/>
                  </a:lnTo>
                  <a:lnTo>
                    <a:pt x="246" y="2225"/>
                  </a:lnTo>
                  <a:lnTo>
                    <a:pt x="340" y="2310"/>
                  </a:lnTo>
                  <a:close/>
                  <a:moveTo>
                    <a:pt x="428" y="1918"/>
                  </a:moveTo>
                  <a:lnTo>
                    <a:pt x="420" y="1771"/>
                  </a:lnTo>
                  <a:lnTo>
                    <a:pt x="335" y="1696"/>
                  </a:lnTo>
                  <a:lnTo>
                    <a:pt x="340" y="1840"/>
                  </a:lnTo>
                  <a:lnTo>
                    <a:pt x="428" y="1918"/>
                  </a:lnTo>
                  <a:close/>
                  <a:moveTo>
                    <a:pt x="319" y="1821"/>
                  </a:moveTo>
                  <a:lnTo>
                    <a:pt x="312" y="1674"/>
                  </a:lnTo>
                  <a:lnTo>
                    <a:pt x="227" y="1599"/>
                  </a:lnTo>
                  <a:lnTo>
                    <a:pt x="232" y="1743"/>
                  </a:lnTo>
                  <a:lnTo>
                    <a:pt x="319" y="1821"/>
                  </a:lnTo>
                  <a:close/>
                  <a:moveTo>
                    <a:pt x="350" y="2584"/>
                  </a:moveTo>
                  <a:lnTo>
                    <a:pt x="343" y="2402"/>
                  </a:lnTo>
                  <a:lnTo>
                    <a:pt x="248" y="2315"/>
                  </a:lnTo>
                  <a:lnTo>
                    <a:pt x="253" y="2494"/>
                  </a:lnTo>
                  <a:lnTo>
                    <a:pt x="350" y="2584"/>
                  </a:lnTo>
                  <a:close/>
                  <a:moveTo>
                    <a:pt x="309" y="1601"/>
                  </a:moveTo>
                  <a:lnTo>
                    <a:pt x="305" y="1467"/>
                  </a:lnTo>
                  <a:lnTo>
                    <a:pt x="220" y="1393"/>
                  </a:lnTo>
                  <a:lnTo>
                    <a:pt x="227" y="1528"/>
                  </a:lnTo>
                  <a:lnTo>
                    <a:pt x="309" y="1601"/>
                  </a:lnTo>
                  <a:close/>
                  <a:moveTo>
                    <a:pt x="364" y="2879"/>
                  </a:moveTo>
                  <a:lnTo>
                    <a:pt x="357" y="2683"/>
                  </a:lnTo>
                  <a:lnTo>
                    <a:pt x="258" y="2593"/>
                  </a:lnTo>
                  <a:lnTo>
                    <a:pt x="262" y="2787"/>
                  </a:lnTo>
                  <a:lnTo>
                    <a:pt x="364" y="2879"/>
                  </a:lnTo>
                  <a:close/>
                  <a:moveTo>
                    <a:pt x="494" y="2995"/>
                  </a:moveTo>
                  <a:lnTo>
                    <a:pt x="482" y="2797"/>
                  </a:lnTo>
                  <a:lnTo>
                    <a:pt x="380" y="2704"/>
                  </a:lnTo>
                  <a:lnTo>
                    <a:pt x="392" y="2903"/>
                  </a:lnTo>
                  <a:lnTo>
                    <a:pt x="494" y="2995"/>
                  </a:lnTo>
                  <a:close/>
                  <a:moveTo>
                    <a:pt x="465" y="2508"/>
                  </a:moveTo>
                  <a:lnTo>
                    <a:pt x="369" y="2423"/>
                  </a:lnTo>
                  <a:lnTo>
                    <a:pt x="378" y="2605"/>
                  </a:lnTo>
                  <a:lnTo>
                    <a:pt x="477" y="2693"/>
                  </a:lnTo>
                  <a:lnTo>
                    <a:pt x="465" y="2508"/>
                  </a:lnTo>
                  <a:close/>
                  <a:moveTo>
                    <a:pt x="378" y="3201"/>
                  </a:moveTo>
                  <a:lnTo>
                    <a:pt x="369" y="2986"/>
                  </a:lnTo>
                  <a:lnTo>
                    <a:pt x="265" y="2893"/>
                  </a:lnTo>
                  <a:lnTo>
                    <a:pt x="272" y="3104"/>
                  </a:lnTo>
                  <a:lnTo>
                    <a:pt x="378" y="3201"/>
                  </a:lnTo>
                  <a:close/>
                  <a:moveTo>
                    <a:pt x="300" y="1398"/>
                  </a:moveTo>
                  <a:lnTo>
                    <a:pt x="295" y="1271"/>
                  </a:lnTo>
                  <a:lnTo>
                    <a:pt x="215" y="1202"/>
                  </a:lnTo>
                  <a:lnTo>
                    <a:pt x="217" y="1327"/>
                  </a:lnTo>
                  <a:lnTo>
                    <a:pt x="300" y="1398"/>
                  </a:lnTo>
                  <a:close/>
                  <a:moveTo>
                    <a:pt x="539" y="699"/>
                  </a:moveTo>
                  <a:lnTo>
                    <a:pt x="548" y="798"/>
                  </a:lnTo>
                  <a:lnTo>
                    <a:pt x="621" y="857"/>
                  </a:lnTo>
                  <a:lnTo>
                    <a:pt x="609" y="758"/>
                  </a:lnTo>
                  <a:lnTo>
                    <a:pt x="539" y="699"/>
                  </a:lnTo>
                  <a:close/>
                  <a:moveTo>
                    <a:pt x="451" y="623"/>
                  </a:moveTo>
                  <a:lnTo>
                    <a:pt x="461" y="720"/>
                  </a:lnTo>
                  <a:lnTo>
                    <a:pt x="529" y="779"/>
                  </a:lnTo>
                  <a:lnTo>
                    <a:pt x="522" y="682"/>
                  </a:lnTo>
                  <a:lnTo>
                    <a:pt x="451" y="623"/>
                  </a:lnTo>
                  <a:close/>
                  <a:moveTo>
                    <a:pt x="463" y="774"/>
                  </a:moveTo>
                  <a:lnTo>
                    <a:pt x="470" y="876"/>
                  </a:lnTo>
                  <a:lnTo>
                    <a:pt x="546" y="937"/>
                  </a:lnTo>
                  <a:lnTo>
                    <a:pt x="534" y="833"/>
                  </a:lnTo>
                  <a:lnTo>
                    <a:pt x="463" y="774"/>
                  </a:lnTo>
                  <a:close/>
                  <a:moveTo>
                    <a:pt x="612" y="628"/>
                  </a:moveTo>
                  <a:lnTo>
                    <a:pt x="621" y="722"/>
                  </a:lnTo>
                  <a:lnTo>
                    <a:pt x="690" y="782"/>
                  </a:lnTo>
                  <a:lnTo>
                    <a:pt x="678" y="685"/>
                  </a:lnTo>
                  <a:lnTo>
                    <a:pt x="612" y="628"/>
                  </a:lnTo>
                  <a:close/>
                  <a:moveTo>
                    <a:pt x="286" y="616"/>
                  </a:moveTo>
                  <a:lnTo>
                    <a:pt x="288" y="718"/>
                  </a:lnTo>
                  <a:lnTo>
                    <a:pt x="361" y="779"/>
                  </a:lnTo>
                  <a:lnTo>
                    <a:pt x="354" y="680"/>
                  </a:lnTo>
                  <a:lnTo>
                    <a:pt x="286" y="616"/>
                  </a:lnTo>
                  <a:close/>
                  <a:moveTo>
                    <a:pt x="364" y="548"/>
                  </a:moveTo>
                  <a:lnTo>
                    <a:pt x="371" y="642"/>
                  </a:lnTo>
                  <a:lnTo>
                    <a:pt x="442" y="704"/>
                  </a:lnTo>
                  <a:lnTo>
                    <a:pt x="432" y="607"/>
                  </a:lnTo>
                  <a:lnTo>
                    <a:pt x="364" y="548"/>
                  </a:lnTo>
                  <a:close/>
                  <a:moveTo>
                    <a:pt x="295" y="876"/>
                  </a:moveTo>
                  <a:lnTo>
                    <a:pt x="371" y="940"/>
                  </a:lnTo>
                  <a:lnTo>
                    <a:pt x="366" y="836"/>
                  </a:lnTo>
                  <a:lnTo>
                    <a:pt x="291" y="772"/>
                  </a:lnTo>
                  <a:lnTo>
                    <a:pt x="295" y="876"/>
                  </a:lnTo>
                  <a:close/>
                  <a:moveTo>
                    <a:pt x="373" y="694"/>
                  </a:moveTo>
                  <a:lnTo>
                    <a:pt x="380" y="796"/>
                  </a:lnTo>
                  <a:lnTo>
                    <a:pt x="451" y="857"/>
                  </a:lnTo>
                  <a:lnTo>
                    <a:pt x="446" y="756"/>
                  </a:lnTo>
                  <a:lnTo>
                    <a:pt x="373" y="694"/>
                  </a:lnTo>
                  <a:close/>
                  <a:moveTo>
                    <a:pt x="390" y="959"/>
                  </a:moveTo>
                  <a:lnTo>
                    <a:pt x="465" y="1022"/>
                  </a:lnTo>
                  <a:lnTo>
                    <a:pt x="456" y="914"/>
                  </a:lnTo>
                  <a:lnTo>
                    <a:pt x="385" y="850"/>
                  </a:lnTo>
                  <a:lnTo>
                    <a:pt x="390" y="959"/>
                  </a:lnTo>
                  <a:close/>
                  <a:moveTo>
                    <a:pt x="912" y="2423"/>
                  </a:moveTo>
                  <a:lnTo>
                    <a:pt x="933" y="2593"/>
                  </a:lnTo>
                  <a:lnTo>
                    <a:pt x="1025" y="2676"/>
                  </a:lnTo>
                  <a:lnTo>
                    <a:pt x="1002" y="2504"/>
                  </a:lnTo>
                  <a:lnTo>
                    <a:pt x="912" y="2423"/>
                  </a:lnTo>
                  <a:close/>
                  <a:moveTo>
                    <a:pt x="907" y="2572"/>
                  </a:moveTo>
                  <a:lnTo>
                    <a:pt x="888" y="2402"/>
                  </a:lnTo>
                  <a:lnTo>
                    <a:pt x="796" y="2322"/>
                  </a:lnTo>
                  <a:lnTo>
                    <a:pt x="815" y="2490"/>
                  </a:lnTo>
                  <a:lnTo>
                    <a:pt x="907" y="2572"/>
                  </a:lnTo>
                  <a:close/>
                  <a:moveTo>
                    <a:pt x="619" y="1556"/>
                  </a:moveTo>
                  <a:lnTo>
                    <a:pt x="633" y="1691"/>
                  </a:lnTo>
                  <a:lnTo>
                    <a:pt x="716" y="1762"/>
                  </a:lnTo>
                  <a:lnTo>
                    <a:pt x="702" y="1627"/>
                  </a:lnTo>
                  <a:lnTo>
                    <a:pt x="619" y="1556"/>
                  </a:lnTo>
                  <a:close/>
                  <a:moveTo>
                    <a:pt x="770" y="2081"/>
                  </a:moveTo>
                  <a:lnTo>
                    <a:pt x="787" y="2234"/>
                  </a:lnTo>
                  <a:lnTo>
                    <a:pt x="876" y="2315"/>
                  </a:lnTo>
                  <a:lnTo>
                    <a:pt x="857" y="2156"/>
                  </a:lnTo>
                  <a:lnTo>
                    <a:pt x="770" y="2081"/>
                  </a:lnTo>
                  <a:close/>
                  <a:moveTo>
                    <a:pt x="404" y="1488"/>
                  </a:moveTo>
                  <a:lnTo>
                    <a:pt x="397" y="1358"/>
                  </a:lnTo>
                  <a:lnTo>
                    <a:pt x="314" y="1289"/>
                  </a:lnTo>
                  <a:lnTo>
                    <a:pt x="321" y="1417"/>
                  </a:lnTo>
                  <a:lnTo>
                    <a:pt x="404" y="1488"/>
                  </a:lnTo>
                  <a:close/>
                  <a:moveTo>
                    <a:pt x="298" y="933"/>
                  </a:moveTo>
                  <a:lnTo>
                    <a:pt x="305" y="1044"/>
                  </a:lnTo>
                  <a:lnTo>
                    <a:pt x="380" y="1112"/>
                  </a:lnTo>
                  <a:lnTo>
                    <a:pt x="376" y="996"/>
                  </a:lnTo>
                  <a:lnTo>
                    <a:pt x="298" y="933"/>
                  </a:lnTo>
                  <a:close/>
                  <a:moveTo>
                    <a:pt x="602" y="1363"/>
                  </a:moveTo>
                  <a:lnTo>
                    <a:pt x="612" y="1488"/>
                  </a:lnTo>
                  <a:lnTo>
                    <a:pt x="694" y="1559"/>
                  </a:lnTo>
                  <a:lnTo>
                    <a:pt x="680" y="1431"/>
                  </a:lnTo>
                  <a:lnTo>
                    <a:pt x="602" y="1363"/>
                  </a:lnTo>
                  <a:close/>
                  <a:moveTo>
                    <a:pt x="517" y="1467"/>
                  </a:moveTo>
                  <a:lnTo>
                    <a:pt x="529" y="1599"/>
                  </a:lnTo>
                  <a:lnTo>
                    <a:pt x="612" y="1670"/>
                  </a:lnTo>
                  <a:lnTo>
                    <a:pt x="598" y="1537"/>
                  </a:lnTo>
                  <a:lnTo>
                    <a:pt x="517" y="1467"/>
                  </a:lnTo>
                  <a:close/>
                  <a:moveTo>
                    <a:pt x="737" y="1979"/>
                  </a:moveTo>
                  <a:lnTo>
                    <a:pt x="725" y="1837"/>
                  </a:lnTo>
                  <a:lnTo>
                    <a:pt x="640" y="1762"/>
                  </a:lnTo>
                  <a:lnTo>
                    <a:pt x="652" y="1906"/>
                  </a:lnTo>
                  <a:lnTo>
                    <a:pt x="737" y="1979"/>
                  </a:lnTo>
                  <a:close/>
                  <a:moveTo>
                    <a:pt x="583" y="1181"/>
                  </a:moveTo>
                  <a:lnTo>
                    <a:pt x="595" y="1299"/>
                  </a:lnTo>
                  <a:lnTo>
                    <a:pt x="676" y="1365"/>
                  </a:lnTo>
                  <a:lnTo>
                    <a:pt x="661" y="1247"/>
                  </a:lnTo>
                  <a:lnTo>
                    <a:pt x="583" y="1181"/>
                  </a:lnTo>
                  <a:close/>
                  <a:moveTo>
                    <a:pt x="392" y="1294"/>
                  </a:moveTo>
                  <a:lnTo>
                    <a:pt x="385" y="1171"/>
                  </a:lnTo>
                  <a:lnTo>
                    <a:pt x="307" y="1105"/>
                  </a:lnTo>
                  <a:lnTo>
                    <a:pt x="312" y="1223"/>
                  </a:lnTo>
                  <a:lnTo>
                    <a:pt x="392" y="1294"/>
                  </a:lnTo>
                  <a:close/>
                  <a:moveTo>
                    <a:pt x="1179" y="3616"/>
                  </a:moveTo>
                  <a:lnTo>
                    <a:pt x="1283" y="3713"/>
                  </a:lnTo>
                  <a:lnTo>
                    <a:pt x="1250" y="3489"/>
                  </a:lnTo>
                  <a:lnTo>
                    <a:pt x="1148" y="3394"/>
                  </a:lnTo>
                  <a:lnTo>
                    <a:pt x="1179" y="3616"/>
                  </a:lnTo>
                  <a:close/>
                  <a:moveTo>
                    <a:pt x="203" y="1509"/>
                  </a:moveTo>
                  <a:lnTo>
                    <a:pt x="201" y="1374"/>
                  </a:lnTo>
                  <a:lnTo>
                    <a:pt x="118" y="1301"/>
                  </a:lnTo>
                  <a:lnTo>
                    <a:pt x="121" y="1434"/>
                  </a:lnTo>
                  <a:lnTo>
                    <a:pt x="203" y="1509"/>
                  </a:lnTo>
                  <a:close/>
                  <a:moveTo>
                    <a:pt x="113" y="937"/>
                  </a:moveTo>
                  <a:lnTo>
                    <a:pt x="113" y="1051"/>
                  </a:lnTo>
                  <a:lnTo>
                    <a:pt x="194" y="1119"/>
                  </a:lnTo>
                  <a:lnTo>
                    <a:pt x="191" y="1001"/>
                  </a:lnTo>
                  <a:lnTo>
                    <a:pt x="113" y="937"/>
                  </a:lnTo>
                  <a:close/>
                  <a:moveTo>
                    <a:pt x="503" y="1275"/>
                  </a:moveTo>
                  <a:lnTo>
                    <a:pt x="513" y="1400"/>
                  </a:lnTo>
                  <a:lnTo>
                    <a:pt x="593" y="1469"/>
                  </a:lnTo>
                  <a:lnTo>
                    <a:pt x="581" y="1344"/>
                  </a:lnTo>
                  <a:lnTo>
                    <a:pt x="503" y="1275"/>
                  </a:lnTo>
                  <a:close/>
                  <a:moveTo>
                    <a:pt x="272" y="753"/>
                  </a:moveTo>
                  <a:lnTo>
                    <a:pt x="201" y="692"/>
                  </a:lnTo>
                  <a:lnTo>
                    <a:pt x="203" y="796"/>
                  </a:lnTo>
                  <a:lnTo>
                    <a:pt x="276" y="859"/>
                  </a:lnTo>
                  <a:lnTo>
                    <a:pt x="272" y="753"/>
                  </a:lnTo>
                  <a:close/>
                  <a:moveTo>
                    <a:pt x="945" y="2686"/>
                  </a:moveTo>
                  <a:lnTo>
                    <a:pt x="968" y="2870"/>
                  </a:lnTo>
                  <a:lnTo>
                    <a:pt x="1063" y="2957"/>
                  </a:lnTo>
                  <a:lnTo>
                    <a:pt x="1039" y="2771"/>
                  </a:lnTo>
                  <a:lnTo>
                    <a:pt x="945" y="2686"/>
                  </a:lnTo>
                  <a:close/>
                  <a:moveTo>
                    <a:pt x="196" y="1308"/>
                  </a:moveTo>
                  <a:lnTo>
                    <a:pt x="194" y="1183"/>
                  </a:lnTo>
                  <a:lnTo>
                    <a:pt x="116" y="1112"/>
                  </a:lnTo>
                  <a:lnTo>
                    <a:pt x="118" y="1237"/>
                  </a:lnTo>
                  <a:lnTo>
                    <a:pt x="196" y="1308"/>
                  </a:lnTo>
                  <a:close/>
                  <a:moveTo>
                    <a:pt x="1150" y="3593"/>
                  </a:moveTo>
                  <a:lnTo>
                    <a:pt x="1122" y="3373"/>
                  </a:lnTo>
                  <a:lnTo>
                    <a:pt x="1018" y="3279"/>
                  </a:lnTo>
                  <a:lnTo>
                    <a:pt x="1044" y="3496"/>
                  </a:lnTo>
                  <a:lnTo>
                    <a:pt x="1150" y="3593"/>
                  </a:lnTo>
                  <a:close/>
                  <a:moveTo>
                    <a:pt x="980" y="2971"/>
                  </a:moveTo>
                  <a:lnTo>
                    <a:pt x="1004" y="3170"/>
                  </a:lnTo>
                  <a:lnTo>
                    <a:pt x="1105" y="3262"/>
                  </a:lnTo>
                  <a:lnTo>
                    <a:pt x="1077" y="3059"/>
                  </a:lnTo>
                  <a:lnTo>
                    <a:pt x="980" y="2971"/>
                  </a:lnTo>
                  <a:close/>
                  <a:moveTo>
                    <a:pt x="291" y="1207"/>
                  </a:moveTo>
                  <a:lnTo>
                    <a:pt x="288" y="1086"/>
                  </a:lnTo>
                  <a:lnTo>
                    <a:pt x="210" y="1020"/>
                  </a:lnTo>
                  <a:lnTo>
                    <a:pt x="215" y="1138"/>
                  </a:lnTo>
                  <a:lnTo>
                    <a:pt x="291" y="1207"/>
                  </a:lnTo>
                  <a:close/>
                  <a:moveTo>
                    <a:pt x="284" y="1027"/>
                  </a:moveTo>
                  <a:lnTo>
                    <a:pt x="279" y="916"/>
                  </a:lnTo>
                  <a:lnTo>
                    <a:pt x="206" y="850"/>
                  </a:lnTo>
                  <a:lnTo>
                    <a:pt x="208" y="961"/>
                  </a:lnTo>
                  <a:lnTo>
                    <a:pt x="284" y="1027"/>
                  </a:lnTo>
                  <a:close/>
                  <a:moveTo>
                    <a:pt x="673" y="2364"/>
                  </a:moveTo>
                  <a:lnTo>
                    <a:pt x="659" y="2199"/>
                  </a:lnTo>
                  <a:lnTo>
                    <a:pt x="569" y="2121"/>
                  </a:lnTo>
                  <a:lnTo>
                    <a:pt x="583" y="2282"/>
                  </a:lnTo>
                  <a:lnTo>
                    <a:pt x="673" y="2364"/>
                  </a:lnTo>
                  <a:close/>
                  <a:moveTo>
                    <a:pt x="645" y="928"/>
                  </a:moveTo>
                  <a:lnTo>
                    <a:pt x="657" y="1034"/>
                  </a:lnTo>
                  <a:lnTo>
                    <a:pt x="730" y="1098"/>
                  </a:lnTo>
                  <a:lnTo>
                    <a:pt x="716" y="989"/>
                  </a:lnTo>
                  <a:lnTo>
                    <a:pt x="645" y="928"/>
                  </a:lnTo>
                  <a:close/>
                  <a:moveTo>
                    <a:pt x="661" y="1089"/>
                  </a:moveTo>
                  <a:lnTo>
                    <a:pt x="673" y="1204"/>
                  </a:lnTo>
                  <a:lnTo>
                    <a:pt x="749" y="1268"/>
                  </a:lnTo>
                  <a:lnTo>
                    <a:pt x="735" y="1155"/>
                  </a:lnTo>
                  <a:lnTo>
                    <a:pt x="661" y="1089"/>
                  </a:lnTo>
                  <a:close/>
                  <a:moveTo>
                    <a:pt x="680" y="1263"/>
                  </a:moveTo>
                  <a:lnTo>
                    <a:pt x="694" y="1384"/>
                  </a:lnTo>
                  <a:lnTo>
                    <a:pt x="772" y="1452"/>
                  </a:lnTo>
                  <a:lnTo>
                    <a:pt x="758" y="1332"/>
                  </a:lnTo>
                  <a:lnTo>
                    <a:pt x="680" y="1263"/>
                  </a:lnTo>
                  <a:close/>
                  <a:moveTo>
                    <a:pt x="723" y="1644"/>
                  </a:moveTo>
                  <a:lnTo>
                    <a:pt x="737" y="1781"/>
                  </a:lnTo>
                  <a:lnTo>
                    <a:pt x="820" y="1854"/>
                  </a:lnTo>
                  <a:lnTo>
                    <a:pt x="805" y="1717"/>
                  </a:lnTo>
                  <a:lnTo>
                    <a:pt x="723" y="1644"/>
                  </a:lnTo>
                  <a:close/>
                  <a:moveTo>
                    <a:pt x="699" y="1450"/>
                  </a:moveTo>
                  <a:lnTo>
                    <a:pt x="713" y="1578"/>
                  </a:lnTo>
                  <a:lnTo>
                    <a:pt x="794" y="1646"/>
                  </a:lnTo>
                  <a:lnTo>
                    <a:pt x="779" y="1516"/>
                  </a:lnTo>
                  <a:lnTo>
                    <a:pt x="699" y="1450"/>
                  </a:lnTo>
                  <a:close/>
                  <a:moveTo>
                    <a:pt x="395" y="1015"/>
                  </a:moveTo>
                  <a:lnTo>
                    <a:pt x="402" y="1129"/>
                  </a:lnTo>
                  <a:lnTo>
                    <a:pt x="480" y="1197"/>
                  </a:lnTo>
                  <a:lnTo>
                    <a:pt x="470" y="1082"/>
                  </a:lnTo>
                  <a:lnTo>
                    <a:pt x="395" y="1015"/>
                  </a:lnTo>
                  <a:close/>
                  <a:moveTo>
                    <a:pt x="475" y="930"/>
                  </a:moveTo>
                  <a:lnTo>
                    <a:pt x="487" y="1039"/>
                  </a:lnTo>
                  <a:lnTo>
                    <a:pt x="560" y="1103"/>
                  </a:lnTo>
                  <a:lnTo>
                    <a:pt x="550" y="994"/>
                  </a:lnTo>
                  <a:lnTo>
                    <a:pt x="475" y="930"/>
                  </a:lnTo>
                  <a:close/>
                  <a:moveTo>
                    <a:pt x="746" y="1854"/>
                  </a:moveTo>
                  <a:lnTo>
                    <a:pt x="763" y="2000"/>
                  </a:lnTo>
                  <a:lnTo>
                    <a:pt x="848" y="2076"/>
                  </a:lnTo>
                  <a:lnTo>
                    <a:pt x="831" y="1930"/>
                  </a:lnTo>
                  <a:lnTo>
                    <a:pt x="746" y="1854"/>
                  </a:lnTo>
                  <a:close/>
                  <a:moveTo>
                    <a:pt x="553" y="850"/>
                  </a:moveTo>
                  <a:lnTo>
                    <a:pt x="565" y="954"/>
                  </a:lnTo>
                  <a:lnTo>
                    <a:pt x="638" y="1015"/>
                  </a:lnTo>
                  <a:lnTo>
                    <a:pt x="626" y="911"/>
                  </a:lnTo>
                  <a:lnTo>
                    <a:pt x="553" y="850"/>
                  </a:lnTo>
                  <a:close/>
                  <a:moveTo>
                    <a:pt x="569" y="1011"/>
                  </a:moveTo>
                  <a:lnTo>
                    <a:pt x="579" y="1122"/>
                  </a:lnTo>
                  <a:lnTo>
                    <a:pt x="654" y="1188"/>
                  </a:lnTo>
                  <a:lnTo>
                    <a:pt x="643" y="1072"/>
                  </a:lnTo>
                  <a:lnTo>
                    <a:pt x="569" y="1011"/>
                  </a:lnTo>
                  <a:close/>
                  <a:moveTo>
                    <a:pt x="416" y="1696"/>
                  </a:moveTo>
                  <a:lnTo>
                    <a:pt x="406" y="1559"/>
                  </a:lnTo>
                  <a:lnTo>
                    <a:pt x="326" y="1485"/>
                  </a:lnTo>
                  <a:lnTo>
                    <a:pt x="333" y="1623"/>
                  </a:lnTo>
                  <a:lnTo>
                    <a:pt x="416" y="1696"/>
                  </a:lnTo>
                  <a:close/>
                  <a:moveTo>
                    <a:pt x="508" y="1580"/>
                  </a:moveTo>
                  <a:lnTo>
                    <a:pt x="496" y="1448"/>
                  </a:lnTo>
                  <a:lnTo>
                    <a:pt x="418" y="1377"/>
                  </a:lnTo>
                  <a:lnTo>
                    <a:pt x="425" y="1507"/>
                  </a:lnTo>
                  <a:lnTo>
                    <a:pt x="508" y="1580"/>
                  </a:lnTo>
                  <a:close/>
                  <a:moveTo>
                    <a:pt x="541" y="2017"/>
                  </a:moveTo>
                  <a:lnTo>
                    <a:pt x="529" y="1866"/>
                  </a:lnTo>
                  <a:lnTo>
                    <a:pt x="442" y="1790"/>
                  </a:lnTo>
                  <a:lnTo>
                    <a:pt x="454" y="1939"/>
                  </a:lnTo>
                  <a:lnTo>
                    <a:pt x="541" y="2017"/>
                  </a:lnTo>
                  <a:close/>
                  <a:moveTo>
                    <a:pt x="524" y="1790"/>
                  </a:moveTo>
                  <a:lnTo>
                    <a:pt x="513" y="1649"/>
                  </a:lnTo>
                  <a:lnTo>
                    <a:pt x="430" y="1578"/>
                  </a:lnTo>
                  <a:lnTo>
                    <a:pt x="437" y="1715"/>
                  </a:lnTo>
                  <a:lnTo>
                    <a:pt x="524" y="1790"/>
                  </a:lnTo>
                  <a:close/>
                  <a:moveTo>
                    <a:pt x="404" y="1190"/>
                  </a:moveTo>
                  <a:lnTo>
                    <a:pt x="413" y="1313"/>
                  </a:lnTo>
                  <a:lnTo>
                    <a:pt x="491" y="1382"/>
                  </a:lnTo>
                  <a:lnTo>
                    <a:pt x="484" y="1259"/>
                  </a:lnTo>
                  <a:lnTo>
                    <a:pt x="404" y="1190"/>
                  </a:lnTo>
                  <a:close/>
                  <a:moveTo>
                    <a:pt x="765" y="2215"/>
                  </a:moveTo>
                  <a:lnTo>
                    <a:pt x="749" y="2057"/>
                  </a:lnTo>
                  <a:lnTo>
                    <a:pt x="659" y="1984"/>
                  </a:lnTo>
                  <a:lnTo>
                    <a:pt x="676" y="2135"/>
                  </a:lnTo>
                  <a:lnTo>
                    <a:pt x="765" y="2215"/>
                  </a:lnTo>
                  <a:close/>
                  <a:moveTo>
                    <a:pt x="491" y="1098"/>
                  </a:moveTo>
                  <a:lnTo>
                    <a:pt x="498" y="1214"/>
                  </a:lnTo>
                  <a:lnTo>
                    <a:pt x="574" y="1280"/>
                  </a:lnTo>
                  <a:lnTo>
                    <a:pt x="565" y="1164"/>
                  </a:lnTo>
                  <a:lnTo>
                    <a:pt x="491" y="1098"/>
                  </a:lnTo>
                  <a:close/>
                  <a:moveTo>
                    <a:pt x="631" y="1885"/>
                  </a:moveTo>
                  <a:lnTo>
                    <a:pt x="617" y="1743"/>
                  </a:lnTo>
                  <a:lnTo>
                    <a:pt x="534" y="1670"/>
                  </a:lnTo>
                  <a:lnTo>
                    <a:pt x="546" y="1809"/>
                  </a:lnTo>
                  <a:lnTo>
                    <a:pt x="631" y="1885"/>
                  </a:lnTo>
                  <a:close/>
                  <a:moveTo>
                    <a:pt x="791" y="2468"/>
                  </a:moveTo>
                  <a:lnTo>
                    <a:pt x="775" y="2301"/>
                  </a:lnTo>
                  <a:lnTo>
                    <a:pt x="683" y="2220"/>
                  </a:lnTo>
                  <a:lnTo>
                    <a:pt x="699" y="2386"/>
                  </a:lnTo>
                  <a:lnTo>
                    <a:pt x="791" y="2468"/>
                  </a:lnTo>
                  <a:close/>
                  <a:moveTo>
                    <a:pt x="652" y="2116"/>
                  </a:moveTo>
                  <a:lnTo>
                    <a:pt x="638" y="1963"/>
                  </a:lnTo>
                  <a:lnTo>
                    <a:pt x="550" y="1885"/>
                  </a:lnTo>
                  <a:lnTo>
                    <a:pt x="562" y="2038"/>
                  </a:lnTo>
                  <a:lnTo>
                    <a:pt x="652" y="2116"/>
                  </a:lnTo>
                  <a:close/>
                  <a:moveTo>
                    <a:pt x="718" y="3973"/>
                  </a:moveTo>
                  <a:lnTo>
                    <a:pt x="730" y="4124"/>
                  </a:lnTo>
                  <a:lnTo>
                    <a:pt x="836" y="4124"/>
                  </a:lnTo>
                  <a:lnTo>
                    <a:pt x="831" y="4079"/>
                  </a:lnTo>
                  <a:lnTo>
                    <a:pt x="718" y="3973"/>
                  </a:lnTo>
                  <a:close/>
                  <a:moveTo>
                    <a:pt x="12" y="1549"/>
                  </a:moveTo>
                  <a:lnTo>
                    <a:pt x="99" y="1625"/>
                  </a:lnTo>
                  <a:lnTo>
                    <a:pt x="97" y="1485"/>
                  </a:lnTo>
                  <a:lnTo>
                    <a:pt x="12" y="1412"/>
                  </a:lnTo>
                  <a:lnTo>
                    <a:pt x="12" y="1549"/>
                  </a:lnTo>
                  <a:close/>
                  <a:moveTo>
                    <a:pt x="104" y="2095"/>
                  </a:moveTo>
                  <a:lnTo>
                    <a:pt x="102" y="1937"/>
                  </a:lnTo>
                  <a:lnTo>
                    <a:pt x="10" y="1854"/>
                  </a:lnTo>
                  <a:lnTo>
                    <a:pt x="10" y="2012"/>
                  </a:lnTo>
                  <a:lnTo>
                    <a:pt x="104" y="2095"/>
                  </a:lnTo>
                  <a:close/>
                  <a:moveTo>
                    <a:pt x="111" y="3071"/>
                  </a:moveTo>
                  <a:lnTo>
                    <a:pt x="5" y="2974"/>
                  </a:lnTo>
                  <a:lnTo>
                    <a:pt x="2" y="3194"/>
                  </a:lnTo>
                  <a:lnTo>
                    <a:pt x="116" y="3295"/>
                  </a:lnTo>
                  <a:lnTo>
                    <a:pt x="111" y="3071"/>
                  </a:lnTo>
                  <a:close/>
                  <a:moveTo>
                    <a:pt x="104" y="2185"/>
                  </a:moveTo>
                  <a:lnTo>
                    <a:pt x="10" y="2102"/>
                  </a:lnTo>
                  <a:lnTo>
                    <a:pt x="7" y="2275"/>
                  </a:lnTo>
                  <a:lnTo>
                    <a:pt x="106" y="2362"/>
                  </a:lnTo>
                  <a:lnTo>
                    <a:pt x="104" y="2185"/>
                  </a:lnTo>
                  <a:close/>
                  <a:moveTo>
                    <a:pt x="106" y="2456"/>
                  </a:moveTo>
                  <a:lnTo>
                    <a:pt x="7" y="2367"/>
                  </a:lnTo>
                  <a:lnTo>
                    <a:pt x="7" y="2556"/>
                  </a:lnTo>
                  <a:lnTo>
                    <a:pt x="109" y="2648"/>
                  </a:lnTo>
                  <a:lnTo>
                    <a:pt x="106" y="2456"/>
                  </a:lnTo>
                  <a:close/>
                  <a:moveTo>
                    <a:pt x="113" y="3420"/>
                  </a:moveTo>
                  <a:lnTo>
                    <a:pt x="2" y="3316"/>
                  </a:lnTo>
                  <a:lnTo>
                    <a:pt x="0" y="3560"/>
                  </a:lnTo>
                  <a:lnTo>
                    <a:pt x="116" y="3664"/>
                  </a:lnTo>
                  <a:lnTo>
                    <a:pt x="113" y="3420"/>
                  </a:lnTo>
                  <a:close/>
                  <a:moveTo>
                    <a:pt x="215" y="2038"/>
                  </a:moveTo>
                  <a:lnTo>
                    <a:pt x="125" y="1956"/>
                  </a:lnTo>
                  <a:lnTo>
                    <a:pt x="128" y="2119"/>
                  </a:lnTo>
                  <a:lnTo>
                    <a:pt x="220" y="2201"/>
                  </a:lnTo>
                  <a:lnTo>
                    <a:pt x="215" y="2038"/>
                  </a:lnTo>
                  <a:close/>
                  <a:moveTo>
                    <a:pt x="0" y="3694"/>
                  </a:moveTo>
                  <a:lnTo>
                    <a:pt x="0" y="3961"/>
                  </a:lnTo>
                  <a:lnTo>
                    <a:pt x="121" y="4075"/>
                  </a:lnTo>
                  <a:lnTo>
                    <a:pt x="118" y="3801"/>
                  </a:lnTo>
                  <a:lnTo>
                    <a:pt x="0" y="3694"/>
                  </a:lnTo>
                  <a:close/>
                  <a:moveTo>
                    <a:pt x="208" y="1800"/>
                  </a:moveTo>
                  <a:lnTo>
                    <a:pt x="123" y="1724"/>
                  </a:lnTo>
                  <a:lnTo>
                    <a:pt x="125" y="1873"/>
                  </a:lnTo>
                  <a:lnTo>
                    <a:pt x="215" y="1953"/>
                  </a:lnTo>
                  <a:lnTo>
                    <a:pt x="208" y="1800"/>
                  </a:lnTo>
                  <a:close/>
                  <a:moveTo>
                    <a:pt x="206" y="1580"/>
                  </a:moveTo>
                  <a:lnTo>
                    <a:pt x="121" y="1504"/>
                  </a:lnTo>
                  <a:lnTo>
                    <a:pt x="121" y="1646"/>
                  </a:lnTo>
                  <a:lnTo>
                    <a:pt x="208" y="1722"/>
                  </a:lnTo>
                  <a:lnTo>
                    <a:pt x="206" y="1580"/>
                  </a:lnTo>
                  <a:close/>
                  <a:moveTo>
                    <a:pt x="19" y="387"/>
                  </a:moveTo>
                  <a:lnTo>
                    <a:pt x="19" y="484"/>
                  </a:lnTo>
                  <a:lnTo>
                    <a:pt x="90" y="545"/>
                  </a:lnTo>
                  <a:lnTo>
                    <a:pt x="87" y="448"/>
                  </a:lnTo>
                  <a:lnTo>
                    <a:pt x="19" y="387"/>
                  </a:lnTo>
                  <a:close/>
                  <a:moveTo>
                    <a:pt x="222" y="2293"/>
                  </a:moveTo>
                  <a:lnTo>
                    <a:pt x="128" y="2208"/>
                  </a:lnTo>
                  <a:lnTo>
                    <a:pt x="130" y="2386"/>
                  </a:lnTo>
                  <a:lnTo>
                    <a:pt x="229" y="2471"/>
                  </a:lnTo>
                  <a:lnTo>
                    <a:pt x="222" y="2293"/>
                  </a:lnTo>
                  <a:close/>
                  <a:moveTo>
                    <a:pt x="87" y="309"/>
                  </a:moveTo>
                  <a:lnTo>
                    <a:pt x="19" y="252"/>
                  </a:lnTo>
                  <a:lnTo>
                    <a:pt x="17" y="340"/>
                  </a:lnTo>
                  <a:lnTo>
                    <a:pt x="90" y="401"/>
                  </a:lnTo>
                  <a:lnTo>
                    <a:pt x="87" y="309"/>
                  </a:lnTo>
                  <a:close/>
                  <a:moveTo>
                    <a:pt x="85" y="54"/>
                  </a:moveTo>
                  <a:lnTo>
                    <a:pt x="21" y="0"/>
                  </a:lnTo>
                  <a:lnTo>
                    <a:pt x="21" y="80"/>
                  </a:lnTo>
                  <a:lnTo>
                    <a:pt x="85" y="137"/>
                  </a:lnTo>
                  <a:lnTo>
                    <a:pt x="85" y="54"/>
                  </a:lnTo>
                  <a:close/>
                  <a:moveTo>
                    <a:pt x="90" y="595"/>
                  </a:moveTo>
                  <a:lnTo>
                    <a:pt x="19" y="533"/>
                  </a:lnTo>
                  <a:lnTo>
                    <a:pt x="17" y="633"/>
                  </a:lnTo>
                  <a:lnTo>
                    <a:pt x="90" y="696"/>
                  </a:lnTo>
                  <a:lnTo>
                    <a:pt x="90" y="595"/>
                  </a:lnTo>
                  <a:close/>
                  <a:moveTo>
                    <a:pt x="87" y="264"/>
                  </a:moveTo>
                  <a:lnTo>
                    <a:pt x="87" y="179"/>
                  </a:lnTo>
                  <a:lnTo>
                    <a:pt x="19" y="120"/>
                  </a:lnTo>
                  <a:lnTo>
                    <a:pt x="19" y="205"/>
                  </a:lnTo>
                  <a:lnTo>
                    <a:pt x="87" y="264"/>
                  </a:lnTo>
                  <a:close/>
                  <a:moveTo>
                    <a:pt x="99" y="1703"/>
                  </a:moveTo>
                  <a:lnTo>
                    <a:pt x="12" y="1625"/>
                  </a:lnTo>
                  <a:lnTo>
                    <a:pt x="10" y="1774"/>
                  </a:lnTo>
                  <a:lnTo>
                    <a:pt x="102" y="1854"/>
                  </a:lnTo>
                  <a:lnTo>
                    <a:pt x="99" y="1703"/>
                  </a:lnTo>
                  <a:close/>
                  <a:moveTo>
                    <a:pt x="97" y="1282"/>
                  </a:moveTo>
                  <a:lnTo>
                    <a:pt x="14" y="1211"/>
                  </a:lnTo>
                  <a:lnTo>
                    <a:pt x="12" y="1341"/>
                  </a:lnTo>
                  <a:lnTo>
                    <a:pt x="97" y="1415"/>
                  </a:lnTo>
                  <a:lnTo>
                    <a:pt x="97" y="1282"/>
                  </a:lnTo>
                  <a:close/>
                  <a:moveTo>
                    <a:pt x="95" y="1096"/>
                  </a:moveTo>
                  <a:lnTo>
                    <a:pt x="17" y="1025"/>
                  </a:lnTo>
                  <a:lnTo>
                    <a:pt x="14" y="1145"/>
                  </a:lnTo>
                  <a:lnTo>
                    <a:pt x="97" y="1219"/>
                  </a:lnTo>
                  <a:lnTo>
                    <a:pt x="95" y="1096"/>
                  </a:lnTo>
                  <a:close/>
                  <a:moveTo>
                    <a:pt x="92" y="753"/>
                  </a:moveTo>
                  <a:lnTo>
                    <a:pt x="19" y="687"/>
                  </a:lnTo>
                  <a:lnTo>
                    <a:pt x="17" y="793"/>
                  </a:lnTo>
                  <a:lnTo>
                    <a:pt x="92" y="862"/>
                  </a:lnTo>
                  <a:lnTo>
                    <a:pt x="92" y="753"/>
                  </a:lnTo>
                  <a:close/>
                  <a:moveTo>
                    <a:pt x="92" y="1034"/>
                  </a:moveTo>
                  <a:lnTo>
                    <a:pt x="92" y="919"/>
                  </a:lnTo>
                  <a:lnTo>
                    <a:pt x="14" y="850"/>
                  </a:lnTo>
                  <a:lnTo>
                    <a:pt x="14" y="966"/>
                  </a:lnTo>
                  <a:lnTo>
                    <a:pt x="92" y="1034"/>
                  </a:lnTo>
                  <a:close/>
                  <a:moveTo>
                    <a:pt x="109" y="2752"/>
                  </a:moveTo>
                  <a:lnTo>
                    <a:pt x="7" y="2657"/>
                  </a:lnTo>
                  <a:lnTo>
                    <a:pt x="5" y="2860"/>
                  </a:lnTo>
                  <a:lnTo>
                    <a:pt x="109" y="2957"/>
                  </a:lnTo>
                  <a:lnTo>
                    <a:pt x="109" y="2752"/>
                  </a:lnTo>
                  <a:close/>
                  <a:moveTo>
                    <a:pt x="827" y="3723"/>
                  </a:moveTo>
                  <a:lnTo>
                    <a:pt x="848" y="3971"/>
                  </a:lnTo>
                  <a:lnTo>
                    <a:pt x="961" y="4077"/>
                  </a:lnTo>
                  <a:lnTo>
                    <a:pt x="938" y="3824"/>
                  </a:lnTo>
                  <a:lnTo>
                    <a:pt x="827" y="3723"/>
                  </a:lnTo>
                  <a:close/>
                  <a:moveTo>
                    <a:pt x="862" y="4124"/>
                  </a:moveTo>
                  <a:lnTo>
                    <a:pt x="879" y="4124"/>
                  </a:lnTo>
                  <a:lnTo>
                    <a:pt x="862" y="4108"/>
                  </a:lnTo>
                  <a:lnTo>
                    <a:pt x="862" y="4124"/>
                  </a:lnTo>
                  <a:close/>
                  <a:moveTo>
                    <a:pt x="796" y="3697"/>
                  </a:moveTo>
                  <a:lnTo>
                    <a:pt x="685" y="3595"/>
                  </a:lnTo>
                  <a:lnTo>
                    <a:pt x="706" y="3841"/>
                  </a:lnTo>
                  <a:lnTo>
                    <a:pt x="820" y="3945"/>
                  </a:lnTo>
                  <a:lnTo>
                    <a:pt x="796" y="3697"/>
                  </a:lnTo>
                  <a:close/>
                  <a:moveTo>
                    <a:pt x="659" y="3569"/>
                  </a:moveTo>
                  <a:lnTo>
                    <a:pt x="548" y="3470"/>
                  </a:lnTo>
                  <a:lnTo>
                    <a:pt x="565" y="3709"/>
                  </a:lnTo>
                  <a:lnTo>
                    <a:pt x="676" y="3815"/>
                  </a:lnTo>
                  <a:lnTo>
                    <a:pt x="659" y="3569"/>
                  </a:lnTo>
                  <a:close/>
                  <a:moveTo>
                    <a:pt x="572" y="3841"/>
                  </a:moveTo>
                  <a:lnTo>
                    <a:pt x="588" y="4103"/>
                  </a:lnTo>
                  <a:lnTo>
                    <a:pt x="612" y="4124"/>
                  </a:lnTo>
                  <a:lnTo>
                    <a:pt x="702" y="4124"/>
                  </a:lnTo>
                  <a:lnTo>
                    <a:pt x="687" y="3947"/>
                  </a:lnTo>
                  <a:lnTo>
                    <a:pt x="572" y="3841"/>
                  </a:lnTo>
                  <a:close/>
                  <a:moveTo>
                    <a:pt x="966" y="3850"/>
                  </a:moveTo>
                  <a:lnTo>
                    <a:pt x="992" y="4103"/>
                  </a:lnTo>
                  <a:lnTo>
                    <a:pt x="1016" y="4124"/>
                  </a:lnTo>
                  <a:lnTo>
                    <a:pt x="1098" y="4124"/>
                  </a:lnTo>
                  <a:lnTo>
                    <a:pt x="1077" y="3952"/>
                  </a:lnTo>
                  <a:lnTo>
                    <a:pt x="966" y="3850"/>
                  </a:lnTo>
                  <a:close/>
                  <a:moveTo>
                    <a:pt x="1304" y="3834"/>
                  </a:moveTo>
                  <a:lnTo>
                    <a:pt x="1195" y="3737"/>
                  </a:lnTo>
                  <a:lnTo>
                    <a:pt x="1228" y="3978"/>
                  </a:lnTo>
                  <a:lnTo>
                    <a:pt x="1339" y="4077"/>
                  </a:lnTo>
                  <a:lnTo>
                    <a:pt x="1304" y="3834"/>
                  </a:lnTo>
                  <a:close/>
                  <a:moveTo>
                    <a:pt x="1250" y="4124"/>
                  </a:moveTo>
                  <a:lnTo>
                    <a:pt x="1264" y="4124"/>
                  </a:lnTo>
                  <a:lnTo>
                    <a:pt x="1247" y="4108"/>
                  </a:lnTo>
                  <a:lnTo>
                    <a:pt x="1250" y="4124"/>
                  </a:lnTo>
                  <a:close/>
                  <a:moveTo>
                    <a:pt x="430" y="3709"/>
                  </a:moveTo>
                  <a:lnTo>
                    <a:pt x="442" y="3966"/>
                  </a:lnTo>
                  <a:lnTo>
                    <a:pt x="557" y="4075"/>
                  </a:lnTo>
                  <a:lnTo>
                    <a:pt x="543" y="3815"/>
                  </a:lnTo>
                  <a:lnTo>
                    <a:pt x="430" y="3709"/>
                  </a:lnTo>
                  <a:close/>
                  <a:moveTo>
                    <a:pt x="1105" y="3978"/>
                  </a:moveTo>
                  <a:lnTo>
                    <a:pt x="1122" y="4124"/>
                  </a:lnTo>
                  <a:lnTo>
                    <a:pt x="1224" y="4124"/>
                  </a:lnTo>
                  <a:lnTo>
                    <a:pt x="1216" y="4079"/>
                  </a:lnTo>
                  <a:lnTo>
                    <a:pt x="1105" y="3978"/>
                  </a:lnTo>
                  <a:close/>
                  <a:moveTo>
                    <a:pt x="248" y="3194"/>
                  </a:moveTo>
                  <a:lnTo>
                    <a:pt x="139" y="3097"/>
                  </a:lnTo>
                  <a:lnTo>
                    <a:pt x="142" y="3323"/>
                  </a:lnTo>
                  <a:lnTo>
                    <a:pt x="253" y="3425"/>
                  </a:lnTo>
                  <a:lnTo>
                    <a:pt x="248" y="3194"/>
                  </a:lnTo>
                  <a:close/>
                  <a:moveTo>
                    <a:pt x="258" y="3550"/>
                  </a:moveTo>
                  <a:lnTo>
                    <a:pt x="144" y="3446"/>
                  </a:lnTo>
                  <a:lnTo>
                    <a:pt x="147" y="3694"/>
                  </a:lnTo>
                  <a:lnTo>
                    <a:pt x="262" y="3801"/>
                  </a:lnTo>
                  <a:lnTo>
                    <a:pt x="258" y="3550"/>
                  </a:lnTo>
                  <a:close/>
                  <a:moveTo>
                    <a:pt x="236" y="2764"/>
                  </a:moveTo>
                  <a:lnTo>
                    <a:pt x="232" y="2570"/>
                  </a:lnTo>
                  <a:lnTo>
                    <a:pt x="132" y="2480"/>
                  </a:lnTo>
                  <a:lnTo>
                    <a:pt x="135" y="2669"/>
                  </a:lnTo>
                  <a:lnTo>
                    <a:pt x="236" y="2764"/>
                  </a:lnTo>
                  <a:close/>
                  <a:moveTo>
                    <a:pt x="239" y="2867"/>
                  </a:moveTo>
                  <a:lnTo>
                    <a:pt x="135" y="2775"/>
                  </a:lnTo>
                  <a:lnTo>
                    <a:pt x="137" y="2983"/>
                  </a:lnTo>
                  <a:lnTo>
                    <a:pt x="246" y="3080"/>
                  </a:lnTo>
                  <a:lnTo>
                    <a:pt x="239" y="2867"/>
                  </a:lnTo>
                  <a:close/>
                  <a:moveTo>
                    <a:pt x="147" y="3829"/>
                  </a:moveTo>
                  <a:lnTo>
                    <a:pt x="151" y="4103"/>
                  </a:lnTo>
                  <a:lnTo>
                    <a:pt x="172" y="4124"/>
                  </a:lnTo>
                  <a:lnTo>
                    <a:pt x="272" y="4124"/>
                  </a:lnTo>
                  <a:lnTo>
                    <a:pt x="265" y="3940"/>
                  </a:lnTo>
                  <a:lnTo>
                    <a:pt x="147" y="3829"/>
                  </a:lnTo>
                  <a:close/>
                  <a:moveTo>
                    <a:pt x="383" y="3319"/>
                  </a:moveTo>
                  <a:lnTo>
                    <a:pt x="274" y="3219"/>
                  </a:lnTo>
                  <a:lnTo>
                    <a:pt x="281" y="3451"/>
                  </a:lnTo>
                  <a:lnTo>
                    <a:pt x="392" y="3553"/>
                  </a:lnTo>
                  <a:lnTo>
                    <a:pt x="383" y="3319"/>
                  </a:lnTo>
                  <a:close/>
                  <a:moveTo>
                    <a:pt x="520" y="3444"/>
                  </a:moveTo>
                  <a:lnTo>
                    <a:pt x="411" y="3345"/>
                  </a:lnTo>
                  <a:lnTo>
                    <a:pt x="423" y="3581"/>
                  </a:lnTo>
                  <a:lnTo>
                    <a:pt x="534" y="3683"/>
                  </a:lnTo>
                  <a:lnTo>
                    <a:pt x="520" y="3444"/>
                  </a:lnTo>
                  <a:close/>
                  <a:moveTo>
                    <a:pt x="298" y="3968"/>
                  </a:moveTo>
                  <a:lnTo>
                    <a:pt x="302" y="4124"/>
                  </a:lnTo>
                  <a:lnTo>
                    <a:pt x="418" y="4124"/>
                  </a:lnTo>
                  <a:lnTo>
                    <a:pt x="416" y="4079"/>
                  </a:lnTo>
                  <a:lnTo>
                    <a:pt x="298" y="3968"/>
                  </a:lnTo>
                  <a:close/>
                  <a:moveTo>
                    <a:pt x="449" y="4124"/>
                  </a:moveTo>
                  <a:lnTo>
                    <a:pt x="465" y="4124"/>
                  </a:lnTo>
                  <a:lnTo>
                    <a:pt x="446" y="4108"/>
                  </a:lnTo>
                  <a:lnTo>
                    <a:pt x="449" y="4124"/>
                  </a:lnTo>
                  <a:close/>
                  <a:moveTo>
                    <a:pt x="399" y="3683"/>
                  </a:moveTo>
                  <a:lnTo>
                    <a:pt x="286" y="3576"/>
                  </a:lnTo>
                  <a:lnTo>
                    <a:pt x="293" y="3829"/>
                  </a:lnTo>
                  <a:lnTo>
                    <a:pt x="411" y="3938"/>
                  </a:lnTo>
                  <a:lnTo>
                    <a:pt x="399" y="3683"/>
                  </a:lnTo>
                  <a:close/>
                  <a:moveTo>
                    <a:pt x="281" y="567"/>
                  </a:moveTo>
                  <a:lnTo>
                    <a:pt x="352" y="628"/>
                  </a:lnTo>
                  <a:lnTo>
                    <a:pt x="347" y="531"/>
                  </a:lnTo>
                  <a:lnTo>
                    <a:pt x="276" y="474"/>
                  </a:lnTo>
                  <a:lnTo>
                    <a:pt x="281" y="567"/>
                  </a:lnTo>
                  <a:close/>
                  <a:moveTo>
                    <a:pt x="1049" y="2697"/>
                  </a:moveTo>
                  <a:lnTo>
                    <a:pt x="1143" y="2780"/>
                  </a:lnTo>
                  <a:lnTo>
                    <a:pt x="1117" y="2605"/>
                  </a:lnTo>
                  <a:lnTo>
                    <a:pt x="1025" y="2525"/>
                  </a:lnTo>
                  <a:lnTo>
                    <a:pt x="1049" y="2697"/>
                  </a:lnTo>
                  <a:close/>
                  <a:moveTo>
                    <a:pt x="919" y="1752"/>
                  </a:moveTo>
                  <a:lnTo>
                    <a:pt x="999" y="1826"/>
                  </a:lnTo>
                  <a:lnTo>
                    <a:pt x="980" y="1691"/>
                  </a:lnTo>
                  <a:lnTo>
                    <a:pt x="900" y="1620"/>
                  </a:lnTo>
                  <a:lnTo>
                    <a:pt x="919" y="1752"/>
                  </a:lnTo>
                  <a:close/>
                  <a:moveTo>
                    <a:pt x="1013" y="2435"/>
                  </a:moveTo>
                  <a:lnTo>
                    <a:pt x="1103" y="2516"/>
                  </a:lnTo>
                  <a:lnTo>
                    <a:pt x="1079" y="2350"/>
                  </a:lnTo>
                  <a:lnTo>
                    <a:pt x="992" y="2275"/>
                  </a:lnTo>
                  <a:lnTo>
                    <a:pt x="1013" y="2435"/>
                  </a:lnTo>
                  <a:close/>
                  <a:moveTo>
                    <a:pt x="980" y="2192"/>
                  </a:moveTo>
                  <a:lnTo>
                    <a:pt x="1065" y="2270"/>
                  </a:lnTo>
                  <a:lnTo>
                    <a:pt x="1044" y="2116"/>
                  </a:lnTo>
                  <a:lnTo>
                    <a:pt x="959" y="2043"/>
                  </a:lnTo>
                  <a:lnTo>
                    <a:pt x="980" y="2192"/>
                  </a:lnTo>
                  <a:close/>
                  <a:moveTo>
                    <a:pt x="893" y="1554"/>
                  </a:moveTo>
                  <a:lnTo>
                    <a:pt x="971" y="1623"/>
                  </a:lnTo>
                  <a:lnTo>
                    <a:pt x="950" y="1500"/>
                  </a:lnTo>
                  <a:lnTo>
                    <a:pt x="874" y="1431"/>
                  </a:lnTo>
                  <a:lnTo>
                    <a:pt x="893" y="1554"/>
                  </a:lnTo>
                  <a:close/>
                  <a:moveTo>
                    <a:pt x="947" y="1965"/>
                  </a:moveTo>
                  <a:lnTo>
                    <a:pt x="1032" y="2038"/>
                  </a:lnTo>
                  <a:lnTo>
                    <a:pt x="1011" y="1897"/>
                  </a:lnTo>
                  <a:lnTo>
                    <a:pt x="928" y="1826"/>
                  </a:lnTo>
                  <a:lnTo>
                    <a:pt x="947" y="1965"/>
                  </a:lnTo>
                  <a:close/>
                  <a:moveTo>
                    <a:pt x="796" y="871"/>
                  </a:moveTo>
                  <a:lnTo>
                    <a:pt x="867" y="930"/>
                  </a:lnTo>
                  <a:lnTo>
                    <a:pt x="850" y="833"/>
                  </a:lnTo>
                  <a:lnTo>
                    <a:pt x="782" y="774"/>
                  </a:lnTo>
                  <a:lnTo>
                    <a:pt x="796" y="871"/>
                  </a:lnTo>
                  <a:close/>
                  <a:moveTo>
                    <a:pt x="817" y="1027"/>
                  </a:moveTo>
                  <a:lnTo>
                    <a:pt x="891" y="1091"/>
                  </a:lnTo>
                  <a:lnTo>
                    <a:pt x="874" y="985"/>
                  </a:lnTo>
                  <a:lnTo>
                    <a:pt x="803" y="926"/>
                  </a:lnTo>
                  <a:lnTo>
                    <a:pt x="817" y="1027"/>
                  </a:lnTo>
                  <a:close/>
                  <a:moveTo>
                    <a:pt x="841" y="1195"/>
                  </a:moveTo>
                  <a:lnTo>
                    <a:pt x="914" y="1259"/>
                  </a:lnTo>
                  <a:lnTo>
                    <a:pt x="898" y="1145"/>
                  </a:lnTo>
                  <a:lnTo>
                    <a:pt x="827" y="1084"/>
                  </a:lnTo>
                  <a:lnTo>
                    <a:pt x="841" y="1195"/>
                  </a:lnTo>
                  <a:close/>
                  <a:moveTo>
                    <a:pt x="865" y="1370"/>
                  </a:moveTo>
                  <a:lnTo>
                    <a:pt x="942" y="1436"/>
                  </a:lnTo>
                  <a:lnTo>
                    <a:pt x="924" y="1318"/>
                  </a:lnTo>
                  <a:lnTo>
                    <a:pt x="848" y="1252"/>
                  </a:lnTo>
                  <a:lnTo>
                    <a:pt x="865" y="1370"/>
                  </a:lnTo>
                  <a:close/>
                  <a:moveTo>
                    <a:pt x="1091" y="2979"/>
                  </a:moveTo>
                  <a:lnTo>
                    <a:pt x="1188" y="3066"/>
                  </a:lnTo>
                  <a:lnTo>
                    <a:pt x="1160" y="2877"/>
                  </a:lnTo>
                  <a:lnTo>
                    <a:pt x="1063" y="2792"/>
                  </a:lnTo>
                  <a:lnTo>
                    <a:pt x="1091" y="2979"/>
                  </a:lnTo>
                  <a:close/>
                  <a:moveTo>
                    <a:pt x="862" y="3139"/>
                  </a:moveTo>
                  <a:lnTo>
                    <a:pt x="761" y="3047"/>
                  </a:lnTo>
                  <a:lnTo>
                    <a:pt x="782" y="3257"/>
                  </a:lnTo>
                  <a:lnTo>
                    <a:pt x="886" y="3352"/>
                  </a:lnTo>
                  <a:lnTo>
                    <a:pt x="862" y="3139"/>
                  </a:lnTo>
                  <a:close/>
                  <a:moveTo>
                    <a:pt x="787" y="3571"/>
                  </a:moveTo>
                  <a:lnTo>
                    <a:pt x="765" y="3347"/>
                  </a:lnTo>
                  <a:lnTo>
                    <a:pt x="659" y="3250"/>
                  </a:lnTo>
                  <a:lnTo>
                    <a:pt x="678" y="3475"/>
                  </a:lnTo>
                  <a:lnTo>
                    <a:pt x="787" y="3571"/>
                  </a:lnTo>
                  <a:close/>
                  <a:moveTo>
                    <a:pt x="754" y="3234"/>
                  </a:moveTo>
                  <a:lnTo>
                    <a:pt x="735" y="3026"/>
                  </a:lnTo>
                  <a:lnTo>
                    <a:pt x="633" y="2934"/>
                  </a:lnTo>
                  <a:lnTo>
                    <a:pt x="652" y="3139"/>
                  </a:lnTo>
                  <a:lnTo>
                    <a:pt x="754" y="3234"/>
                  </a:lnTo>
                  <a:close/>
                  <a:moveTo>
                    <a:pt x="924" y="3697"/>
                  </a:moveTo>
                  <a:lnTo>
                    <a:pt x="898" y="3468"/>
                  </a:lnTo>
                  <a:lnTo>
                    <a:pt x="791" y="3371"/>
                  </a:lnTo>
                  <a:lnTo>
                    <a:pt x="813" y="3597"/>
                  </a:lnTo>
                  <a:lnTo>
                    <a:pt x="924" y="3697"/>
                  </a:lnTo>
                  <a:close/>
                  <a:moveTo>
                    <a:pt x="647" y="3449"/>
                  </a:moveTo>
                  <a:lnTo>
                    <a:pt x="631" y="3224"/>
                  </a:lnTo>
                  <a:lnTo>
                    <a:pt x="529" y="3132"/>
                  </a:lnTo>
                  <a:lnTo>
                    <a:pt x="541" y="3349"/>
                  </a:lnTo>
                  <a:lnTo>
                    <a:pt x="647" y="3449"/>
                  </a:lnTo>
                  <a:close/>
                  <a:moveTo>
                    <a:pt x="170" y="207"/>
                  </a:moveTo>
                  <a:lnTo>
                    <a:pt x="168" y="122"/>
                  </a:lnTo>
                  <a:lnTo>
                    <a:pt x="102" y="68"/>
                  </a:lnTo>
                  <a:lnTo>
                    <a:pt x="102" y="148"/>
                  </a:lnTo>
                  <a:lnTo>
                    <a:pt x="170" y="207"/>
                  </a:lnTo>
                  <a:close/>
                  <a:moveTo>
                    <a:pt x="992" y="3255"/>
                  </a:moveTo>
                  <a:lnTo>
                    <a:pt x="891" y="3163"/>
                  </a:lnTo>
                  <a:lnTo>
                    <a:pt x="914" y="3375"/>
                  </a:lnTo>
                  <a:lnTo>
                    <a:pt x="1018" y="3470"/>
                  </a:lnTo>
                  <a:lnTo>
                    <a:pt x="992" y="3255"/>
                  </a:lnTo>
                  <a:close/>
                  <a:moveTo>
                    <a:pt x="1200" y="3952"/>
                  </a:moveTo>
                  <a:lnTo>
                    <a:pt x="1167" y="3711"/>
                  </a:lnTo>
                  <a:lnTo>
                    <a:pt x="1061" y="3614"/>
                  </a:lnTo>
                  <a:lnTo>
                    <a:pt x="1089" y="3850"/>
                  </a:lnTo>
                  <a:lnTo>
                    <a:pt x="1200" y="3952"/>
                  </a:lnTo>
                  <a:close/>
                  <a:moveTo>
                    <a:pt x="1131" y="3286"/>
                  </a:moveTo>
                  <a:lnTo>
                    <a:pt x="1233" y="3378"/>
                  </a:lnTo>
                  <a:lnTo>
                    <a:pt x="1202" y="3172"/>
                  </a:lnTo>
                  <a:lnTo>
                    <a:pt x="1105" y="3082"/>
                  </a:lnTo>
                  <a:lnTo>
                    <a:pt x="1131" y="3286"/>
                  </a:lnTo>
                  <a:close/>
                  <a:moveTo>
                    <a:pt x="1061" y="3824"/>
                  </a:moveTo>
                  <a:lnTo>
                    <a:pt x="1032" y="3590"/>
                  </a:lnTo>
                  <a:lnTo>
                    <a:pt x="928" y="3491"/>
                  </a:lnTo>
                  <a:lnTo>
                    <a:pt x="952" y="3723"/>
                  </a:lnTo>
                  <a:lnTo>
                    <a:pt x="1061" y="3824"/>
                  </a:lnTo>
                  <a:close/>
                  <a:moveTo>
                    <a:pt x="843" y="782"/>
                  </a:moveTo>
                  <a:lnTo>
                    <a:pt x="829" y="689"/>
                  </a:lnTo>
                  <a:lnTo>
                    <a:pt x="763" y="633"/>
                  </a:lnTo>
                  <a:lnTo>
                    <a:pt x="775" y="725"/>
                  </a:lnTo>
                  <a:lnTo>
                    <a:pt x="843" y="782"/>
                  </a:lnTo>
                  <a:close/>
                  <a:moveTo>
                    <a:pt x="191" y="352"/>
                  </a:moveTo>
                  <a:lnTo>
                    <a:pt x="260" y="411"/>
                  </a:lnTo>
                  <a:lnTo>
                    <a:pt x="255" y="321"/>
                  </a:lnTo>
                  <a:lnTo>
                    <a:pt x="189" y="264"/>
                  </a:lnTo>
                  <a:lnTo>
                    <a:pt x="191" y="352"/>
                  </a:lnTo>
                  <a:close/>
                  <a:moveTo>
                    <a:pt x="250" y="278"/>
                  </a:moveTo>
                  <a:lnTo>
                    <a:pt x="246" y="193"/>
                  </a:lnTo>
                  <a:lnTo>
                    <a:pt x="184" y="139"/>
                  </a:lnTo>
                  <a:lnTo>
                    <a:pt x="187" y="219"/>
                  </a:lnTo>
                  <a:lnTo>
                    <a:pt x="250" y="278"/>
                  </a:lnTo>
                  <a:close/>
                  <a:moveTo>
                    <a:pt x="198" y="640"/>
                  </a:moveTo>
                  <a:lnTo>
                    <a:pt x="269" y="701"/>
                  </a:lnTo>
                  <a:lnTo>
                    <a:pt x="265" y="602"/>
                  </a:lnTo>
                  <a:lnTo>
                    <a:pt x="196" y="541"/>
                  </a:lnTo>
                  <a:lnTo>
                    <a:pt x="198" y="640"/>
                  </a:lnTo>
                  <a:close/>
                  <a:moveTo>
                    <a:pt x="111" y="878"/>
                  </a:moveTo>
                  <a:lnTo>
                    <a:pt x="189" y="945"/>
                  </a:lnTo>
                  <a:lnTo>
                    <a:pt x="184" y="833"/>
                  </a:lnTo>
                  <a:lnTo>
                    <a:pt x="111" y="770"/>
                  </a:lnTo>
                  <a:lnTo>
                    <a:pt x="111" y="878"/>
                  </a:lnTo>
                  <a:close/>
                  <a:moveTo>
                    <a:pt x="194" y="491"/>
                  </a:moveTo>
                  <a:lnTo>
                    <a:pt x="265" y="552"/>
                  </a:lnTo>
                  <a:lnTo>
                    <a:pt x="260" y="458"/>
                  </a:lnTo>
                  <a:lnTo>
                    <a:pt x="191" y="399"/>
                  </a:lnTo>
                  <a:lnTo>
                    <a:pt x="194" y="491"/>
                  </a:lnTo>
                  <a:close/>
                  <a:moveTo>
                    <a:pt x="109" y="715"/>
                  </a:moveTo>
                  <a:lnTo>
                    <a:pt x="182" y="779"/>
                  </a:lnTo>
                  <a:lnTo>
                    <a:pt x="182" y="675"/>
                  </a:lnTo>
                  <a:lnTo>
                    <a:pt x="109" y="614"/>
                  </a:lnTo>
                  <a:lnTo>
                    <a:pt x="109" y="715"/>
                  </a:lnTo>
                  <a:close/>
                  <a:moveTo>
                    <a:pt x="335" y="349"/>
                  </a:moveTo>
                  <a:lnTo>
                    <a:pt x="331" y="264"/>
                  </a:lnTo>
                  <a:lnTo>
                    <a:pt x="267" y="207"/>
                  </a:lnTo>
                  <a:lnTo>
                    <a:pt x="269" y="290"/>
                  </a:lnTo>
                  <a:lnTo>
                    <a:pt x="335" y="349"/>
                  </a:lnTo>
                  <a:close/>
                  <a:moveTo>
                    <a:pt x="106" y="415"/>
                  </a:moveTo>
                  <a:lnTo>
                    <a:pt x="177" y="477"/>
                  </a:lnTo>
                  <a:lnTo>
                    <a:pt x="175" y="385"/>
                  </a:lnTo>
                  <a:lnTo>
                    <a:pt x="106" y="326"/>
                  </a:lnTo>
                  <a:lnTo>
                    <a:pt x="106" y="415"/>
                  </a:lnTo>
                  <a:close/>
                  <a:moveTo>
                    <a:pt x="104" y="278"/>
                  </a:moveTo>
                  <a:lnTo>
                    <a:pt x="172" y="335"/>
                  </a:lnTo>
                  <a:lnTo>
                    <a:pt x="170" y="250"/>
                  </a:lnTo>
                  <a:lnTo>
                    <a:pt x="104" y="191"/>
                  </a:lnTo>
                  <a:lnTo>
                    <a:pt x="104" y="278"/>
                  </a:lnTo>
                  <a:close/>
                  <a:moveTo>
                    <a:pt x="109" y="559"/>
                  </a:moveTo>
                  <a:lnTo>
                    <a:pt x="180" y="623"/>
                  </a:lnTo>
                  <a:lnTo>
                    <a:pt x="177" y="524"/>
                  </a:lnTo>
                  <a:lnTo>
                    <a:pt x="106" y="465"/>
                  </a:lnTo>
                  <a:lnTo>
                    <a:pt x="109" y="559"/>
                  </a:lnTo>
                  <a:close/>
                  <a:moveTo>
                    <a:pt x="673" y="637"/>
                  </a:moveTo>
                  <a:lnTo>
                    <a:pt x="661" y="548"/>
                  </a:lnTo>
                  <a:lnTo>
                    <a:pt x="595" y="491"/>
                  </a:lnTo>
                  <a:lnTo>
                    <a:pt x="605" y="581"/>
                  </a:lnTo>
                  <a:lnTo>
                    <a:pt x="673" y="637"/>
                  </a:lnTo>
                  <a:close/>
                  <a:moveTo>
                    <a:pt x="446" y="574"/>
                  </a:moveTo>
                  <a:lnTo>
                    <a:pt x="517" y="633"/>
                  </a:lnTo>
                  <a:lnTo>
                    <a:pt x="508" y="541"/>
                  </a:lnTo>
                  <a:lnTo>
                    <a:pt x="442" y="481"/>
                  </a:lnTo>
                  <a:lnTo>
                    <a:pt x="446" y="574"/>
                  </a:lnTo>
                  <a:close/>
                  <a:moveTo>
                    <a:pt x="274" y="425"/>
                  </a:moveTo>
                  <a:lnTo>
                    <a:pt x="345" y="484"/>
                  </a:lnTo>
                  <a:lnTo>
                    <a:pt x="338" y="394"/>
                  </a:lnTo>
                  <a:lnTo>
                    <a:pt x="272" y="337"/>
                  </a:lnTo>
                  <a:lnTo>
                    <a:pt x="274" y="425"/>
                  </a:lnTo>
                  <a:close/>
                  <a:moveTo>
                    <a:pt x="534" y="647"/>
                  </a:moveTo>
                  <a:lnTo>
                    <a:pt x="602" y="706"/>
                  </a:lnTo>
                  <a:lnTo>
                    <a:pt x="591" y="614"/>
                  </a:lnTo>
                  <a:lnTo>
                    <a:pt x="527" y="555"/>
                  </a:lnTo>
                  <a:lnTo>
                    <a:pt x="534" y="647"/>
                  </a:lnTo>
                  <a:close/>
                  <a:moveTo>
                    <a:pt x="758" y="708"/>
                  </a:moveTo>
                  <a:lnTo>
                    <a:pt x="746" y="618"/>
                  </a:lnTo>
                  <a:lnTo>
                    <a:pt x="678" y="559"/>
                  </a:lnTo>
                  <a:lnTo>
                    <a:pt x="690" y="654"/>
                  </a:lnTo>
                  <a:lnTo>
                    <a:pt x="758" y="708"/>
                  </a:lnTo>
                  <a:close/>
                  <a:moveTo>
                    <a:pt x="586" y="564"/>
                  </a:moveTo>
                  <a:lnTo>
                    <a:pt x="579" y="477"/>
                  </a:lnTo>
                  <a:lnTo>
                    <a:pt x="513" y="418"/>
                  </a:lnTo>
                  <a:lnTo>
                    <a:pt x="520" y="507"/>
                  </a:lnTo>
                  <a:lnTo>
                    <a:pt x="586" y="564"/>
                  </a:lnTo>
                  <a:close/>
                  <a:moveTo>
                    <a:pt x="624" y="3116"/>
                  </a:moveTo>
                  <a:lnTo>
                    <a:pt x="607" y="2910"/>
                  </a:lnTo>
                  <a:lnTo>
                    <a:pt x="508" y="2818"/>
                  </a:lnTo>
                  <a:lnTo>
                    <a:pt x="520" y="3019"/>
                  </a:lnTo>
                  <a:lnTo>
                    <a:pt x="624" y="3116"/>
                  </a:lnTo>
                  <a:close/>
                  <a:moveTo>
                    <a:pt x="418" y="420"/>
                  </a:moveTo>
                  <a:lnTo>
                    <a:pt x="411" y="335"/>
                  </a:lnTo>
                  <a:lnTo>
                    <a:pt x="347" y="278"/>
                  </a:lnTo>
                  <a:lnTo>
                    <a:pt x="352" y="363"/>
                  </a:lnTo>
                  <a:lnTo>
                    <a:pt x="418" y="420"/>
                  </a:lnTo>
                  <a:close/>
                  <a:moveTo>
                    <a:pt x="503" y="493"/>
                  </a:moveTo>
                  <a:lnTo>
                    <a:pt x="496" y="404"/>
                  </a:lnTo>
                  <a:lnTo>
                    <a:pt x="432" y="347"/>
                  </a:lnTo>
                  <a:lnTo>
                    <a:pt x="437" y="434"/>
                  </a:lnTo>
                  <a:lnTo>
                    <a:pt x="503" y="493"/>
                  </a:lnTo>
                  <a:close/>
                  <a:moveTo>
                    <a:pt x="361" y="500"/>
                  </a:moveTo>
                  <a:lnTo>
                    <a:pt x="430" y="557"/>
                  </a:lnTo>
                  <a:lnTo>
                    <a:pt x="423" y="467"/>
                  </a:lnTo>
                  <a:lnTo>
                    <a:pt x="354" y="411"/>
                  </a:lnTo>
                  <a:lnTo>
                    <a:pt x="361" y="500"/>
                  </a:lnTo>
                  <a:close/>
                </a:path>
              </a:pathLst>
            </a:custGeom>
            <a:solidFill>
              <a:srgbClr val="F8F8F8">
                <a:alpha val="1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srgbClr val="A2A2A2"/>
                </a:solidFill>
                <a:latin typeface="Lato Light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E4575E97-6320-4AAB-B5B1-F6205280E42D}"/>
              </a:ext>
            </a:extLst>
          </p:cNvPr>
          <p:cNvSpPr txBox="1">
            <a:spLocks/>
          </p:cNvSpPr>
          <p:nvPr/>
        </p:nvSpPr>
        <p:spPr>
          <a:xfrm rot="338373">
            <a:off x="650235" y="5416242"/>
            <a:ext cx="1694952" cy="42973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b" anchorCtr="0">
            <a:spAutoFit/>
            <a:scene3d>
              <a:camera prst="perspectiveLeft" fov="3600000">
                <a:rot lat="19860000" lon="354000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200" b="1" kern="1200" spc="-40" baseline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0" dirty="0">
                <a:ln>
                  <a:noFill/>
                </a:ln>
                <a:solidFill>
                  <a:srgbClr val="FFFFFF"/>
                </a:solidFill>
                <a:latin typeface="Calibri Light"/>
              </a:rPr>
              <a:t>PROGRESS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8E4335-31E7-4AAF-9499-184D891C45B7}"/>
              </a:ext>
            </a:extLst>
          </p:cNvPr>
          <p:cNvSpPr txBox="1">
            <a:spLocks/>
          </p:cNvSpPr>
          <p:nvPr/>
        </p:nvSpPr>
        <p:spPr>
          <a:xfrm rot="20662319" flipH="1">
            <a:off x="2228908" y="5390063"/>
            <a:ext cx="2173521" cy="43826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spAutoFit/>
            <a:scene3d>
              <a:camera prst="perspectiveLeft" fov="0">
                <a:rot lat="19680000" lon="18000000" rev="2070000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200" b="1" kern="1200" spc="-40" baseline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9000"/>
              </a:lnSpc>
            </a:pPr>
            <a:r>
              <a:rPr lang="en-US" sz="3200" b="0" dirty="0">
                <a:ln>
                  <a:noFill/>
                </a:ln>
                <a:solidFill>
                  <a:srgbClr val="FFFFFF"/>
                </a:solidFill>
                <a:latin typeface="Calibri Light"/>
              </a:rPr>
              <a:t>TOWARDS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0AAF695-CE39-4DE6-A154-4C33ADC16BB5}"/>
              </a:ext>
            </a:extLst>
          </p:cNvPr>
          <p:cNvSpPr txBox="1">
            <a:spLocks/>
          </p:cNvSpPr>
          <p:nvPr/>
        </p:nvSpPr>
        <p:spPr>
          <a:xfrm rot="20662319" flipH="1">
            <a:off x="2152456" y="1791675"/>
            <a:ext cx="2173521" cy="43826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spAutoFit/>
            <a:scene3d>
              <a:camera prst="perspectiveLeft" fov="0">
                <a:rot lat="19680000" lon="18000000" rev="2070000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200" b="1" kern="1200" spc="-40" baseline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9000"/>
              </a:lnSpc>
            </a:pPr>
            <a:r>
              <a:rPr lang="en-US" sz="3200" b="0" dirty="0">
                <a:ln>
                  <a:noFill/>
                </a:ln>
                <a:solidFill>
                  <a:srgbClr val="FFFFFF"/>
                </a:solidFill>
                <a:latin typeface="Calibri Light"/>
              </a:rPr>
              <a:t>EMPLOYERS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0EAC2BB-4B71-49C4-8D15-661AA7BF3FF3}"/>
              </a:ext>
            </a:extLst>
          </p:cNvPr>
          <p:cNvSpPr txBox="1">
            <a:spLocks/>
          </p:cNvSpPr>
          <p:nvPr/>
        </p:nvSpPr>
        <p:spPr>
          <a:xfrm rot="20662319" flipH="1">
            <a:off x="2303423" y="4018463"/>
            <a:ext cx="2173521" cy="43826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spAutoFit/>
            <a:scene3d>
              <a:camera prst="perspectiveLeft" fov="0">
                <a:rot lat="19680000" lon="18000000" rev="2070000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200" b="1" kern="1200" spc="-40" baseline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9000"/>
              </a:lnSpc>
            </a:pPr>
            <a:r>
              <a:rPr lang="en-US" sz="3200" b="0" dirty="0">
                <a:ln>
                  <a:noFill/>
                </a:ln>
                <a:solidFill>
                  <a:srgbClr val="FFFFFF"/>
                </a:solidFill>
                <a:latin typeface="Calibri Light"/>
              </a:rPr>
              <a:t>OF JOBS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5D07DA1-4722-4DE3-B067-DEA0A1C0B8EE}"/>
              </a:ext>
            </a:extLst>
          </p:cNvPr>
          <p:cNvSpPr txBox="1">
            <a:spLocks/>
          </p:cNvSpPr>
          <p:nvPr/>
        </p:nvSpPr>
        <p:spPr>
          <a:xfrm rot="338373">
            <a:off x="1305872" y="4025329"/>
            <a:ext cx="956159" cy="42973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b" anchorCtr="0">
            <a:spAutoFit/>
            <a:scene3d>
              <a:camera prst="perspectiveLeft" fov="3600000">
                <a:rot lat="19860000" lon="354000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200" b="1" kern="1200" spc="-40" baseline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0" dirty="0">
                <a:ln>
                  <a:noFill/>
                </a:ln>
                <a:solidFill>
                  <a:srgbClr val="FFFFFF"/>
                </a:solidFill>
                <a:latin typeface="Calibri Light"/>
              </a:rPr>
              <a:t>TYPES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83FE8097-F27A-4061-AD7A-067674A68BD5}"/>
              </a:ext>
            </a:extLst>
          </p:cNvPr>
          <p:cNvSpPr txBox="1">
            <a:spLocks/>
          </p:cNvSpPr>
          <p:nvPr/>
        </p:nvSpPr>
        <p:spPr>
          <a:xfrm rot="338373">
            <a:off x="878305" y="1684564"/>
            <a:ext cx="1619098" cy="42973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b" anchorCtr="0">
            <a:spAutoFit/>
            <a:scene3d>
              <a:camera prst="perspectiveLeft" fov="3600000">
                <a:rot lat="19860000" lon="354000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200" b="1" kern="1200" spc="-40" baseline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0" dirty="0">
                <a:ln>
                  <a:noFill/>
                </a:ln>
                <a:solidFill>
                  <a:srgbClr val="FFFFFF"/>
                </a:solidFill>
                <a:latin typeface="Calibri Light"/>
              </a:rPr>
              <a:t>INDUSTRY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AE612B2-010A-4554-9A1F-7B4171F6DBFE}"/>
              </a:ext>
            </a:extLst>
          </p:cNvPr>
          <p:cNvSpPr txBox="1">
            <a:spLocks/>
          </p:cNvSpPr>
          <p:nvPr/>
        </p:nvSpPr>
        <p:spPr>
          <a:xfrm rot="338373">
            <a:off x="472081" y="2980888"/>
            <a:ext cx="2102692" cy="42973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b" anchorCtr="0">
            <a:spAutoFit/>
            <a:scene3d>
              <a:camera prst="perspectiveLeft" fov="3600000">
                <a:rot lat="19860000" lon="3540000" rev="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200" b="1" kern="1200" spc="-40" baseline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0" dirty="0">
                <a:ln>
                  <a:noFill/>
                </a:ln>
                <a:solidFill>
                  <a:srgbClr val="FFFFFF"/>
                </a:solidFill>
                <a:latin typeface="Calibri Light"/>
              </a:rPr>
              <a:t>CONSULTING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BEAEFEC5-6A9B-4EC6-8E83-DFEA05EC54E7}"/>
              </a:ext>
            </a:extLst>
          </p:cNvPr>
          <p:cNvSpPr txBox="1">
            <a:spLocks/>
          </p:cNvSpPr>
          <p:nvPr/>
        </p:nvSpPr>
        <p:spPr>
          <a:xfrm rot="20662319" flipH="1">
            <a:off x="2152456" y="3010875"/>
            <a:ext cx="2173521" cy="43826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b" anchorCtr="0">
            <a:spAutoFit/>
            <a:scene3d>
              <a:camera prst="perspectiveLeft" fov="0">
                <a:rot lat="19680000" lon="18000000" rev="20700000"/>
              </a:camera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200" b="1" kern="1200" spc="-40" baseline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9000"/>
              </a:lnSpc>
            </a:pPr>
            <a:r>
              <a:rPr lang="en-US" sz="3200" b="0" dirty="0">
                <a:ln>
                  <a:noFill/>
                </a:ln>
                <a:solidFill>
                  <a:srgbClr val="FFFFFF"/>
                </a:solidFill>
                <a:latin typeface="Calibri Light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288935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Pay Progression for CMAs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601567"/>
            <a:ext cx="44805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IMA Global Salary Survey, www.imanet.org/salary_survey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C3BF37-CF74-4798-8103-C813BB6C72EF}"/>
              </a:ext>
            </a:extLst>
          </p:cNvPr>
          <p:cNvGrpSpPr/>
          <p:nvPr/>
        </p:nvGrpSpPr>
        <p:grpSpPr>
          <a:xfrm>
            <a:off x="2171700" y="1600200"/>
            <a:ext cx="7848600" cy="3962400"/>
            <a:chOff x="1981200" y="1371600"/>
            <a:chExt cx="7848600" cy="396240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79440F-F6EF-4A20-82DC-128FDB41D1DA}"/>
                </a:ext>
              </a:extLst>
            </p:cNvPr>
            <p:cNvGrpSpPr/>
            <p:nvPr/>
          </p:nvGrpSpPr>
          <p:grpSpPr>
            <a:xfrm>
              <a:off x="2552700" y="1979332"/>
              <a:ext cx="6705600" cy="2897468"/>
              <a:chOff x="2758440" y="1828800"/>
              <a:chExt cx="6705600" cy="2897468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704AF16-A34D-400A-AA1E-E22541C37A98}"/>
                  </a:ext>
                </a:extLst>
              </p:cNvPr>
              <p:cNvGrpSpPr/>
              <p:nvPr/>
            </p:nvGrpSpPr>
            <p:grpSpPr>
              <a:xfrm>
                <a:off x="2758440" y="1828800"/>
                <a:ext cx="6705600" cy="1961360"/>
                <a:chOff x="2667000" y="1828800"/>
                <a:chExt cx="6705600" cy="1961360"/>
              </a:xfrm>
            </p:grpSpPr>
            <p:sp>
              <p:nvSpPr>
                <p:cNvPr id="3" name="Arrow: Pentagon 2">
                  <a:extLst>
                    <a:ext uri="{FF2B5EF4-FFF2-40B4-BE49-F238E27FC236}">
                      <a16:creationId xmlns:a16="http://schemas.microsoft.com/office/drawing/2014/main" id="{BC806D3A-BF8D-47B7-A3ED-5BDAF8FB1BE5}"/>
                    </a:ext>
                  </a:extLst>
                </p:cNvPr>
                <p:cNvSpPr/>
                <p:nvPr/>
              </p:nvSpPr>
              <p:spPr bwMode="gray">
                <a:xfrm>
                  <a:off x="2667000" y="1828800"/>
                  <a:ext cx="4876800" cy="914400"/>
                </a:xfrm>
                <a:prstGeom prst="homePlate">
                  <a:avLst>
                    <a:gd name="adj" fmla="val 34884"/>
                  </a:avLst>
                </a:prstGeom>
                <a:solidFill>
                  <a:srgbClr val="007680"/>
                </a:solidFill>
                <a:ln w="19050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88900" tIns="88900" rIns="88900" bIns="88900" rtlCol="0" anchor="ctr"/>
                <a:lstStyle/>
                <a:p>
                  <a:pPr algn="r">
                    <a:lnSpc>
                      <a:spcPct val="106000"/>
                    </a:lnSpc>
                    <a:buFont typeface="Wingdings 2" pitchFamily="18" charset="2"/>
                    <a:buNone/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CMAs</a:t>
                  </a:r>
                </a:p>
              </p:txBody>
            </p:sp>
            <p:sp>
              <p:nvSpPr>
                <p:cNvPr id="5" name="Arrow: Chevron 4">
                  <a:extLst>
                    <a:ext uri="{FF2B5EF4-FFF2-40B4-BE49-F238E27FC236}">
                      <a16:creationId xmlns:a16="http://schemas.microsoft.com/office/drawing/2014/main" id="{34BE3BD4-EA1D-4BFD-B148-68553B3F7DF1}"/>
                    </a:ext>
                  </a:extLst>
                </p:cNvPr>
                <p:cNvSpPr/>
                <p:nvPr/>
              </p:nvSpPr>
              <p:spPr bwMode="gray">
                <a:xfrm>
                  <a:off x="7315200" y="1828800"/>
                  <a:ext cx="2057400" cy="914400"/>
                </a:xfrm>
                <a:prstGeom prst="chevron">
                  <a:avLst>
                    <a:gd name="adj" fmla="val 34627"/>
                  </a:avLst>
                </a:prstGeom>
                <a:solidFill>
                  <a:schemeClr val="accent1"/>
                </a:solidFill>
                <a:ln w="19050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88900" tIns="88900" rIns="88900" bIns="88900" rtlCol="0" anchor="ctr"/>
                <a:lstStyle/>
                <a:p>
                  <a:pPr algn="ctr">
                    <a:lnSpc>
                      <a:spcPct val="106000"/>
                    </a:lnSpc>
                    <a:buFont typeface="Wingdings 2" pitchFamily="18" charset="2"/>
                    <a:buNone/>
                  </a:pPr>
                  <a:r>
                    <a:rPr lang="en-US" sz="2000" b="1" dirty="0">
                      <a:solidFill>
                        <a:schemeClr val="bg1"/>
                      </a:solidFill>
                    </a:rPr>
                    <a:t>31% more</a:t>
                  </a:r>
                </a:p>
              </p:txBody>
            </p:sp>
            <p:sp>
              <p:nvSpPr>
                <p:cNvPr id="8" name="Arrow: Pentagon 7">
                  <a:extLst>
                    <a:ext uri="{FF2B5EF4-FFF2-40B4-BE49-F238E27FC236}">
                      <a16:creationId xmlns:a16="http://schemas.microsoft.com/office/drawing/2014/main" id="{5CBA2288-01D6-47E8-811C-419C2CF09353}"/>
                    </a:ext>
                  </a:extLst>
                </p:cNvPr>
                <p:cNvSpPr/>
                <p:nvPr/>
              </p:nvSpPr>
              <p:spPr bwMode="gray">
                <a:xfrm>
                  <a:off x="2667000" y="2875760"/>
                  <a:ext cx="4876800" cy="914400"/>
                </a:xfrm>
                <a:prstGeom prst="homePlate">
                  <a:avLst>
                    <a:gd name="adj" fmla="val 34884"/>
                  </a:avLst>
                </a:prstGeom>
                <a:solidFill>
                  <a:srgbClr val="007680"/>
                </a:solidFill>
                <a:ln w="19050" algn="ctr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lIns="88900" tIns="88900" rIns="88900" bIns="88900" rtlCol="0" anchor="ctr"/>
                <a:lstStyle/>
                <a:p>
                  <a:pPr algn="r">
                    <a:lnSpc>
                      <a:spcPct val="106000"/>
                    </a:lnSpc>
                    <a:buFont typeface="Wingdings 2" pitchFamily="18" charset="2"/>
                    <a:buNone/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Noncertified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FB06F33-D277-49F4-A7D8-28FCFB54C7D1}"/>
                  </a:ext>
                </a:extLst>
              </p:cNvPr>
              <p:cNvSpPr/>
              <p:nvPr/>
            </p:nvSpPr>
            <p:spPr bwMode="gray">
              <a:xfrm>
                <a:off x="2758440" y="4114800"/>
                <a:ext cx="6705600" cy="611468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r>
                  <a:rPr lang="en-US" sz="1800" dirty="0"/>
                  <a:t>In the United States, CMAs earn 31% more in total compensation than their noncertified peers.</a:t>
                </a: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77FB2E2-FB1C-4D55-AFAF-008CF8851B10}"/>
                </a:ext>
              </a:extLst>
            </p:cNvPr>
            <p:cNvSpPr/>
            <p:nvPr/>
          </p:nvSpPr>
          <p:spPr bwMode="gray">
            <a:xfrm>
              <a:off x="1981200" y="1371600"/>
              <a:ext cx="7848600" cy="3962400"/>
            </a:xfrm>
            <a:prstGeom prst="roundRect">
              <a:avLst>
                <a:gd name="adj" fmla="val 12910"/>
              </a:avLst>
            </a:prstGeom>
            <a:noFill/>
            <a:ln w="28575" algn="ctr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56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Public Accounting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6A58D3-19EE-4123-A904-203A47068928}"/>
              </a:ext>
            </a:extLst>
          </p:cNvPr>
          <p:cNvGrpSpPr/>
          <p:nvPr/>
        </p:nvGrpSpPr>
        <p:grpSpPr>
          <a:xfrm>
            <a:off x="1602073" y="1371600"/>
            <a:ext cx="8987854" cy="4572000"/>
            <a:chOff x="1600200" y="1371600"/>
            <a:chExt cx="8987854" cy="4572000"/>
          </a:xfrm>
        </p:grpSpPr>
        <p:sp>
          <p:nvSpPr>
            <p:cNvPr id="27" name="Snip Diagonal Corner Rectangle 4">
              <a:extLst>
                <a:ext uri="{FF2B5EF4-FFF2-40B4-BE49-F238E27FC236}">
                  <a16:creationId xmlns:a16="http://schemas.microsoft.com/office/drawing/2014/main" id="{38FD0ECD-D9B7-4E00-A218-10AAA6D5624E}"/>
                </a:ext>
              </a:extLst>
            </p:cNvPr>
            <p:cNvSpPr/>
            <p:nvPr/>
          </p:nvSpPr>
          <p:spPr>
            <a:xfrm flipV="1">
              <a:off x="1600200" y="4573466"/>
              <a:ext cx="8987854" cy="1370134"/>
            </a:xfrm>
            <a:prstGeom prst="snip2DiagRect">
              <a:avLst>
                <a:gd name="adj1" fmla="val 0"/>
                <a:gd name="adj2" fmla="val 28034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oup 65">
              <a:extLst>
                <a:ext uri="{FF2B5EF4-FFF2-40B4-BE49-F238E27FC236}">
                  <a16:creationId xmlns:a16="http://schemas.microsoft.com/office/drawing/2014/main" id="{1FCAB217-D763-4D57-AB5A-C99D1A16C897}"/>
                </a:ext>
              </a:extLst>
            </p:cNvPr>
            <p:cNvGrpSpPr/>
            <p:nvPr/>
          </p:nvGrpSpPr>
          <p:grpSpPr>
            <a:xfrm flipH="1">
              <a:off x="1600200" y="2973266"/>
              <a:ext cx="8987854" cy="1792392"/>
              <a:chOff x="665941" y="1131574"/>
              <a:chExt cx="4482128" cy="1205773"/>
            </a:xfr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9622C57E-BCF8-4A4C-B6CF-20D49DABC38D}"/>
                  </a:ext>
                </a:extLst>
              </p:cNvPr>
              <p:cNvSpPr/>
              <p:nvPr/>
            </p:nvSpPr>
            <p:spPr>
              <a:xfrm rot="10800000">
                <a:off x="1234136" y="2053288"/>
                <a:ext cx="518464" cy="284059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Snip Diagonal Corner Rectangle 10">
                <a:extLst>
                  <a:ext uri="{FF2B5EF4-FFF2-40B4-BE49-F238E27FC236}">
                    <a16:creationId xmlns:a16="http://schemas.microsoft.com/office/drawing/2014/main" id="{51A89848-7C07-47D1-8940-B2F04B0CB955}"/>
                  </a:ext>
                </a:extLst>
              </p:cNvPr>
              <p:cNvSpPr/>
              <p:nvPr/>
            </p:nvSpPr>
            <p:spPr>
              <a:xfrm flipV="1">
                <a:off x="665941" y="1131574"/>
                <a:ext cx="4482128" cy="921713"/>
              </a:xfrm>
              <a:prstGeom prst="snip2DiagRect">
                <a:avLst>
                  <a:gd name="adj1" fmla="val 0"/>
                  <a:gd name="adj2" fmla="val 2803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/>
              </a:p>
            </p:txBody>
          </p:sp>
        </p:grpSp>
        <p:grpSp>
          <p:nvGrpSpPr>
            <p:cNvPr id="12" name="Group 64">
              <a:extLst>
                <a:ext uri="{FF2B5EF4-FFF2-40B4-BE49-F238E27FC236}">
                  <a16:creationId xmlns:a16="http://schemas.microsoft.com/office/drawing/2014/main" id="{71E330EB-0937-4015-BC7F-D55EFA1E6DCF}"/>
                </a:ext>
              </a:extLst>
            </p:cNvPr>
            <p:cNvGrpSpPr/>
            <p:nvPr/>
          </p:nvGrpSpPr>
          <p:grpSpPr>
            <a:xfrm>
              <a:off x="1600200" y="1371600"/>
              <a:ext cx="8987854" cy="1792392"/>
              <a:chOff x="665941" y="1131574"/>
              <a:chExt cx="4482128" cy="120577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A45EAA04-36B0-4914-A46B-17D96E18A6D4}"/>
                  </a:ext>
                </a:extLst>
              </p:cNvPr>
              <p:cNvSpPr/>
              <p:nvPr/>
            </p:nvSpPr>
            <p:spPr>
              <a:xfrm rot="10800000">
                <a:off x="1234136" y="2053288"/>
                <a:ext cx="518464" cy="28405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Snip Diagonal Corner Rectangle 13">
                <a:extLst>
                  <a:ext uri="{FF2B5EF4-FFF2-40B4-BE49-F238E27FC236}">
                    <a16:creationId xmlns:a16="http://schemas.microsoft.com/office/drawing/2014/main" id="{09BA929E-40C2-4D8B-8F52-A744EB9020F5}"/>
                  </a:ext>
                </a:extLst>
              </p:cNvPr>
              <p:cNvSpPr/>
              <p:nvPr/>
            </p:nvSpPr>
            <p:spPr>
              <a:xfrm flipH="1">
                <a:off x="665941" y="1131574"/>
                <a:ext cx="4482128" cy="921713"/>
              </a:xfrm>
              <a:prstGeom prst="snip2DiagRect">
                <a:avLst>
                  <a:gd name="adj1" fmla="val 0"/>
                  <a:gd name="adj2" fmla="val 2803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800" dirty="0"/>
                  <a:t>Become a CPA and join a broad-ranging, prestigious, licensed profession</a:t>
                </a: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1648DE-9BE7-4004-98B5-328B2A0890B9}"/>
                </a:ext>
              </a:extLst>
            </p:cNvPr>
            <p:cNvSpPr/>
            <p:nvPr/>
          </p:nvSpPr>
          <p:spPr bwMode="gray">
            <a:xfrm>
              <a:off x="1600200" y="2973266"/>
              <a:ext cx="8153400" cy="137013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chemeClr val="bg1"/>
                  </a:solidFill>
                </a:rPr>
                <a:t>Must satisfy the “150 credit-hour” requirement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6FC81D0-9391-4ED6-8B70-307FEB2ED5B4}"/>
                </a:ext>
              </a:extLst>
            </p:cNvPr>
            <p:cNvSpPr/>
            <p:nvPr/>
          </p:nvSpPr>
          <p:spPr bwMode="gray">
            <a:xfrm>
              <a:off x="1828800" y="4575238"/>
              <a:ext cx="8759254" cy="136836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r>
                <a:rPr lang="en-US" sz="1800" dirty="0">
                  <a:solidFill>
                    <a:schemeClr val="bg1"/>
                  </a:solidFill>
                </a:rPr>
                <a:t>Get there with Penn State’s Integrated or One-Year</a:t>
              </a:r>
            </a:p>
            <a:p>
              <a:pPr>
                <a:spcAft>
                  <a:spcPts val="800"/>
                </a:spcAft>
              </a:pPr>
              <a:r>
                <a:rPr lang="en-US" sz="1800" dirty="0">
                  <a:solidFill>
                    <a:schemeClr val="bg1"/>
                  </a:solidFill>
                </a:rPr>
                <a:t>Master of Accounting (</a:t>
              </a:r>
              <a:r>
                <a:rPr lang="en-US" sz="1800" dirty="0" err="1">
                  <a:solidFill>
                    <a:schemeClr val="bg1"/>
                  </a:solidFill>
                </a:rPr>
                <a:t>MAcc</a:t>
              </a:r>
              <a:r>
                <a:rPr lang="en-US" sz="1800" dirty="0">
                  <a:solidFill>
                    <a:schemeClr val="bg1"/>
                  </a:solidFill>
                </a:rPr>
                <a:t>) Program</a:t>
              </a:r>
            </a:p>
            <a:p>
              <a:r>
                <a:rPr lang="en-US" sz="1400" i="1" dirty="0">
                  <a:solidFill>
                    <a:schemeClr val="bg1"/>
                  </a:solidFill>
                </a:rPr>
                <a:t>30 additional credit hours designed to meet the 150 credit-hour requirement in most states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985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Work Hard and The Jobs are Plentiful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14844F9-11A2-4984-A3CB-5167952F84AF}"/>
              </a:ext>
            </a:extLst>
          </p:cNvPr>
          <p:cNvSpPr/>
          <p:nvPr/>
        </p:nvSpPr>
        <p:spPr>
          <a:xfrm>
            <a:off x="8182782" y="2158202"/>
            <a:ext cx="4009217" cy="279453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457200" rtlCol="0" anchor="t"/>
          <a:lstStyle/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Rough Starting</a:t>
            </a:r>
          </a:p>
          <a:p>
            <a:pPr algn="ctr"/>
            <a:r>
              <a:rPr lang="en-US" sz="1600" b="1" dirty="0"/>
              <a:t>Salary Ranges</a:t>
            </a:r>
          </a:p>
          <a:p>
            <a:pPr marL="0" lvl="1" algn="ctr"/>
            <a:endParaRPr lang="en-US" sz="1400" dirty="0"/>
          </a:p>
          <a:p>
            <a:pPr marL="0" lvl="1" algn="ctr"/>
            <a:r>
              <a:rPr lang="en-US" sz="1400" dirty="0"/>
              <a:t>$50k-$70k (location dependent) </a:t>
            </a:r>
          </a:p>
          <a:p>
            <a:pPr marL="0" lvl="1" algn="ctr"/>
            <a:endParaRPr lang="en-US" sz="1400" dirty="0"/>
          </a:p>
          <a:p>
            <a:pPr marL="0" lvl="1" algn="ctr"/>
            <a:r>
              <a:rPr lang="en-US" sz="1400" dirty="0"/>
              <a:t>More with IT</a:t>
            </a:r>
          </a:p>
        </p:txBody>
      </p:sp>
      <p:grpSp>
        <p:nvGrpSpPr>
          <p:cNvPr id="9" name="Group 97">
            <a:extLst>
              <a:ext uri="{FF2B5EF4-FFF2-40B4-BE49-F238E27FC236}">
                <a16:creationId xmlns:a16="http://schemas.microsoft.com/office/drawing/2014/main" id="{6074DCF7-0629-46EC-85A9-AE3DC8CDB631}"/>
              </a:ext>
            </a:extLst>
          </p:cNvPr>
          <p:cNvGrpSpPr/>
          <p:nvPr/>
        </p:nvGrpSpPr>
        <p:grpSpPr>
          <a:xfrm>
            <a:off x="4006173" y="2158202"/>
            <a:ext cx="4506706" cy="2794532"/>
            <a:chOff x="2286000" y="1605014"/>
            <a:chExt cx="2461784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D62100-DC01-4925-B954-AB324C3661F1}"/>
                </a:ext>
              </a:extLst>
            </p:cNvPr>
            <p:cNvSpPr/>
            <p:nvPr/>
          </p:nvSpPr>
          <p:spPr>
            <a:xfrm>
              <a:off x="2286000" y="1605014"/>
              <a:ext cx="2286000" cy="152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0" rIns="274320" rtlCol="0" anchor="t"/>
            <a:lstStyle/>
            <a:p>
              <a:pPr algn="ctr"/>
              <a:endParaRPr lang="en-US" sz="16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Placement rates are extremely high with top employers</a:t>
              </a:r>
            </a:p>
            <a:p>
              <a:pPr marL="0" lvl="1" algn="ctr"/>
              <a:endParaRPr lang="en-US" sz="1400" dirty="0">
                <a:solidFill>
                  <a:schemeClr val="bg1"/>
                </a:solidFill>
              </a:endParaRPr>
            </a:p>
            <a:p>
              <a:pPr marL="0" lvl="1" algn="ctr"/>
              <a:r>
                <a:rPr lang="en-US" sz="1400" dirty="0">
                  <a:solidFill>
                    <a:schemeClr val="bg1"/>
                  </a:solidFill>
                </a:rPr>
                <a:t>Wall Street Journal noted Penn State as top school for recruiters</a:t>
              </a:r>
            </a:p>
            <a:p>
              <a:pPr marL="0" lvl="1" algn="ctr"/>
              <a:endParaRPr lang="en-US" sz="1400" dirty="0">
                <a:solidFill>
                  <a:schemeClr val="bg1"/>
                </a:solidFill>
              </a:endParaRPr>
            </a:p>
            <a:p>
              <a:pPr marL="0" lvl="1" algn="ctr"/>
              <a:r>
                <a:rPr lang="en-US" sz="1400" dirty="0">
                  <a:solidFill>
                    <a:schemeClr val="bg1"/>
                  </a:solidFill>
                </a:rPr>
                <a:t>Penn State in top 3 for sources of talent for all major public</a:t>
              </a:r>
            </a:p>
            <a:p>
              <a:pPr marL="0" lvl="1" algn="ctr"/>
              <a:r>
                <a:rPr lang="en-US" sz="1400" dirty="0">
                  <a:solidFill>
                    <a:schemeClr val="bg1"/>
                  </a:solidFill>
                </a:rPr>
                <a:t>accounting firms</a:t>
              </a: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6D4FC470-DC7E-419F-9995-5A99C6A3A7A7}"/>
                </a:ext>
              </a:extLst>
            </p:cNvPr>
            <p:cNvSpPr/>
            <p:nvPr/>
          </p:nvSpPr>
          <p:spPr>
            <a:xfrm rot="5400000">
              <a:off x="4467127" y="1857756"/>
              <a:ext cx="381000" cy="18031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96">
            <a:extLst>
              <a:ext uri="{FF2B5EF4-FFF2-40B4-BE49-F238E27FC236}">
                <a16:creationId xmlns:a16="http://schemas.microsoft.com/office/drawing/2014/main" id="{B55469E5-A862-4C46-A1BC-24671F4EDCEA}"/>
              </a:ext>
            </a:extLst>
          </p:cNvPr>
          <p:cNvGrpSpPr/>
          <p:nvPr/>
        </p:nvGrpSpPr>
        <p:grpSpPr>
          <a:xfrm>
            <a:off x="0" y="2158202"/>
            <a:ext cx="4327976" cy="2794532"/>
            <a:chOff x="0" y="1605014"/>
            <a:chExt cx="2472977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06D5EB0-E5B6-4BB6-A3ED-E9F766A84428}"/>
                </a:ext>
              </a:extLst>
            </p:cNvPr>
            <p:cNvSpPr/>
            <p:nvPr/>
          </p:nvSpPr>
          <p:spPr>
            <a:xfrm>
              <a:off x="0" y="1605014"/>
              <a:ext cx="2286000" cy="152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 dirty="0">
                <a:solidFill>
                  <a:prstClr val="white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ts val="600"/>
                </a:spcAft>
              </a:pPr>
              <a:r>
                <a:rPr lang="en-US" sz="1600" b="1" dirty="0">
                  <a:solidFill>
                    <a:prstClr val="white"/>
                  </a:solidFill>
                </a:rPr>
                <a:t>Major Recruiters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 dirty="0">
                <a:solidFill>
                  <a:prstClr val="white"/>
                </a:solidFill>
              </a:endParaRPr>
            </a:p>
            <a:p>
              <a:pPr marL="0" lvl="1" algn="ctr">
                <a:spcAft>
                  <a:spcPts val="600"/>
                </a:spcAft>
              </a:pPr>
              <a:r>
                <a:rPr lang="en-US" sz="1400" dirty="0"/>
                <a:t>Public Accounting Firms</a:t>
              </a:r>
            </a:p>
            <a:p>
              <a:pPr marL="0" lvl="1" algn="ctr">
                <a:spcAft>
                  <a:spcPts val="600"/>
                </a:spcAft>
              </a:pPr>
              <a:r>
                <a:rPr lang="en-US" sz="1400" dirty="0"/>
                <a:t>Investment Banks</a:t>
              </a:r>
            </a:p>
            <a:p>
              <a:pPr marL="0" lvl="1" algn="ctr">
                <a:spcAft>
                  <a:spcPts val="600"/>
                </a:spcAft>
              </a:pPr>
              <a:r>
                <a:rPr lang="en-US" sz="1400" dirty="0"/>
                <a:t>Industry</a:t>
              </a:r>
            </a:p>
            <a:p>
              <a:pPr marL="0" lvl="1" algn="ctr"/>
              <a:endParaRPr lang="en-US" sz="1400" dirty="0"/>
            </a:p>
            <a:p>
              <a:pPr marL="0" lvl="1" algn="ctr"/>
              <a:r>
                <a:rPr lang="en-US" sz="1400" i="1" dirty="0" err="1"/>
                <a:t>MAcc</a:t>
              </a:r>
              <a:r>
                <a:rPr lang="en-US" sz="1400" i="1" dirty="0"/>
                <a:t> Program recognized as top source</a:t>
              </a:r>
            </a:p>
            <a:p>
              <a:pPr marL="0" lvl="1" algn="ctr"/>
              <a:r>
                <a:rPr lang="en-US" sz="1400" i="1" dirty="0"/>
                <a:t>of talent for many major employers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800" b="1" dirty="0">
                <a:solidFill>
                  <a:prstClr val="white"/>
                </a:solidFill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D637F07-6356-4A08-8524-CDDE24ED9E68}"/>
                </a:ext>
              </a:extLst>
            </p:cNvPr>
            <p:cNvSpPr/>
            <p:nvPr/>
          </p:nvSpPr>
          <p:spPr>
            <a:xfrm rot="5400000">
              <a:off x="2190654" y="2618091"/>
              <a:ext cx="381000" cy="18364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495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557722F-F9AA-4051-B836-7C85D7EDEB13}"/>
              </a:ext>
            </a:extLst>
          </p:cNvPr>
          <p:cNvSpPr/>
          <p:nvPr/>
        </p:nvSpPr>
        <p:spPr bwMode="gray">
          <a:xfrm>
            <a:off x="876300" y="2209800"/>
            <a:ext cx="10439400" cy="4191000"/>
          </a:xfrm>
          <a:prstGeom prst="roundRect">
            <a:avLst>
              <a:gd name="adj" fmla="val 6238"/>
            </a:avLst>
          </a:prstGeom>
          <a:noFill/>
          <a:ln w="19050" algn="ctr">
            <a:solidFill>
              <a:srgbClr val="004F59"/>
            </a:solidFill>
            <a:miter lim="800000"/>
            <a:headEnd/>
            <a:tailEnd/>
          </a:ln>
        </p:spPr>
        <p:txBody>
          <a:bodyPr wrap="square" lIns="88900" tIns="274320" rIns="88900" bIns="88900" rtlCol="0" anchor="b"/>
          <a:lstStyle/>
          <a:p>
            <a:pPr lvl="1">
              <a:spcAft>
                <a:spcPts val="300"/>
              </a:spcAft>
            </a:pPr>
            <a:r>
              <a:rPr lang="en-US" sz="1600" dirty="0"/>
              <a:t>Mixture of graduate and undergraduate courses over the junior, senior, and 5</a:t>
            </a:r>
            <a:r>
              <a:rPr lang="en-US" sz="1600" baseline="30000" dirty="0"/>
              <a:t>th</a:t>
            </a:r>
            <a:r>
              <a:rPr lang="en-US" sz="1600" dirty="0"/>
              <a:t> year</a:t>
            </a:r>
          </a:p>
          <a:p>
            <a:pPr lvl="1">
              <a:spcAft>
                <a:spcPts val="300"/>
              </a:spcAft>
            </a:pPr>
            <a:endParaRPr lang="en-US" sz="16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Opportunity to complete an internship</a:t>
            </a:r>
          </a:p>
          <a:p>
            <a:pPr lvl="1">
              <a:spcAft>
                <a:spcPts val="300"/>
              </a:spcAft>
            </a:pPr>
            <a:endParaRPr lang="en-US" sz="16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Study-abroad is possible</a:t>
            </a:r>
          </a:p>
          <a:p>
            <a:pPr lvl="1">
              <a:spcAft>
                <a:spcPts val="300"/>
              </a:spcAft>
            </a:pPr>
            <a:endParaRPr lang="en-US" sz="16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Graduate with both a Bachelor and Master degrees, meet the 150 credit-hour requirement, be ready to sit for the CPA Exam</a:t>
            </a:r>
          </a:p>
          <a:p>
            <a:pPr lvl="1">
              <a:spcAft>
                <a:spcPts val="300"/>
              </a:spcAft>
            </a:pPr>
            <a:endParaRPr lang="en-US" sz="16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Graduate GPA must exceed 3.0</a:t>
            </a:r>
          </a:p>
          <a:p>
            <a:pPr lvl="1">
              <a:spcAft>
                <a:spcPts val="300"/>
              </a:spcAft>
            </a:pPr>
            <a:endParaRPr lang="en-US" sz="1600" dirty="0"/>
          </a:p>
          <a:p>
            <a:pPr lvl="1">
              <a:spcAft>
                <a:spcPts val="300"/>
              </a:spcAft>
            </a:pPr>
            <a:r>
              <a:rPr lang="en-US" sz="1600" dirty="0"/>
              <a:t>Generally can complete the Program in 9 tuition paying semesters, all at UG tuition rates with one-time $4,750 graduate tuition differential (very cost efficient for a Masters degree)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Integrated MAcc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02E465-B66D-4A06-A6D3-7B9F1AB2E016}"/>
              </a:ext>
            </a:extLst>
          </p:cNvPr>
          <p:cNvSpPr/>
          <p:nvPr/>
        </p:nvSpPr>
        <p:spPr bwMode="gray">
          <a:xfrm>
            <a:off x="876300" y="914400"/>
            <a:ext cx="10439400" cy="838200"/>
          </a:xfrm>
          <a:prstGeom prst="roundRect">
            <a:avLst/>
          </a:prstGeom>
          <a:noFill/>
          <a:ln w="19050" algn="ctr">
            <a:solidFill>
              <a:srgbClr val="004F5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/>
            <a:r>
              <a:rPr lang="en-US" sz="1400" dirty="0"/>
              <a:t>       Application for current sophomores majoring in accounting opens between Dec 2018 to mid Jan 2019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07AE94-52CB-4852-BEFA-C45312791F31}"/>
              </a:ext>
            </a:extLst>
          </p:cNvPr>
          <p:cNvGrpSpPr/>
          <p:nvPr/>
        </p:nvGrpSpPr>
        <p:grpSpPr>
          <a:xfrm>
            <a:off x="1295400" y="1128259"/>
            <a:ext cx="336776" cy="410482"/>
            <a:chOff x="2843213" y="5346700"/>
            <a:chExt cx="471487" cy="574675"/>
          </a:xfrm>
          <a:solidFill>
            <a:srgbClr val="004F59"/>
          </a:solidFill>
        </p:grpSpPr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67CFB685-1B26-4DA3-A8A5-C56C1BD4F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5727700"/>
              <a:ext cx="244475" cy="22225"/>
            </a:xfrm>
            <a:custGeom>
              <a:avLst/>
              <a:gdLst>
                <a:gd name="T0" fmla="*/ 97 w 102"/>
                <a:gd name="T1" fmla="*/ 0 h 9"/>
                <a:gd name="T2" fmla="*/ 5 w 102"/>
                <a:gd name="T3" fmla="*/ 0 h 9"/>
                <a:gd name="T4" fmla="*/ 0 w 102"/>
                <a:gd name="T5" fmla="*/ 5 h 9"/>
                <a:gd name="T6" fmla="*/ 5 w 102"/>
                <a:gd name="T7" fmla="*/ 9 h 9"/>
                <a:gd name="T8" fmla="*/ 97 w 102"/>
                <a:gd name="T9" fmla="*/ 9 h 9"/>
                <a:gd name="T10" fmla="*/ 102 w 102"/>
                <a:gd name="T11" fmla="*/ 5 h 9"/>
                <a:gd name="T12" fmla="*/ 97 w 10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9">
                  <a:moveTo>
                    <a:pt x="9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00" y="9"/>
                    <a:pt x="102" y="7"/>
                    <a:pt x="102" y="5"/>
                  </a:cubicBezTo>
                  <a:cubicBezTo>
                    <a:pt x="102" y="2"/>
                    <a:pt x="100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933AC225-AE05-4DDE-A2C0-665CE5018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5656263"/>
              <a:ext cx="244475" cy="20638"/>
            </a:xfrm>
            <a:custGeom>
              <a:avLst/>
              <a:gdLst>
                <a:gd name="T0" fmla="*/ 97 w 102"/>
                <a:gd name="T1" fmla="*/ 0 h 9"/>
                <a:gd name="T2" fmla="*/ 5 w 102"/>
                <a:gd name="T3" fmla="*/ 0 h 9"/>
                <a:gd name="T4" fmla="*/ 0 w 102"/>
                <a:gd name="T5" fmla="*/ 4 h 9"/>
                <a:gd name="T6" fmla="*/ 5 w 102"/>
                <a:gd name="T7" fmla="*/ 9 h 9"/>
                <a:gd name="T8" fmla="*/ 97 w 102"/>
                <a:gd name="T9" fmla="*/ 9 h 9"/>
                <a:gd name="T10" fmla="*/ 102 w 102"/>
                <a:gd name="T11" fmla="*/ 4 h 9"/>
                <a:gd name="T12" fmla="*/ 97 w 10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9">
                  <a:moveTo>
                    <a:pt x="9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00" y="9"/>
                    <a:pt x="102" y="7"/>
                    <a:pt x="102" y="4"/>
                  </a:cubicBezTo>
                  <a:cubicBezTo>
                    <a:pt x="102" y="2"/>
                    <a:pt x="100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834D2FF0-733F-4382-B768-2E5E9D6FB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5581650"/>
              <a:ext cx="244475" cy="23813"/>
            </a:xfrm>
            <a:custGeom>
              <a:avLst/>
              <a:gdLst>
                <a:gd name="T0" fmla="*/ 97 w 102"/>
                <a:gd name="T1" fmla="*/ 0 h 10"/>
                <a:gd name="T2" fmla="*/ 5 w 102"/>
                <a:gd name="T3" fmla="*/ 0 h 10"/>
                <a:gd name="T4" fmla="*/ 0 w 102"/>
                <a:gd name="T5" fmla="*/ 5 h 10"/>
                <a:gd name="T6" fmla="*/ 5 w 102"/>
                <a:gd name="T7" fmla="*/ 10 h 10"/>
                <a:gd name="T8" fmla="*/ 97 w 102"/>
                <a:gd name="T9" fmla="*/ 10 h 10"/>
                <a:gd name="T10" fmla="*/ 102 w 102"/>
                <a:gd name="T11" fmla="*/ 5 h 10"/>
                <a:gd name="T12" fmla="*/ 97 w 10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">
                  <a:moveTo>
                    <a:pt x="9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100" y="10"/>
                    <a:pt x="102" y="8"/>
                    <a:pt x="102" y="5"/>
                  </a:cubicBezTo>
                  <a:cubicBezTo>
                    <a:pt x="102" y="3"/>
                    <a:pt x="100" y="0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A06EB70E-87FA-4C82-9D4A-6F921885B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325" y="5510213"/>
              <a:ext cx="125413" cy="23813"/>
            </a:xfrm>
            <a:custGeom>
              <a:avLst/>
              <a:gdLst>
                <a:gd name="T0" fmla="*/ 5 w 52"/>
                <a:gd name="T1" fmla="*/ 10 h 10"/>
                <a:gd name="T2" fmla="*/ 47 w 52"/>
                <a:gd name="T3" fmla="*/ 10 h 10"/>
                <a:gd name="T4" fmla="*/ 52 w 52"/>
                <a:gd name="T5" fmla="*/ 5 h 10"/>
                <a:gd name="T6" fmla="*/ 47 w 52"/>
                <a:gd name="T7" fmla="*/ 0 h 10"/>
                <a:gd name="T8" fmla="*/ 5 w 52"/>
                <a:gd name="T9" fmla="*/ 0 h 10"/>
                <a:gd name="T10" fmla="*/ 0 w 52"/>
                <a:gd name="T11" fmla="*/ 5 h 10"/>
                <a:gd name="T12" fmla="*/ 5 w 52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">
                  <a:moveTo>
                    <a:pt x="5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9" y="10"/>
                    <a:pt x="52" y="8"/>
                    <a:pt x="52" y="5"/>
                  </a:cubicBezTo>
                  <a:cubicBezTo>
                    <a:pt x="52" y="3"/>
                    <a:pt x="49" y="0"/>
                    <a:pt x="4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B539C6EA-17AB-4FDC-B74E-781DC5947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1950" y="5346700"/>
              <a:ext cx="412750" cy="517525"/>
            </a:xfrm>
            <a:custGeom>
              <a:avLst/>
              <a:gdLst>
                <a:gd name="T0" fmla="*/ 169 w 172"/>
                <a:gd name="T1" fmla="*/ 33 h 216"/>
                <a:gd name="T2" fmla="*/ 139 w 172"/>
                <a:gd name="T3" fmla="*/ 4 h 216"/>
                <a:gd name="T4" fmla="*/ 130 w 172"/>
                <a:gd name="T5" fmla="*/ 0 h 216"/>
                <a:gd name="T6" fmla="*/ 130 w 172"/>
                <a:gd name="T7" fmla="*/ 0 h 216"/>
                <a:gd name="T8" fmla="*/ 12 w 172"/>
                <a:gd name="T9" fmla="*/ 0 h 216"/>
                <a:gd name="T10" fmla="*/ 0 w 172"/>
                <a:gd name="T11" fmla="*/ 12 h 216"/>
                <a:gd name="T12" fmla="*/ 0 w 172"/>
                <a:gd name="T13" fmla="*/ 204 h 216"/>
                <a:gd name="T14" fmla="*/ 12 w 172"/>
                <a:gd name="T15" fmla="*/ 216 h 216"/>
                <a:gd name="T16" fmla="*/ 160 w 172"/>
                <a:gd name="T17" fmla="*/ 216 h 216"/>
                <a:gd name="T18" fmla="*/ 172 w 172"/>
                <a:gd name="T19" fmla="*/ 204 h 216"/>
                <a:gd name="T20" fmla="*/ 172 w 172"/>
                <a:gd name="T21" fmla="*/ 42 h 216"/>
                <a:gd name="T22" fmla="*/ 169 w 172"/>
                <a:gd name="T23" fmla="*/ 33 h 216"/>
                <a:gd name="T24" fmla="*/ 159 w 172"/>
                <a:gd name="T25" fmla="*/ 37 h 216"/>
                <a:gd name="T26" fmla="*/ 135 w 172"/>
                <a:gd name="T27" fmla="*/ 37 h 216"/>
                <a:gd name="T28" fmla="*/ 135 w 172"/>
                <a:gd name="T29" fmla="*/ 14 h 216"/>
                <a:gd name="T30" fmla="*/ 159 w 172"/>
                <a:gd name="T31" fmla="*/ 37 h 216"/>
                <a:gd name="T32" fmla="*/ 160 w 172"/>
                <a:gd name="T33" fmla="*/ 206 h 216"/>
                <a:gd name="T34" fmla="*/ 12 w 172"/>
                <a:gd name="T35" fmla="*/ 206 h 216"/>
                <a:gd name="T36" fmla="*/ 9 w 172"/>
                <a:gd name="T37" fmla="*/ 204 h 216"/>
                <a:gd name="T38" fmla="*/ 9 w 172"/>
                <a:gd name="T39" fmla="*/ 12 h 216"/>
                <a:gd name="T40" fmla="*/ 12 w 172"/>
                <a:gd name="T41" fmla="*/ 10 h 216"/>
                <a:gd name="T42" fmla="*/ 125 w 172"/>
                <a:gd name="T43" fmla="*/ 10 h 216"/>
                <a:gd name="T44" fmla="*/ 125 w 172"/>
                <a:gd name="T45" fmla="*/ 42 h 216"/>
                <a:gd name="T46" fmla="*/ 130 w 172"/>
                <a:gd name="T47" fmla="*/ 47 h 216"/>
                <a:gd name="T48" fmla="*/ 162 w 172"/>
                <a:gd name="T49" fmla="*/ 47 h 216"/>
                <a:gd name="T50" fmla="*/ 162 w 172"/>
                <a:gd name="T51" fmla="*/ 204 h 216"/>
                <a:gd name="T52" fmla="*/ 160 w 172"/>
                <a:gd name="T53" fmla="*/ 20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16">
                  <a:moveTo>
                    <a:pt x="169" y="33"/>
                  </a:moveTo>
                  <a:cubicBezTo>
                    <a:pt x="139" y="4"/>
                    <a:pt x="139" y="4"/>
                    <a:pt x="139" y="4"/>
                  </a:cubicBezTo>
                  <a:cubicBezTo>
                    <a:pt x="136" y="2"/>
                    <a:pt x="133" y="0"/>
                    <a:pt x="13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10"/>
                    <a:pt x="5" y="216"/>
                    <a:pt x="12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67" y="216"/>
                    <a:pt x="172" y="210"/>
                    <a:pt x="172" y="204"/>
                  </a:cubicBezTo>
                  <a:cubicBezTo>
                    <a:pt x="172" y="42"/>
                    <a:pt x="172" y="42"/>
                    <a:pt x="172" y="42"/>
                  </a:cubicBezTo>
                  <a:cubicBezTo>
                    <a:pt x="172" y="39"/>
                    <a:pt x="171" y="36"/>
                    <a:pt x="169" y="33"/>
                  </a:cubicBezTo>
                  <a:close/>
                  <a:moveTo>
                    <a:pt x="159" y="37"/>
                  </a:moveTo>
                  <a:cubicBezTo>
                    <a:pt x="135" y="37"/>
                    <a:pt x="135" y="37"/>
                    <a:pt x="135" y="37"/>
                  </a:cubicBezTo>
                  <a:cubicBezTo>
                    <a:pt x="135" y="14"/>
                    <a:pt x="135" y="14"/>
                    <a:pt x="135" y="14"/>
                  </a:cubicBezTo>
                  <a:lnTo>
                    <a:pt x="159" y="37"/>
                  </a:lnTo>
                  <a:close/>
                  <a:moveTo>
                    <a:pt x="160" y="206"/>
                  </a:moveTo>
                  <a:cubicBezTo>
                    <a:pt x="12" y="206"/>
                    <a:pt x="12" y="206"/>
                    <a:pt x="12" y="206"/>
                  </a:cubicBezTo>
                  <a:cubicBezTo>
                    <a:pt x="10" y="206"/>
                    <a:pt x="9" y="205"/>
                    <a:pt x="9" y="20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1"/>
                    <a:pt x="10" y="10"/>
                    <a:pt x="12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125" y="45"/>
                    <a:pt x="128" y="47"/>
                    <a:pt x="130" y="47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2" y="204"/>
                    <a:pt x="162" y="204"/>
                    <a:pt x="162" y="204"/>
                  </a:cubicBezTo>
                  <a:cubicBezTo>
                    <a:pt x="162" y="205"/>
                    <a:pt x="161" y="206"/>
                    <a:pt x="160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DD428E99-8613-4A2A-90AD-FBAC55C3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5403850"/>
              <a:ext cx="414338" cy="517525"/>
            </a:xfrm>
            <a:custGeom>
              <a:avLst/>
              <a:gdLst>
                <a:gd name="T0" fmla="*/ 168 w 173"/>
                <a:gd name="T1" fmla="*/ 199 h 216"/>
                <a:gd name="T2" fmla="*/ 163 w 173"/>
                <a:gd name="T3" fmla="*/ 204 h 216"/>
                <a:gd name="T4" fmla="*/ 160 w 173"/>
                <a:gd name="T5" fmla="*/ 206 h 216"/>
                <a:gd name="T6" fmla="*/ 12 w 173"/>
                <a:gd name="T7" fmla="*/ 206 h 216"/>
                <a:gd name="T8" fmla="*/ 10 w 173"/>
                <a:gd name="T9" fmla="*/ 204 h 216"/>
                <a:gd name="T10" fmla="*/ 10 w 173"/>
                <a:gd name="T11" fmla="*/ 12 h 216"/>
                <a:gd name="T12" fmla="*/ 12 w 173"/>
                <a:gd name="T13" fmla="*/ 9 h 216"/>
                <a:gd name="T14" fmla="*/ 17 w 173"/>
                <a:gd name="T15" fmla="*/ 4 h 216"/>
                <a:gd name="T16" fmla="*/ 12 w 173"/>
                <a:gd name="T17" fmla="*/ 0 h 216"/>
                <a:gd name="T18" fmla="*/ 0 w 173"/>
                <a:gd name="T19" fmla="*/ 12 h 216"/>
                <a:gd name="T20" fmla="*/ 0 w 173"/>
                <a:gd name="T21" fmla="*/ 204 h 216"/>
                <a:gd name="T22" fmla="*/ 12 w 173"/>
                <a:gd name="T23" fmla="*/ 216 h 216"/>
                <a:gd name="T24" fmla="*/ 160 w 173"/>
                <a:gd name="T25" fmla="*/ 216 h 216"/>
                <a:gd name="T26" fmla="*/ 173 w 173"/>
                <a:gd name="T27" fmla="*/ 204 h 216"/>
                <a:gd name="T28" fmla="*/ 168 w 173"/>
                <a:gd name="T29" fmla="*/ 19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16">
                  <a:moveTo>
                    <a:pt x="168" y="199"/>
                  </a:moveTo>
                  <a:cubicBezTo>
                    <a:pt x="165" y="199"/>
                    <a:pt x="163" y="201"/>
                    <a:pt x="163" y="204"/>
                  </a:cubicBezTo>
                  <a:cubicBezTo>
                    <a:pt x="163" y="205"/>
                    <a:pt x="162" y="206"/>
                    <a:pt x="160" y="206"/>
                  </a:cubicBezTo>
                  <a:cubicBezTo>
                    <a:pt x="12" y="206"/>
                    <a:pt x="12" y="206"/>
                    <a:pt x="12" y="206"/>
                  </a:cubicBezTo>
                  <a:cubicBezTo>
                    <a:pt x="11" y="206"/>
                    <a:pt x="10" y="205"/>
                    <a:pt x="10" y="20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0"/>
                    <a:pt x="11" y="9"/>
                    <a:pt x="12" y="9"/>
                  </a:cubicBezTo>
                  <a:cubicBezTo>
                    <a:pt x="15" y="9"/>
                    <a:pt x="17" y="7"/>
                    <a:pt x="17" y="4"/>
                  </a:cubicBezTo>
                  <a:cubicBezTo>
                    <a:pt x="17" y="2"/>
                    <a:pt x="15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211"/>
                    <a:pt x="6" y="216"/>
                    <a:pt x="12" y="216"/>
                  </a:cubicBezTo>
                  <a:cubicBezTo>
                    <a:pt x="160" y="216"/>
                    <a:pt x="160" y="216"/>
                    <a:pt x="160" y="216"/>
                  </a:cubicBezTo>
                  <a:cubicBezTo>
                    <a:pt x="167" y="216"/>
                    <a:pt x="173" y="211"/>
                    <a:pt x="173" y="204"/>
                  </a:cubicBezTo>
                  <a:cubicBezTo>
                    <a:pt x="173" y="201"/>
                    <a:pt x="170" y="199"/>
                    <a:pt x="168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590517A-F719-4C86-93B9-57AA273EB2C4}"/>
              </a:ext>
            </a:extLst>
          </p:cNvPr>
          <p:cNvSpPr/>
          <p:nvPr/>
        </p:nvSpPr>
        <p:spPr bwMode="gray">
          <a:xfrm>
            <a:off x="0" y="1905000"/>
            <a:ext cx="12192000" cy="609600"/>
          </a:xfrm>
          <a:prstGeom prst="rect">
            <a:avLst/>
          </a:prstGeom>
          <a:solidFill>
            <a:srgbClr val="004F5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800" b="1" dirty="0">
                <a:solidFill>
                  <a:schemeClr val="bg1"/>
                </a:solidFill>
              </a:rPr>
              <a:t>Features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B1D97243-4723-48EA-B407-32544645C402}"/>
              </a:ext>
            </a:extLst>
          </p:cNvPr>
          <p:cNvSpPr/>
          <p:nvPr/>
        </p:nvSpPr>
        <p:spPr bwMode="gray">
          <a:xfrm>
            <a:off x="1028524" y="3733800"/>
            <a:ext cx="533400" cy="459828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AFA770-AC46-4E0B-8313-C2966C3233FD}"/>
              </a:ext>
            </a:extLst>
          </p:cNvPr>
          <p:cNvGrpSpPr>
            <a:grpSpLocks noChangeAspect="1"/>
          </p:cNvGrpSpPr>
          <p:nvPr/>
        </p:nvGrpSpPr>
        <p:grpSpPr>
          <a:xfrm>
            <a:off x="1109546" y="3780834"/>
            <a:ext cx="364727" cy="365760"/>
            <a:chOff x="1708150" y="2720975"/>
            <a:chExt cx="560388" cy="561975"/>
          </a:xfrm>
          <a:solidFill>
            <a:schemeClr val="bg1"/>
          </a:solidFill>
        </p:grpSpPr>
        <p:sp>
          <p:nvSpPr>
            <p:cNvPr id="20" name="Freeform 110">
              <a:extLst>
                <a:ext uri="{FF2B5EF4-FFF2-40B4-BE49-F238E27FC236}">
                  <a16:creationId xmlns:a16="http://schemas.microsoft.com/office/drawing/2014/main" id="{C4059A6C-5E79-4CB6-A2DD-EFDEC44CC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8150" y="2720975"/>
              <a:ext cx="560388" cy="561975"/>
            </a:xfrm>
            <a:custGeom>
              <a:avLst/>
              <a:gdLst>
                <a:gd name="T0" fmla="*/ 124 w 247"/>
                <a:gd name="T1" fmla="*/ 0 h 248"/>
                <a:gd name="T2" fmla="*/ 0 w 247"/>
                <a:gd name="T3" fmla="*/ 124 h 248"/>
                <a:gd name="T4" fmla="*/ 124 w 247"/>
                <a:gd name="T5" fmla="*/ 248 h 248"/>
                <a:gd name="T6" fmla="*/ 247 w 247"/>
                <a:gd name="T7" fmla="*/ 124 h 248"/>
                <a:gd name="T8" fmla="*/ 124 w 247"/>
                <a:gd name="T9" fmla="*/ 0 h 248"/>
                <a:gd name="T10" fmla="*/ 124 w 247"/>
                <a:gd name="T11" fmla="*/ 238 h 248"/>
                <a:gd name="T12" fmla="*/ 10 w 247"/>
                <a:gd name="T13" fmla="*/ 124 h 248"/>
                <a:gd name="T14" fmla="*/ 124 w 247"/>
                <a:gd name="T15" fmla="*/ 10 h 248"/>
                <a:gd name="T16" fmla="*/ 237 w 247"/>
                <a:gd name="T17" fmla="*/ 124 h 248"/>
                <a:gd name="T18" fmla="*/ 124 w 247"/>
                <a:gd name="T19" fmla="*/ 23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48">
                  <a:moveTo>
                    <a:pt x="124" y="0"/>
                  </a:moveTo>
                  <a:cubicBezTo>
                    <a:pt x="55" y="0"/>
                    <a:pt x="0" y="56"/>
                    <a:pt x="0" y="124"/>
                  </a:cubicBezTo>
                  <a:cubicBezTo>
                    <a:pt x="0" y="192"/>
                    <a:pt x="55" y="248"/>
                    <a:pt x="124" y="248"/>
                  </a:cubicBezTo>
                  <a:cubicBezTo>
                    <a:pt x="192" y="248"/>
                    <a:pt x="247" y="192"/>
                    <a:pt x="247" y="124"/>
                  </a:cubicBezTo>
                  <a:cubicBezTo>
                    <a:pt x="247" y="56"/>
                    <a:pt x="192" y="0"/>
                    <a:pt x="124" y="0"/>
                  </a:cubicBezTo>
                  <a:close/>
                  <a:moveTo>
                    <a:pt x="124" y="238"/>
                  </a:moveTo>
                  <a:cubicBezTo>
                    <a:pt x="61" y="238"/>
                    <a:pt x="10" y="187"/>
                    <a:pt x="10" y="124"/>
                  </a:cubicBezTo>
                  <a:cubicBezTo>
                    <a:pt x="10" y="61"/>
                    <a:pt x="61" y="10"/>
                    <a:pt x="124" y="10"/>
                  </a:cubicBezTo>
                  <a:cubicBezTo>
                    <a:pt x="186" y="10"/>
                    <a:pt x="237" y="61"/>
                    <a:pt x="237" y="124"/>
                  </a:cubicBezTo>
                  <a:cubicBezTo>
                    <a:pt x="237" y="187"/>
                    <a:pt x="186" y="238"/>
                    <a:pt x="12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1" name="Freeform 111">
              <a:extLst>
                <a:ext uri="{FF2B5EF4-FFF2-40B4-BE49-F238E27FC236}">
                  <a16:creationId xmlns:a16="http://schemas.microsoft.com/office/drawing/2014/main" id="{A4FDFCBB-27C3-40AB-9C42-E4F2EE447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0" y="2830513"/>
              <a:ext cx="442913" cy="336550"/>
            </a:xfrm>
            <a:custGeom>
              <a:avLst/>
              <a:gdLst>
                <a:gd name="T0" fmla="*/ 184 w 195"/>
                <a:gd name="T1" fmla="*/ 38 h 149"/>
                <a:gd name="T2" fmla="*/ 163 w 195"/>
                <a:gd name="T3" fmla="*/ 82 h 149"/>
                <a:gd name="T4" fmla="*/ 133 w 195"/>
                <a:gd name="T5" fmla="*/ 123 h 149"/>
                <a:gd name="T6" fmla="*/ 131 w 195"/>
                <a:gd name="T7" fmla="*/ 93 h 149"/>
                <a:gd name="T8" fmla="*/ 127 w 195"/>
                <a:gd name="T9" fmla="*/ 79 h 149"/>
                <a:gd name="T10" fmla="*/ 115 w 195"/>
                <a:gd name="T11" fmla="*/ 65 h 149"/>
                <a:gd name="T12" fmla="*/ 81 w 195"/>
                <a:gd name="T13" fmla="*/ 53 h 149"/>
                <a:gd name="T14" fmla="*/ 86 w 195"/>
                <a:gd name="T15" fmla="*/ 37 h 149"/>
                <a:gd name="T16" fmla="*/ 99 w 195"/>
                <a:gd name="T17" fmla="*/ 35 h 149"/>
                <a:gd name="T18" fmla="*/ 94 w 195"/>
                <a:gd name="T19" fmla="*/ 5 h 149"/>
                <a:gd name="T20" fmla="*/ 70 w 195"/>
                <a:gd name="T21" fmla="*/ 2 h 149"/>
                <a:gd name="T22" fmla="*/ 51 w 195"/>
                <a:gd name="T23" fmla="*/ 33 h 149"/>
                <a:gd name="T24" fmla="*/ 50 w 195"/>
                <a:gd name="T25" fmla="*/ 33 h 149"/>
                <a:gd name="T26" fmla="*/ 44 w 195"/>
                <a:gd name="T27" fmla="*/ 7 h 149"/>
                <a:gd name="T28" fmla="*/ 30 w 195"/>
                <a:gd name="T29" fmla="*/ 24 h 149"/>
                <a:gd name="T30" fmla="*/ 17 w 195"/>
                <a:gd name="T31" fmla="*/ 32 h 149"/>
                <a:gd name="T32" fmla="*/ 20 w 195"/>
                <a:gd name="T33" fmla="*/ 9 h 149"/>
                <a:gd name="T34" fmla="*/ 11 w 195"/>
                <a:gd name="T35" fmla="*/ 5 h 149"/>
                <a:gd name="T36" fmla="*/ 20 w 195"/>
                <a:gd name="T37" fmla="*/ 42 h 149"/>
                <a:gd name="T38" fmla="*/ 39 w 195"/>
                <a:gd name="T39" fmla="*/ 28 h 149"/>
                <a:gd name="T40" fmla="*/ 53 w 195"/>
                <a:gd name="T41" fmla="*/ 45 h 149"/>
                <a:gd name="T42" fmla="*/ 62 w 195"/>
                <a:gd name="T43" fmla="*/ 32 h 149"/>
                <a:gd name="T44" fmla="*/ 75 w 195"/>
                <a:gd name="T45" fmla="*/ 12 h 149"/>
                <a:gd name="T46" fmla="*/ 91 w 195"/>
                <a:gd name="T47" fmla="*/ 20 h 149"/>
                <a:gd name="T48" fmla="*/ 81 w 195"/>
                <a:gd name="T49" fmla="*/ 28 h 149"/>
                <a:gd name="T50" fmla="*/ 79 w 195"/>
                <a:gd name="T51" fmla="*/ 62 h 149"/>
                <a:gd name="T52" fmla="*/ 118 w 195"/>
                <a:gd name="T53" fmla="*/ 83 h 149"/>
                <a:gd name="T54" fmla="*/ 123 w 195"/>
                <a:gd name="T55" fmla="*/ 109 h 149"/>
                <a:gd name="T56" fmla="*/ 131 w 195"/>
                <a:gd name="T57" fmla="*/ 148 h 149"/>
                <a:gd name="T58" fmla="*/ 140 w 195"/>
                <a:gd name="T59" fmla="*/ 147 h 149"/>
                <a:gd name="T60" fmla="*/ 175 w 195"/>
                <a:gd name="T61" fmla="*/ 62 h 149"/>
                <a:gd name="T62" fmla="*/ 189 w 195"/>
                <a:gd name="T63" fmla="*/ 3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5" h="149">
                  <a:moveTo>
                    <a:pt x="189" y="33"/>
                  </a:moveTo>
                  <a:cubicBezTo>
                    <a:pt x="186" y="33"/>
                    <a:pt x="184" y="35"/>
                    <a:pt x="184" y="38"/>
                  </a:cubicBezTo>
                  <a:cubicBezTo>
                    <a:pt x="184" y="43"/>
                    <a:pt x="179" y="48"/>
                    <a:pt x="170" y="53"/>
                  </a:cubicBezTo>
                  <a:cubicBezTo>
                    <a:pt x="156" y="61"/>
                    <a:pt x="158" y="66"/>
                    <a:pt x="163" y="82"/>
                  </a:cubicBezTo>
                  <a:cubicBezTo>
                    <a:pt x="168" y="94"/>
                    <a:pt x="145" y="131"/>
                    <a:pt x="135" y="138"/>
                  </a:cubicBezTo>
                  <a:cubicBezTo>
                    <a:pt x="134" y="136"/>
                    <a:pt x="133" y="129"/>
                    <a:pt x="133" y="12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8"/>
                    <a:pt x="131" y="93"/>
                  </a:cubicBezTo>
                  <a:cubicBezTo>
                    <a:pt x="130" y="93"/>
                    <a:pt x="130" y="92"/>
                    <a:pt x="130" y="92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7" y="78"/>
                    <a:pt x="126" y="78"/>
                    <a:pt x="126" y="77"/>
                  </a:cubicBezTo>
                  <a:cubicBezTo>
                    <a:pt x="115" y="65"/>
                    <a:pt x="115" y="65"/>
                    <a:pt x="115" y="65"/>
                  </a:cubicBezTo>
                  <a:cubicBezTo>
                    <a:pt x="115" y="64"/>
                    <a:pt x="114" y="64"/>
                    <a:pt x="113" y="64"/>
                  </a:cubicBezTo>
                  <a:cubicBezTo>
                    <a:pt x="112" y="63"/>
                    <a:pt x="91" y="55"/>
                    <a:pt x="81" y="53"/>
                  </a:cubicBezTo>
                  <a:cubicBezTo>
                    <a:pt x="81" y="53"/>
                    <a:pt x="79" y="52"/>
                    <a:pt x="79" y="50"/>
                  </a:cubicBezTo>
                  <a:cubicBezTo>
                    <a:pt x="79" y="45"/>
                    <a:pt x="81" y="40"/>
                    <a:pt x="86" y="37"/>
                  </a:cubicBezTo>
                  <a:cubicBezTo>
                    <a:pt x="88" y="36"/>
                    <a:pt x="90" y="36"/>
                    <a:pt x="91" y="37"/>
                  </a:cubicBezTo>
                  <a:cubicBezTo>
                    <a:pt x="93" y="37"/>
                    <a:pt x="96" y="37"/>
                    <a:pt x="99" y="35"/>
                  </a:cubicBezTo>
                  <a:cubicBezTo>
                    <a:pt x="101" y="32"/>
                    <a:pt x="101" y="28"/>
                    <a:pt x="100" y="19"/>
                  </a:cubicBezTo>
                  <a:cubicBezTo>
                    <a:pt x="100" y="13"/>
                    <a:pt x="98" y="8"/>
                    <a:pt x="94" y="5"/>
                  </a:cubicBezTo>
                  <a:cubicBezTo>
                    <a:pt x="88" y="0"/>
                    <a:pt x="80" y="1"/>
                    <a:pt x="74" y="2"/>
                  </a:cubicBezTo>
                  <a:cubicBezTo>
                    <a:pt x="72" y="2"/>
                    <a:pt x="71" y="2"/>
                    <a:pt x="70" y="2"/>
                  </a:cubicBezTo>
                  <a:cubicBezTo>
                    <a:pt x="58" y="2"/>
                    <a:pt x="56" y="11"/>
                    <a:pt x="52" y="30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0" y="33"/>
                    <a:pt x="50" y="33"/>
                  </a:cubicBezTo>
                  <a:cubicBezTo>
                    <a:pt x="49" y="31"/>
                    <a:pt x="48" y="20"/>
                    <a:pt x="47" y="11"/>
                  </a:cubicBezTo>
                  <a:cubicBezTo>
                    <a:pt x="47" y="9"/>
                    <a:pt x="46" y="7"/>
                    <a:pt x="44" y="7"/>
                  </a:cubicBezTo>
                  <a:cubicBezTo>
                    <a:pt x="41" y="6"/>
                    <a:pt x="39" y="7"/>
                    <a:pt x="38" y="9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4"/>
                    <a:pt x="29" y="25"/>
                  </a:cubicBezTo>
                  <a:cubicBezTo>
                    <a:pt x="29" y="25"/>
                    <a:pt x="28" y="29"/>
                    <a:pt x="17" y="32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3" y="30"/>
                    <a:pt x="16" y="19"/>
                    <a:pt x="20" y="9"/>
                  </a:cubicBezTo>
                  <a:cubicBezTo>
                    <a:pt x="21" y="7"/>
                    <a:pt x="20" y="4"/>
                    <a:pt x="17" y="3"/>
                  </a:cubicBezTo>
                  <a:cubicBezTo>
                    <a:pt x="15" y="2"/>
                    <a:pt x="12" y="3"/>
                    <a:pt x="11" y="5"/>
                  </a:cubicBezTo>
                  <a:cubicBezTo>
                    <a:pt x="7" y="13"/>
                    <a:pt x="0" y="32"/>
                    <a:pt x="7" y="40"/>
                  </a:cubicBezTo>
                  <a:cubicBezTo>
                    <a:pt x="9" y="42"/>
                    <a:pt x="13" y="44"/>
                    <a:pt x="20" y="42"/>
                  </a:cubicBezTo>
                  <a:cubicBezTo>
                    <a:pt x="34" y="37"/>
                    <a:pt x="38" y="31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33"/>
                    <a:pt x="40" y="36"/>
                    <a:pt x="41" y="37"/>
                  </a:cubicBezTo>
                  <a:cubicBezTo>
                    <a:pt x="42" y="39"/>
                    <a:pt x="47" y="46"/>
                    <a:pt x="53" y="45"/>
                  </a:cubicBezTo>
                  <a:cubicBezTo>
                    <a:pt x="57" y="45"/>
                    <a:pt x="60" y="42"/>
                    <a:pt x="61" y="36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6" y="13"/>
                    <a:pt x="67" y="12"/>
                    <a:pt x="70" y="12"/>
                  </a:cubicBezTo>
                  <a:cubicBezTo>
                    <a:pt x="71" y="12"/>
                    <a:pt x="73" y="12"/>
                    <a:pt x="75" y="12"/>
                  </a:cubicBezTo>
                  <a:cubicBezTo>
                    <a:pt x="80" y="11"/>
                    <a:pt x="85" y="10"/>
                    <a:pt x="88" y="13"/>
                  </a:cubicBezTo>
                  <a:cubicBezTo>
                    <a:pt x="89" y="14"/>
                    <a:pt x="90" y="17"/>
                    <a:pt x="91" y="20"/>
                  </a:cubicBezTo>
                  <a:cubicBezTo>
                    <a:pt x="91" y="23"/>
                    <a:pt x="91" y="25"/>
                    <a:pt x="91" y="26"/>
                  </a:cubicBezTo>
                  <a:cubicBezTo>
                    <a:pt x="89" y="26"/>
                    <a:pt x="85" y="26"/>
                    <a:pt x="81" y="28"/>
                  </a:cubicBezTo>
                  <a:cubicBezTo>
                    <a:pt x="72" y="33"/>
                    <a:pt x="68" y="43"/>
                    <a:pt x="69" y="51"/>
                  </a:cubicBezTo>
                  <a:cubicBezTo>
                    <a:pt x="70" y="57"/>
                    <a:pt x="74" y="61"/>
                    <a:pt x="79" y="62"/>
                  </a:cubicBezTo>
                  <a:cubicBezTo>
                    <a:pt x="87" y="64"/>
                    <a:pt x="104" y="71"/>
                    <a:pt x="108" y="73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2" y="101"/>
                    <a:pt x="123" y="108"/>
                    <a:pt x="123" y="109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3" y="129"/>
                    <a:pt x="124" y="144"/>
                    <a:pt x="131" y="148"/>
                  </a:cubicBezTo>
                  <a:cubicBezTo>
                    <a:pt x="132" y="148"/>
                    <a:pt x="133" y="149"/>
                    <a:pt x="135" y="149"/>
                  </a:cubicBezTo>
                  <a:cubicBezTo>
                    <a:pt x="136" y="149"/>
                    <a:pt x="138" y="148"/>
                    <a:pt x="140" y="147"/>
                  </a:cubicBezTo>
                  <a:cubicBezTo>
                    <a:pt x="150" y="141"/>
                    <a:pt x="180" y="97"/>
                    <a:pt x="173" y="78"/>
                  </a:cubicBezTo>
                  <a:cubicBezTo>
                    <a:pt x="168" y="65"/>
                    <a:pt x="168" y="65"/>
                    <a:pt x="175" y="62"/>
                  </a:cubicBezTo>
                  <a:cubicBezTo>
                    <a:pt x="188" y="55"/>
                    <a:pt x="195" y="47"/>
                    <a:pt x="194" y="38"/>
                  </a:cubicBezTo>
                  <a:cubicBezTo>
                    <a:pt x="194" y="35"/>
                    <a:pt x="192" y="33"/>
                    <a:pt x="1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2" name="Freeform 112">
              <a:extLst>
                <a:ext uri="{FF2B5EF4-FFF2-40B4-BE49-F238E27FC236}">
                  <a16:creationId xmlns:a16="http://schemas.microsoft.com/office/drawing/2014/main" id="{A4764F3A-1412-4F02-88C0-D35D3E63B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5" y="2992438"/>
              <a:ext cx="136525" cy="179387"/>
            </a:xfrm>
            <a:custGeom>
              <a:avLst/>
              <a:gdLst>
                <a:gd name="T0" fmla="*/ 44 w 60"/>
                <a:gd name="T1" fmla="*/ 18 h 79"/>
                <a:gd name="T2" fmla="*/ 34 w 60"/>
                <a:gd name="T3" fmla="*/ 14 h 79"/>
                <a:gd name="T4" fmla="*/ 25 w 60"/>
                <a:gd name="T5" fmla="*/ 7 h 79"/>
                <a:gd name="T6" fmla="*/ 18 w 60"/>
                <a:gd name="T7" fmla="*/ 2 h 79"/>
                <a:gd name="T8" fmla="*/ 11 w 60"/>
                <a:gd name="T9" fmla="*/ 1 h 79"/>
                <a:gd name="T10" fmla="*/ 1 w 60"/>
                <a:gd name="T11" fmla="*/ 33 h 79"/>
                <a:gd name="T12" fmla="*/ 5 w 60"/>
                <a:gd name="T13" fmla="*/ 39 h 79"/>
                <a:gd name="T14" fmla="*/ 11 w 60"/>
                <a:gd name="T15" fmla="*/ 34 h 79"/>
                <a:gd name="T16" fmla="*/ 15 w 60"/>
                <a:gd name="T17" fmla="*/ 12 h 79"/>
                <a:gd name="T18" fmla="*/ 20 w 60"/>
                <a:gd name="T19" fmla="*/ 15 h 79"/>
                <a:gd name="T20" fmla="*/ 27 w 60"/>
                <a:gd name="T21" fmla="*/ 21 h 79"/>
                <a:gd name="T22" fmla="*/ 41 w 60"/>
                <a:gd name="T23" fmla="*/ 28 h 79"/>
                <a:gd name="T24" fmla="*/ 49 w 60"/>
                <a:gd name="T25" fmla="*/ 31 h 79"/>
                <a:gd name="T26" fmla="*/ 48 w 60"/>
                <a:gd name="T27" fmla="*/ 32 h 79"/>
                <a:gd name="T28" fmla="*/ 35 w 60"/>
                <a:gd name="T29" fmla="*/ 48 h 79"/>
                <a:gd name="T30" fmla="*/ 26 w 60"/>
                <a:gd name="T31" fmla="*/ 73 h 79"/>
                <a:gd name="T32" fmla="*/ 29 w 60"/>
                <a:gd name="T33" fmla="*/ 79 h 79"/>
                <a:gd name="T34" fmla="*/ 30 w 60"/>
                <a:gd name="T35" fmla="*/ 79 h 79"/>
                <a:gd name="T36" fmla="*/ 35 w 60"/>
                <a:gd name="T37" fmla="*/ 76 h 79"/>
                <a:gd name="T38" fmla="*/ 44 w 60"/>
                <a:gd name="T39" fmla="*/ 52 h 79"/>
                <a:gd name="T40" fmla="*/ 55 w 60"/>
                <a:gd name="T41" fmla="*/ 39 h 79"/>
                <a:gd name="T42" fmla="*/ 57 w 60"/>
                <a:gd name="T43" fmla="*/ 38 h 79"/>
                <a:gd name="T44" fmla="*/ 60 w 60"/>
                <a:gd name="T45" fmla="*/ 30 h 79"/>
                <a:gd name="T46" fmla="*/ 44 w 60"/>
                <a:gd name="T47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79">
                  <a:moveTo>
                    <a:pt x="44" y="18"/>
                  </a:moveTo>
                  <a:cubicBezTo>
                    <a:pt x="41" y="17"/>
                    <a:pt x="36" y="15"/>
                    <a:pt x="34" y="14"/>
                  </a:cubicBezTo>
                  <a:cubicBezTo>
                    <a:pt x="30" y="10"/>
                    <a:pt x="28" y="8"/>
                    <a:pt x="25" y="7"/>
                  </a:cubicBezTo>
                  <a:cubicBezTo>
                    <a:pt x="23" y="5"/>
                    <a:pt x="21" y="4"/>
                    <a:pt x="18" y="2"/>
                  </a:cubicBezTo>
                  <a:cubicBezTo>
                    <a:pt x="16" y="0"/>
                    <a:pt x="14" y="0"/>
                    <a:pt x="11" y="1"/>
                  </a:cubicBezTo>
                  <a:cubicBezTo>
                    <a:pt x="9" y="2"/>
                    <a:pt x="3" y="4"/>
                    <a:pt x="1" y="33"/>
                  </a:cubicBezTo>
                  <a:cubicBezTo>
                    <a:pt x="0" y="36"/>
                    <a:pt x="2" y="39"/>
                    <a:pt x="5" y="39"/>
                  </a:cubicBezTo>
                  <a:cubicBezTo>
                    <a:pt x="8" y="39"/>
                    <a:pt x="10" y="37"/>
                    <a:pt x="11" y="34"/>
                  </a:cubicBezTo>
                  <a:cubicBezTo>
                    <a:pt x="11" y="25"/>
                    <a:pt x="13" y="16"/>
                    <a:pt x="15" y="12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22" y="17"/>
                    <a:pt x="24" y="18"/>
                    <a:pt x="27" y="21"/>
                  </a:cubicBezTo>
                  <a:cubicBezTo>
                    <a:pt x="30" y="24"/>
                    <a:pt x="35" y="26"/>
                    <a:pt x="41" y="28"/>
                  </a:cubicBezTo>
                  <a:cubicBezTo>
                    <a:pt x="43" y="29"/>
                    <a:pt x="47" y="30"/>
                    <a:pt x="49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1" y="38"/>
                    <a:pt x="39" y="40"/>
                    <a:pt x="35" y="48"/>
                  </a:cubicBezTo>
                  <a:cubicBezTo>
                    <a:pt x="32" y="55"/>
                    <a:pt x="26" y="72"/>
                    <a:pt x="26" y="73"/>
                  </a:cubicBezTo>
                  <a:cubicBezTo>
                    <a:pt x="25" y="75"/>
                    <a:pt x="26" y="78"/>
                    <a:pt x="29" y="79"/>
                  </a:cubicBezTo>
                  <a:cubicBezTo>
                    <a:pt x="29" y="79"/>
                    <a:pt x="30" y="79"/>
                    <a:pt x="30" y="79"/>
                  </a:cubicBezTo>
                  <a:cubicBezTo>
                    <a:pt x="32" y="79"/>
                    <a:pt x="34" y="78"/>
                    <a:pt x="35" y="76"/>
                  </a:cubicBezTo>
                  <a:cubicBezTo>
                    <a:pt x="35" y="76"/>
                    <a:pt x="41" y="59"/>
                    <a:pt x="44" y="52"/>
                  </a:cubicBezTo>
                  <a:cubicBezTo>
                    <a:pt x="47" y="46"/>
                    <a:pt x="48" y="45"/>
                    <a:pt x="55" y="39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60" y="35"/>
                    <a:pt x="60" y="32"/>
                    <a:pt x="60" y="30"/>
                  </a:cubicBezTo>
                  <a:cubicBezTo>
                    <a:pt x="59" y="24"/>
                    <a:pt x="52" y="21"/>
                    <a:pt x="4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23" name="Hexagon 22">
            <a:extLst>
              <a:ext uri="{FF2B5EF4-FFF2-40B4-BE49-F238E27FC236}">
                <a16:creationId xmlns:a16="http://schemas.microsoft.com/office/drawing/2014/main" id="{468F0CCF-E93F-42EE-BB33-567AAA7B382F}"/>
              </a:ext>
            </a:extLst>
          </p:cNvPr>
          <p:cNvSpPr/>
          <p:nvPr/>
        </p:nvSpPr>
        <p:spPr bwMode="gray">
          <a:xfrm>
            <a:off x="1028524" y="3160986"/>
            <a:ext cx="533400" cy="459828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A87EDF-3564-4179-9490-C1066D7ED69E}"/>
              </a:ext>
            </a:extLst>
          </p:cNvPr>
          <p:cNvGrpSpPr>
            <a:grpSpLocks noChangeAspect="1"/>
          </p:cNvGrpSpPr>
          <p:nvPr/>
        </p:nvGrpSpPr>
        <p:grpSpPr>
          <a:xfrm>
            <a:off x="1135204" y="3213335"/>
            <a:ext cx="320040" cy="316982"/>
            <a:chOff x="4360863" y="1784350"/>
            <a:chExt cx="498476" cy="493713"/>
          </a:xfrm>
          <a:solidFill>
            <a:schemeClr val="bg1"/>
          </a:solidFill>
        </p:grpSpPr>
        <p:sp>
          <p:nvSpPr>
            <p:cNvPr id="25" name="Freeform 188">
              <a:extLst>
                <a:ext uri="{FF2B5EF4-FFF2-40B4-BE49-F238E27FC236}">
                  <a16:creationId xmlns:a16="http://schemas.microsoft.com/office/drawing/2014/main" id="{DE40369D-5AA9-4130-9739-8DDDDA2C2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1" y="2116138"/>
              <a:ext cx="204788" cy="161925"/>
            </a:xfrm>
            <a:custGeom>
              <a:avLst/>
              <a:gdLst>
                <a:gd name="T0" fmla="*/ 96 w 99"/>
                <a:gd name="T1" fmla="*/ 44 h 78"/>
                <a:gd name="T2" fmla="*/ 13 w 99"/>
                <a:gd name="T3" fmla="*/ 0 h 78"/>
                <a:gd name="T4" fmla="*/ 12 w 99"/>
                <a:gd name="T5" fmla="*/ 0 h 78"/>
                <a:gd name="T6" fmla="*/ 8 w 99"/>
                <a:gd name="T7" fmla="*/ 5 h 78"/>
                <a:gd name="T8" fmla="*/ 13 w 99"/>
                <a:gd name="T9" fmla="*/ 9 h 78"/>
                <a:gd name="T10" fmla="*/ 15 w 99"/>
                <a:gd name="T11" fmla="*/ 9 h 78"/>
                <a:gd name="T12" fmla="*/ 89 w 99"/>
                <a:gd name="T13" fmla="*/ 51 h 78"/>
                <a:gd name="T14" fmla="*/ 89 w 99"/>
                <a:gd name="T15" fmla="*/ 68 h 78"/>
                <a:gd name="T16" fmla="*/ 5 w 99"/>
                <a:gd name="T17" fmla="*/ 68 h 78"/>
                <a:gd name="T18" fmla="*/ 0 w 99"/>
                <a:gd name="T19" fmla="*/ 73 h 78"/>
                <a:gd name="T20" fmla="*/ 5 w 99"/>
                <a:gd name="T21" fmla="*/ 78 h 78"/>
                <a:gd name="T22" fmla="*/ 89 w 99"/>
                <a:gd name="T23" fmla="*/ 78 h 78"/>
                <a:gd name="T24" fmla="*/ 99 w 99"/>
                <a:gd name="T25" fmla="*/ 68 h 78"/>
                <a:gd name="T26" fmla="*/ 99 w 99"/>
                <a:gd name="T27" fmla="*/ 51 h 78"/>
                <a:gd name="T28" fmla="*/ 96 w 99"/>
                <a:gd name="T29" fmla="*/ 4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9" h="78">
                  <a:moveTo>
                    <a:pt x="96" y="44"/>
                  </a:moveTo>
                  <a:cubicBezTo>
                    <a:pt x="67" y="16"/>
                    <a:pt x="27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9" y="0"/>
                    <a:pt x="7" y="2"/>
                    <a:pt x="8" y="5"/>
                  </a:cubicBezTo>
                  <a:cubicBezTo>
                    <a:pt x="8" y="8"/>
                    <a:pt x="10" y="10"/>
                    <a:pt x="13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0" y="12"/>
                    <a:pt x="54" y="16"/>
                    <a:pt x="89" y="51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2" y="68"/>
                    <a:pt x="0" y="70"/>
                    <a:pt x="0" y="73"/>
                  </a:cubicBezTo>
                  <a:cubicBezTo>
                    <a:pt x="0" y="76"/>
                    <a:pt x="2" y="78"/>
                    <a:pt x="5" y="78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4" y="78"/>
                    <a:pt x="99" y="73"/>
                    <a:pt x="99" y="68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99" y="48"/>
                    <a:pt x="98" y="46"/>
                    <a:pt x="9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6" name="Freeform 189">
              <a:extLst>
                <a:ext uri="{FF2B5EF4-FFF2-40B4-BE49-F238E27FC236}">
                  <a16:creationId xmlns:a16="http://schemas.microsoft.com/office/drawing/2014/main" id="{C25191E3-C2FB-4C78-A63F-25B7F86D5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2116138"/>
              <a:ext cx="203200" cy="161925"/>
            </a:xfrm>
            <a:custGeom>
              <a:avLst/>
              <a:gdLst>
                <a:gd name="T0" fmla="*/ 93 w 98"/>
                <a:gd name="T1" fmla="*/ 68 h 78"/>
                <a:gd name="T2" fmla="*/ 9 w 98"/>
                <a:gd name="T3" fmla="*/ 68 h 78"/>
                <a:gd name="T4" fmla="*/ 9 w 98"/>
                <a:gd name="T5" fmla="*/ 51 h 78"/>
                <a:gd name="T6" fmla="*/ 86 w 98"/>
                <a:gd name="T7" fmla="*/ 9 h 78"/>
                <a:gd name="T8" fmla="*/ 91 w 98"/>
                <a:gd name="T9" fmla="*/ 5 h 78"/>
                <a:gd name="T10" fmla="*/ 86 w 98"/>
                <a:gd name="T11" fmla="*/ 0 h 78"/>
                <a:gd name="T12" fmla="*/ 86 w 98"/>
                <a:gd name="T13" fmla="*/ 0 h 78"/>
                <a:gd name="T14" fmla="*/ 3 w 98"/>
                <a:gd name="T15" fmla="*/ 44 h 78"/>
                <a:gd name="T16" fmla="*/ 0 w 98"/>
                <a:gd name="T17" fmla="*/ 51 h 78"/>
                <a:gd name="T18" fmla="*/ 0 w 98"/>
                <a:gd name="T19" fmla="*/ 68 h 78"/>
                <a:gd name="T20" fmla="*/ 9 w 98"/>
                <a:gd name="T21" fmla="*/ 78 h 78"/>
                <a:gd name="T22" fmla="*/ 93 w 98"/>
                <a:gd name="T23" fmla="*/ 78 h 78"/>
                <a:gd name="T24" fmla="*/ 98 w 98"/>
                <a:gd name="T25" fmla="*/ 73 h 78"/>
                <a:gd name="T26" fmla="*/ 93 w 98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78">
                  <a:moveTo>
                    <a:pt x="93" y="68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37" y="23"/>
                    <a:pt x="75" y="9"/>
                    <a:pt x="86" y="9"/>
                  </a:cubicBezTo>
                  <a:cubicBezTo>
                    <a:pt x="89" y="9"/>
                    <a:pt x="91" y="7"/>
                    <a:pt x="91" y="5"/>
                  </a:cubicBezTo>
                  <a:cubicBezTo>
                    <a:pt x="91" y="2"/>
                    <a:pt x="89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4" y="0"/>
                    <a:pt x="34" y="13"/>
                    <a:pt x="3" y="44"/>
                  </a:cubicBezTo>
                  <a:cubicBezTo>
                    <a:pt x="1" y="46"/>
                    <a:pt x="0" y="48"/>
                    <a:pt x="0" y="5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8"/>
                    <a:pt x="9" y="78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96" y="78"/>
                    <a:pt x="98" y="76"/>
                    <a:pt x="98" y="73"/>
                  </a:cubicBezTo>
                  <a:cubicBezTo>
                    <a:pt x="98" y="70"/>
                    <a:pt x="96" y="68"/>
                    <a:pt x="9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7" name="Freeform 190">
              <a:extLst>
                <a:ext uri="{FF2B5EF4-FFF2-40B4-BE49-F238E27FC236}">
                  <a16:creationId xmlns:a16="http://schemas.microsoft.com/office/drawing/2014/main" id="{1371C63F-B38D-4603-A65B-25E7AFDC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6" y="1784350"/>
              <a:ext cx="246063" cy="322262"/>
            </a:xfrm>
            <a:custGeom>
              <a:avLst/>
              <a:gdLst>
                <a:gd name="T0" fmla="*/ 10 w 119"/>
                <a:gd name="T1" fmla="*/ 99 h 155"/>
                <a:gd name="T2" fmla="*/ 27 w 119"/>
                <a:gd name="T3" fmla="*/ 134 h 155"/>
                <a:gd name="T4" fmla="*/ 27 w 119"/>
                <a:gd name="T5" fmla="*/ 148 h 155"/>
                <a:gd name="T6" fmla="*/ 27 w 119"/>
                <a:gd name="T7" fmla="*/ 151 h 155"/>
                <a:gd name="T8" fmla="*/ 32 w 119"/>
                <a:gd name="T9" fmla="*/ 154 h 155"/>
                <a:gd name="T10" fmla="*/ 34 w 119"/>
                <a:gd name="T11" fmla="*/ 153 h 155"/>
                <a:gd name="T12" fmla="*/ 36 w 119"/>
                <a:gd name="T13" fmla="*/ 147 h 155"/>
                <a:gd name="T14" fmla="*/ 36 w 119"/>
                <a:gd name="T15" fmla="*/ 132 h 155"/>
                <a:gd name="T16" fmla="*/ 35 w 119"/>
                <a:gd name="T17" fmla="*/ 129 h 155"/>
                <a:gd name="T18" fmla="*/ 19 w 119"/>
                <a:gd name="T19" fmla="*/ 95 h 155"/>
                <a:gd name="T20" fmla="*/ 14 w 119"/>
                <a:gd name="T21" fmla="*/ 90 h 155"/>
                <a:gd name="T22" fmla="*/ 10 w 119"/>
                <a:gd name="T23" fmla="*/ 86 h 155"/>
                <a:gd name="T24" fmla="*/ 13 w 119"/>
                <a:gd name="T25" fmla="*/ 82 h 155"/>
                <a:gd name="T26" fmla="*/ 15 w 119"/>
                <a:gd name="T27" fmla="*/ 76 h 155"/>
                <a:gd name="T28" fmla="*/ 13 w 119"/>
                <a:gd name="T29" fmla="*/ 59 h 155"/>
                <a:gd name="T30" fmla="*/ 60 w 119"/>
                <a:gd name="T31" fmla="*/ 9 h 155"/>
                <a:gd name="T32" fmla="*/ 107 w 119"/>
                <a:gd name="T33" fmla="*/ 59 h 155"/>
                <a:gd name="T34" fmla="*/ 104 w 119"/>
                <a:gd name="T35" fmla="*/ 76 h 155"/>
                <a:gd name="T36" fmla="*/ 107 w 119"/>
                <a:gd name="T37" fmla="*/ 82 h 155"/>
                <a:gd name="T38" fmla="*/ 109 w 119"/>
                <a:gd name="T39" fmla="*/ 86 h 155"/>
                <a:gd name="T40" fmla="*/ 105 w 119"/>
                <a:gd name="T41" fmla="*/ 90 h 155"/>
                <a:gd name="T42" fmla="*/ 100 w 119"/>
                <a:gd name="T43" fmla="*/ 95 h 155"/>
                <a:gd name="T44" fmla="*/ 84 w 119"/>
                <a:gd name="T45" fmla="*/ 129 h 155"/>
                <a:gd name="T46" fmla="*/ 83 w 119"/>
                <a:gd name="T47" fmla="*/ 133 h 155"/>
                <a:gd name="T48" fmla="*/ 83 w 119"/>
                <a:gd name="T49" fmla="*/ 147 h 155"/>
                <a:gd name="T50" fmla="*/ 85 w 119"/>
                <a:gd name="T51" fmla="*/ 153 h 155"/>
                <a:gd name="T52" fmla="*/ 92 w 119"/>
                <a:gd name="T53" fmla="*/ 151 h 155"/>
                <a:gd name="T54" fmla="*/ 92 w 119"/>
                <a:gd name="T55" fmla="*/ 148 h 155"/>
                <a:gd name="T56" fmla="*/ 92 w 119"/>
                <a:gd name="T57" fmla="*/ 135 h 155"/>
                <a:gd name="T58" fmla="*/ 109 w 119"/>
                <a:gd name="T59" fmla="*/ 99 h 155"/>
                <a:gd name="T60" fmla="*/ 119 w 119"/>
                <a:gd name="T61" fmla="*/ 86 h 155"/>
                <a:gd name="T62" fmla="*/ 114 w 119"/>
                <a:gd name="T63" fmla="*/ 75 h 155"/>
                <a:gd name="T64" fmla="*/ 116 w 119"/>
                <a:gd name="T65" fmla="*/ 59 h 155"/>
                <a:gd name="T66" fmla="*/ 60 w 119"/>
                <a:gd name="T67" fmla="*/ 0 h 155"/>
                <a:gd name="T68" fmla="*/ 3 w 119"/>
                <a:gd name="T69" fmla="*/ 59 h 155"/>
                <a:gd name="T70" fmla="*/ 5 w 119"/>
                <a:gd name="T71" fmla="*/ 75 h 155"/>
                <a:gd name="T72" fmla="*/ 0 w 119"/>
                <a:gd name="T73" fmla="*/ 86 h 155"/>
                <a:gd name="T74" fmla="*/ 10 w 119"/>
                <a:gd name="T75" fmla="*/ 9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9" h="155">
                  <a:moveTo>
                    <a:pt x="10" y="99"/>
                  </a:moveTo>
                  <a:cubicBezTo>
                    <a:pt x="12" y="112"/>
                    <a:pt x="18" y="125"/>
                    <a:pt x="27" y="134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9"/>
                    <a:pt x="27" y="150"/>
                    <a:pt x="27" y="151"/>
                  </a:cubicBezTo>
                  <a:cubicBezTo>
                    <a:pt x="28" y="153"/>
                    <a:pt x="30" y="154"/>
                    <a:pt x="32" y="154"/>
                  </a:cubicBezTo>
                  <a:cubicBezTo>
                    <a:pt x="33" y="154"/>
                    <a:pt x="33" y="154"/>
                    <a:pt x="34" y="153"/>
                  </a:cubicBezTo>
                  <a:cubicBezTo>
                    <a:pt x="36" y="152"/>
                    <a:pt x="37" y="150"/>
                    <a:pt x="36" y="147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1"/>
                    <a:pt x="36" y="130"/>
                    <a:pt x="35" y="129"/>
                  </a:cubicBezTo>
                  <a:cubicBezTo>
                    <a:pt x="26" y="120"/>
                    <a:pt x="20" y="107"/>
                    <a:pt x="19" y="95"/>
                  </a:cubicBezTo>
                  <a:cubicBezTo>
                    <a:pt x="19" y="92"/>
                    <a:pt x="17" y="90"/>
                    <a:pt x="14" y="90"/>
                  </a:cubicBezTo>
                  <a:cubicBezTo>
                    <a:pt x="12" y="90"/>
                    <a:pt x="10" y="88"/>
                    <a:pt x="10" y="86"/>
                  </a:cubicBezTo>
                  <a:cubicBezTo>
                    <a:pt x="10" y="84"/>
                    <a:pt x="11" y="82"/>
                    <a:pt x="13" y="82"/>
                  </a:cubicBezTo>
                  <a:cubicBezTo>
                    <a:pt x="15" y="81"/>
                    <a:pt x="16" y="78"/>
                    <a:pt x="15" y="76"/>
                  </a:cubicBezTo>
                  <a:cubicBezTo>
                    <a:pt x="13" y="70"/>
                    <a:pt x="13" y="65"/>
                    <a:pt x="13" y="59"/>
                  </a:cubicBezTo>
                  <a:cubicBezTo>
                    <a:pt x="13" y="32"/>
                    <a:pt x="34" y="9"/>
                    <a:pt x="60" y="9"/>
                  </a:cubicBezTo>
                  <a:cubicBezTo>
                    <a:pt x="86" y="9"/>
                    <a:pt x="107" y="32"/>
                    <a:pt x="107" y="59"/>
                  </a:cubicBezTo>
                  <a:cubicBezTo>
                    <a:pt x="107" y="65"/>
                    <a:pt x="106" y="70"/>
                    <a:pt x="104" y="76"/>
                  </a:cubicBezTo>
                  <a:cubicBezTo>
                    <a:pt x="103" y="78"/>
                    <a:pt x="105" y="81"/>
                    <a:pt x="107" y="82"/>
                  </a:cubicBezTo>
                  <a:cubicBezTo>
                    <a:pt x="108" y="82"/>
                    <a:pt x="109" y="84"/>
                    <a:pt x="109" y="86"/>
                  </a:cubicBezTo>
                  <a:cubicBezTo>
                    <a:pt x="109" y="88"/>
                    <a:pt x="107" y="90"/>
                    <a:pt x="105" y="90"/>
                  </a:cubicBezTo>
                  <a:cubicBezTo>
                    <a:pt x="103" y="90"/>
                    <a:pt x="100" y="92"/>
                    <a:pt x="100" y="95"/>
                  </a:cubicBezTo>
                  <a:cubicBezTo>
                    <a:pt x="99" y="108"/>
                    <a:pt x="93" y="120"/>
                    <a:pt x="84" y="129"/>
                  </a:cubicBezTo>
                  <a:cubicBezTo>
                    <a:pt x="83" y="130"/>
                    <a:pt x="83" y="131"/>
                    <a:pt x="83" y="133"/>
                  </a:cubicBezTo>
                  <a:cubicBezTo>
                    <a:pt x="83" y="147"/>
                    <a:pt x="83" y="147"/>
                    <a:pt x="83" y="147"/>
                  </a:cubicBezTo>
                  <a:cubicBezTo>
                    <a:pt x="82" y="150"/>
                    <a:pt x="83" y="152"/>
                    <a:pt x="85" y="153"/>
                  </a:cubicBezTo>
                  <a:cubicBezTo>
                    <a:pt x="88" y="155"/>
                    <a:pt x="90" y="154"/>
                    <a:pt x="92" y="151"/>
                  </a:cubicBezTo>
                  <a:cubicBezTo>
                    <a:pt x="92" y="150"/>
                    <a:pt x="92" y="149"/>
                    <a:pt x="92" y="148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101" y="125"/>
                    <a:pt x="108" y="112"/>
                    <a:pt x="109" y="99"/>
                  </a:cubicBezTo>
                  <a:cubicBezTo>
                    <a:pt x="115" y="98"/>
                    <a:pt x="119" y="92"/>
                    <a:pt x="119" y="86"/>
                  </a:cubicBezTo>
                  <a:cubicBezTo>
                    <a:pt x="119" y="82"/>
                    <a:pt x="117" y="78"/>
                    <a:pt x="114" y="75"/>
                  </a:cubicBezTo>
                  <a:cubicBezTo>
                    <a:pt x="116" y="70"/>
                    <a:pt x="116" y="65"/>
                    <a:pt x="116" y="59"/>
                  </a:cubicBezTo>
                  <a:cubicBezTo>
                    <a:pt x="116" y="26"/>
                    <a:pt x="91" y="0"/>
                    <a:pt x="60" y="0"/>
                  </a:cubicBezTo>
                  <a:cubicBezTo>
                    <a:pt x="28" y="0"/>
                    <a:pt x="3" y="26"/>
                    <a:pt x="3" y="59"/>
                  </a:cubicBezTo>
                  <a:cubicBezTo>
                    <a:pt x="3" y="65"/>
                    <a:pt x="4" y="70"/>
                    <a:pt x="5" y="75"/>
                  </a:cubicBezTo>
                  <a:cubicBezTo>
                    <a:pt x="2" y="78"/>
                    <a:pt x="0" y="82"/>
                    <a:pt x="0" y="86"/>
                  </a:cubicBezTo>
                  <a:cubicBezTo>
                    <a:pt x="0" y="92"/>
                    <a:pt x="4" y="97"/>
                    <a:pt x="1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8" name="Freeform 191">
              <a:extLst>
                <a:ext uri="{FF2B5EF4-FFF2-40B4-BE49-F238E27FC236}">
                  <a16:creationId xmlns:a16="http://schemas.microsoft.com/office/drawing/2014/main" id="{DF27BBDC-F714-45F4-B719-E3AC26935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6126" y="2114550"/>
              <a:ext cx="107950" cy="85725"/>
            </a:xfrm>
            <a:custGeom>
              <a:avLst/>
              <a:gdLst>
                <a:gd name="T0" fmla="*/ 42 w 52"/>
                <a:gd name="T1" fmla="*/ 38 h 41"/>
                <a:gd name="T2" fmla="*/ 46 w 52"/>
                <a:gd name="T3" fmla="*/ 8 h 41"/>
                <a:gd name="T4" fmla="*/ 6 w 52"/>
                <a:gd name="T5" fmla="*/ 8 h 41"/>
                <a:gd name="T6" fmla="*/ 10 w 52"/>
                <a:gd name="T7" fmla="*/ 38 h 41"/>
                <a:gd name="T8" fmla="*/ 14 w 52"/>
                <a:gd name="T9" fmla="*/ 41 h 41"/>
                <a:gd name="T10" fmla="*/ 15 w 52"/>
                <a:gd name="T11" fmla="*/ 41 h 41"/>
                <a:gd name="T12" fmla="*/ 37 w 52"/>
                <a:gd name="T13" fmla="*/ 40 h 41"/>
                <a:gd name="T14" fmla="*/ 42 w 52"/>
                <a:gd name="T15" fmla="*/ 38 h 41"/>
                <a:gd name="T16" fmla="*/ 17 w 52"/>
                <a:gd name="T17" fmla="*/ 31 h 41"/>
                <a:gd name="T18" fmla="*/ 12 w 52"/>
                <a:gd name="T19" fmla="*/ 16 h 41"/>
                <a:gd name="T20" fmla="*/ 26 w 52"/>
                <a:gd name="T21" fmla="*/ 12 h 41"/>
                <a:gd name="T22" fmla="*/ 26 w 52"/>
                <a:gd name="T23" fmla="*/ 12 h 41"/>
                <a:gd name="T24" fmla="*/ 40 w 52"/>
                <a:gd name="T25" fmla="*/ 15 h 41"/>
                <a:gd name="T26" fmla="*/ 35 w 52"/>
                <a:gd name="T27" fmla="*/ 30 h 41"/>
                <a:gd name="T28" fmla="*/ 17 w 52"/>
                <a:gd name="T29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" h="41">
                  <a:moveTo>
                    <a:pt x="42" y="38"/>
                  </a:moveTo>
                  <a:cubicBezTo>
                    <a:pt x="50" y="22"/>
                    <a:pt x="52" y="13"/>
                    <a:pt x="46" y="8"/>
                  </a:cubicBezTo>
                  <a:cubicBezTo>
                    <a:pt x="35" y="0"/>
                    <a:pt x="15" y="1"/>
                    <a:pt x="6" y="8"/>
                  </a:cubicBezTo>
                  <a:cubicBezTo>
                    <a:pt x="0" y="13"/>
                    <a:pt x="1" y="23"/>
                    <a:pt x="10" y="38"/>
                  </a:cubicBezTo>
                  <a:cubicBezTo>
                    <a:pt x="11" y="40"/>
                    <a:pt x="12" y="41"/>
                    <a:pt x="14" y="41"/>
                  </a:cubicBezTo>
                  <a:cubicBezTo>
                    <a:pt x="14" y="41"/>
                    <a:pt x="14" y="41"/>
                    <a:pt x="15" y="41"/>
                  </a:cubicBezTo>
                  <a:cubicBezTo>
                    <a:pt x="22" y="39"/>
                    <a:pt x="30" y="39"/>
                    <a:pt x="37" y="40"/>
                  </a:cubicBezTo>
                  <a:cubicBezTo>
                    <a:pt x="39" y="41"/>
                    <a:pt x="41" y="40"/>
                    <a:pt x="42" y="38"/>
                  </a:cubicBezTo>
                  <a:close/>
                  <a:moveTo>
                    <a:pt x="17" y="31"/>
                  </a:moveTo>
                  <a:cubicBezTo>
                    <a:pt x="12" y="21"/>
                    <a:pt x="11" y="16"/>
                    <a:pt x="12" y="16"/>
                  </a:cubicBezTo>
                  <a:cubicBezTo>
                    <a:pt x="17" y="12"/>
                    <a:pt x="21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33" y="12"/>
                    <a:pt x="35" y="13"/>
                    <a:pt x="40" y="15"/>
                  </a:cubicBezTo>
                  <a:cubicBezTo>
                    <a:pt x="40" y="16"/>
                    <a:pt x="40" y="21"/>
                    <a:pt x="35" y="30"/>
                  </a:cubicBezTo>
                  <a:cubicBezTo>
                    <a:pt x="29" y="30"/>
                    <a:pt x="23" y="30"/>
                    <a:pt x="1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29" name="Freeform 192">
              <a:extLst>
                <a:ext uri="{FF2B5EF4-FFF2-40B4-BE49-F238E27FC236}">
                  <a16:creationId xmlns:a16="http://schemas.microsoft.com/office/drawing/2014/main" id="{5EF36459-235E-4D6D-918A-88A2C8FF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2208213"/>
              <a:ext cx="26988" cy="69850"/>
            </a:xfrm>
            <a:custGeom>
              <a:avLst/>
              <a:gdLst>
                <a:gd name="T0" fmla="*/ 10 w 13"/>
                <a:gd name="T1" fmla="*/ 4 h 34"/>
                <a:gd name="T2" fmla="*/ 4 w 13"/>
                <a:gd name="T3" fmla="*/ 0 h 34"/>
                <a:gd name="T4" fmla="*/ 0 w 13"/>
                <a:gd name="T5" fmla="*/ 5 h 34"/>
                <a:gd name="T6" fmla="*/ 3 w 13"/>
                <a:gd name="T7" fmla="*/ 30 h 34"/>
                <a:gd name="T8" fmla="*/ 8 w 13"/>
                <a:gd name="T9" fmla="*/ 34 h 34"/>
                <a:gd name="T10" fmla="*/ 8 w 13"/>
                <a:gd name="T11" fmla="*/ 34 h 34"/>
                <a:gd name="T12" fmla="*/ 12 w 13"/>
                <a:gd name="T13" fmla="*/ 29 h 34"/>
                <a:gd name="T14" fmla="*/ 10 w 13"/>
                <a:gd name="T15" fmla="*/ 7 h 34"/>
                <a:gd name="T16" fmla="*/ 10 w 13"/>
                <a:gd name="T1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34">
                  <a:moveTo>
                    <a:pt x="10" y="4"/>
                  </a:move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5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1" y="34"/>
                    <a:pt x="13" y="31"/>
                    <a:pt x="12" y="29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0" name="Freeform 193">
              <a:extLst>
                <a:ext uri="{FF2B5EF4-FFF2-40B4-BE49-F238E27FC236}">
                  <a16:creationId xmlns:a16="http://schemas.microsoft.com/office/drawing/2014/main" id="{5CBE9781-9D4A-4194-BD82-6C4FD538E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5176" y="2208213"/>
              <a:ext cx="26988" cy="69850"/>
            </a:xfrm>
            <a:custGeom>
              <a:avLst/>
              <a:gdLst>
                <a:gd name="T0" fmla="*/ 8 w 13"/>
                <a:gd name="T1" fmla="*/ 0 h 34"/>
                <a:gd name="T2" fmla="*/ 3 w 13"/>
                <a:gd name="T3" fmla="*/ 5 h 34"/>
                <a:gd name="T4" fmla="*/ 0 w 13"/>
                <a:gd name="T5" fmla="*/ 29 h 34"/>
                <a:gd name="T6" fmla="*/ 4 w 13"/>
                <a:gd name="T7" fmla="*/ 34 h 34"/>
                <a:gd name="T8" fmla="*/ 5 w 13"/>
                <a:gd name="T9" fmla="*/ 34 h 34"/>
                <a:gd name="T10" fmla="*/ 10 w 13"/>
                <a:gd name="T11" fmla="*/ 30 h 34"/>
                <a:gd name="T12" fmla="*/ 12 w 13"/>
                <a:gd name="T13" fmla="*/ 6 h 34"/>
                <a:gd name="T14" fmla="*/ 8 w 13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4">
                  <a:moveTo>
                    <a:pt x="8" y="0"/>
                  </a:moveTo>
                  <a:cubicBezTo>
                    <a:pt x="5" y="0"/>
                    <a:pt x="3" y="2"/>
                    <a:pt x="3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2" y="34"/>
                    <a:pt x="4" y="34"/>
                  </a:cubicBezTo>
                  <a:cubicBezTo>
                    <a:pt x="4" y="34"/>
                    <a:pt x="5" y="34"/>
                    <a:pt x="5" y="34"/>
                  </a:cubicBezTo>
                  <a:cubicBezTo>
                    <a:pt x="7" y="34"/>
                    <a:pt x="9" y="32"/>
                    <a:pt x="10" y="3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3"/>
                    <a:pt x="11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49" name="Hexagon 48">
            <a:extLst>
              <a:ext uri="{FF2B5EF4-FFF2-40B4-BE49-F238E27FC236}">
                <a16:creationId xmlns:a16="http://schemas.microsoft.com/office/drawing/2014/main" id="{730E6380-5F57-4E67-A764-1448428C2165}"/>
              </a:ext>
            </a:extLst>
          </p:cNvPr>
          <p:cNvSpPr/>
          <p:nvPr/>
        </p:nvSpPr>
        <p:spPr bwMode="gray">
          <a:xfrm>
            <a:off x="1028524" y="4379069"/>
            <a:ext cx="533400" cy="459828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3A3764-D724-4C42-A6AE-03100AF1B970}"/>
              </a:ext>
            </a:extLst>
          </p:cNvPr>
          <p:cNvGrpSpPr>
            <a:grpSpLocks noChangeAspect="1"/>
          </p:cNvGrpSpPr>
          <p:nvPr/>
        </p:nvGrpSpPr>
        <p:grpSpPr>
          <a:xfrm>
            <a:off x="1163636" y="4421983"/>
            <a:ext cx="262487" cy="365760"/>
            <a:chOff x="8191500" y="149226"/>
            <a:chExt cx="387350" cy="539750"/>
          </a:xfrm>
          <a:solidFill>
            <a:schemeClr val="bg1"/>
          </a:solidFill>
        </p:grpSpPr>
        <p:sp>
          <p:nvSpPr>
            <p:cNvPr id="35" name="Freeform 361">
              <a:extLst>
                <a:ext uri="{FF2B5EF4-FFF2-40B4-BE49-F238E27FC236}">
                  <a16:creationId xmlns:a16="http://schemas.microsoft.com/office/drawing/2014/main" id="{BFB933B3-9953-41DF-9ECA-769189D8A4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74050" y="149226"/>
              <a:ext cx="222250" cy="136525"/>
            </a:xfrm>
            <a:custGeom>
              <a:avLst/>
              <a:gdLst>
                <a:gd name="T0" fmla="*/ 18 w 97"/>
                <a:gd name="T1" fmla="*/ 59 h 59"/>
                <a:gd name="T2" fmla="*/ 79 w 97"/>
                <a:gd name="T3" fmla="*/ 59 h 59"/>
                <a:gd name="T4" fmla="*/ 97 w 97"/>
                <a:gd name="T5" fmla="*/ 40 h 59"/>
                <a:gd name="T6" fmla="*/ 97 w 97"/>
                <a:gd name="T7" fmla="*/ 39 h 59"/>
                <a:gd name="T8" fmla="*/ 79 w 97"/>
                <a:gd name="T9" fmla="*/ 21 h 59"/>
                <a:gd name="T10" fmla="*/ 71 w 97"/>
                <a:gd name="T11" fmla="*/ 21 h 59"/>
                <a:gd name="T12" fmla="*/ 71 w 97"/>
                <a:gd name="T13" fmla="*/ 19 h 59"/>
                <a:gd name="T14" fmla="*/ 52 w 97"/>
                <a:gd name="T15" fmla="*/ 0 h 59"/>
                <a:gd name="T16" fmla="*/ 45 w 97"/>
                <a:gd name="T17" fmla="*/ 0 h 59"/>
                <a:gd name="T18" fmla="*/ 27 w 97"/>
                <a:gd name="T19" fmla="*/ 19 h 59"/>
                <a:gd name="T20" fmla="*/ 27 w 97"/>
                <a:gd name="T21" fmla="*/ 21 h 59"/>
                <a:gd name="T22" fmla="*/ 18 w 97"/>
                <a:gd name="T23" fmla="*/ 21 h 59"/>
                <a:gd name="T24" fmla="*/ 0 w 97"/>
                <a:gd name="T25" fmla="*/ 39 h 59"/>
                <a:gd name="T26" fmla="*/ 0 w 97"/>
                <a:gd name="T27" fmla="*/ 40 h 59"/>
                <a:gd name="T28" fmla="*/ 18 w 97"/>
                <a:gd name="T29" fmla="*/ 59 h 59"/>
                <a:gd name="T30" fmla="*/ 9 w 97"/>
                <a:gd name="T31" fmla="*/ 39 h 59"/>
                <a:gd name="T32" fmla="*/ 18 w 97"/>
                <a:gd name="T33" fmla="*/ 30 h 59"/>
                <a:gd name="T34" fmla="*/ 32 w 97"/>
                <a:gd name="T35" fmla="*/ 30 h 59"/>
                <a:gd name="T36" fmla="*/ 36 w 97"/>
                <a:gd name="T37" fmla="*/ 25 h 59"/>
                <a:gd name="T38" fmla="*/ 36 w 97"/>
                <a:gd name="T39" fmla="*/ 19 h 59"/>
                <a:gd name="T40" fmla="*/ 45 w 97"/>
                <a:gd name="T41" fmla="*/ 10 h 59"/>
                <a:gd name="T42" fmla="*/ 52 w 97"/>
                <a:gd name="T43" fmla="*/ 10 h 59"/>
                <a:gd name="T44" fmla="*/ 61 w 97"/>
                <a:gd name="T45" fmla="*/ 19 h 59"/>
                <a:gd name="T46" fmla="*/ 61 w 97"/>
                <a:gd name="T47" fmla="*/ 25 h 59"/>
                <a:gd name="T48" fmla="*/ 66 w 97"/>
                <a:gd name="T49" fmla="*/ 30 h 59"/>
                <a:gd name="T50" fmla="*/ 79 w 97"/>
                <a:gd name="T51" fmla="*/ 30 h 59"/>
                <a:gd name="T52" fmla="*/ 88 w 97"/>
                <a:gd name="T53" fmla="*/ 39 h 59"/>
                <a:gd name="T54" fmla="*/ 88 w 97"/>
                <a:gd name="T55" fmla="*/ 40 h 59"/>
                <a:gd name="T56" fmla="*/ 79 w 97"/>
                <a:gd name="T57" fmla="*/ 49 h 59"/>
                <a:gd name="T58" fmla="*/ 18 w 97"/>
                <a:gd name="T59" fmla="*/ 49 h 59"/>
                <a:gd name="T60" fmla="*/ 9 w 97"/>
                <a:gd name="T61" fmla="*/ 40 h 59"/>
                <a:gd name="T62" fmla="*/ 9 w 97"/>
                <a:gd name="T63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59">
                  <a:moveTo>
                    <a:pt x="18" y="59"/>
                  </a:moveTo>
                  <a:cubicBezTo>
                    <a:pt x="79" y="59"/>
                    <a:pt x="79" y="59"/>
                    <a:pt x="79" y="59"/>
                  </a:cubicBezTo>
                  <a:cubicBezTo>
                    <a:pt x="89" y="59"/>
                    <a:pt x="97" y="50"/>
                    <a:pt x="97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29"/>
                    <a:pt x="89" y="21"/>
                    <a:pt x="79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9"/>
                    <a:pt x="62" y="0"/>
                    <a:pt x="5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5" y="0"/>
                    <a:pt x="27" y="9"/>
                    <a:pt x="27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8" y="21"/>
                    <a:pt x="0" y="2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8" y="59"/>
                    <a:pt x="18" y="59"/>
                  </a:cubicBezTo>
                  <a:close/>
                  <a:moveTo>
                    <a:pt x="9" y="39"/>
                  </a:moveTo>
                  <a:cubicBezTo>
                    <a:pt x="9" y="34"/>
                    <a:pt x="13" y="30"/>
                    <a:pt x="18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6" y="28"/>
                    <a:pt x="36" y="25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4"/>
                    <a:pt x="40" y="10"/>
                    <a:pt x="45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7" y="10"/>
                    <a:pt x="61" y="14"/>
                    <a:pt x="61" y="19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8"/>
                    <a:pt x="63" y="30"/>
                    <a:pt x="66" y="30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84" y="30"/>
                    <a:pt x="88" y="34"/>
                    <a:pt x="88" y="39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45"/>
                    <a:pt x="84" y="49"/>
                    <a:pt x="7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3" y="49"/>
                    <a:pt x="9" y="45"/>
                    <a:pt x="9" y="40"/>
                  </a:cubicBezTo>
                  <a:lnTo>
                    <a:pt x="9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6" name="Oval 362">
              <a:extLst>
                <a:ext uri="{FF2B5EF4-FFF2-40B4-BE49-F238E27FC236}">
                  <a16:creationId xmlns:a16="http://schemas.microsoft.com/office/drawing/2014/main" id="{6D802002-338E-47B0-8587-CE7AF6B46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7238" y="190501"/>
              <a:ext cx="17463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7" name="Freeform 363">
              <a:extLst>
                <a:ext uri="{FF2B5EF4-FFF2-40B4-BE49-F238E27FC236}">
                  <a16:creationId xmlns:a16="http://schemas.microsoft.com/office/drawing/2014/main" id="{7DDEC3F0-4EE7-4D42-8F14-4704302B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1500" y="209551"/>
              <a:ext cx="387350" cy="479425"/>
            </a:xfrm>
            <a:custGeom>
              <a:avLst/>
              <a:gdLst>
                <a:gd name="T0" fmla="*/ 165 w 169"/>
                <a:gd name="T1" fmla="*/ 0 h 209"/>
                <a:gd name="T2" fmla="*/ 143 w 169"/>
                <a:gd name="T3" fmla="*/ 0 h 209"/>
                <a:gd name="T4" fmla="*/ 138 w 169"/>
                <a:gd name="T5" fmla="*/ 5 h 209"/>
                <a:gd name="T6" fmla="*/ 143 w 169"/>
                <a:gd name="T7" fmla="*/ 9 h 209"/>
                <a:gd name="T8" fmla="*/ 160 w 169"/>
                <a:gd name="T9" fmla="*/ 9 h 209"/>
                <a:gd name="T10" fmla="*/ 160 w 169"/>
                <a:gd name="T11" fmla="*/ 200 h 209"/>
                <a:gd name="T12" fmla="*/ 10 w 169"/>
                <a:gd name="T13" fmla="*/ 200 h 209"/>
                <a:gd name="T14" fmla="*/ 10 w 169"/>
                <a:gd name="T15" fmla="*/ 9 h 209"/>
                <a:gd name="T16" fmla="*/ 27 w 169"/>
                <a:gd name="T17" fmla="*/ 9 h 209"/>
                <a:gd name="T18" fmla="*/ 31 w 169"/>
                <a:gd name="T19" fmla="*/ 5 h 209"/>
                <a:gd name="T20" fmla="*/ 27 w 169"/>
                <a:gd name="T21" fmla="*/ 0 h 209"/>
                <a:gd name="T22" fmla="*/ 5 w 169"/>
                <a:gd name="T23" fmla="*/ 0 h 209"/>
                <a:gd name="T24" fmla="*/ 0 w 169"/>
                <a:gd name="T25" fmla="*/ 5 h 209"/>
                <a:gd name="T26" fmla="*/ 0 w 169"/>
                <a:gd name="T27" fmla="*/ 205 h 209"/>
                <a:gd name="T28" fmla="*/ 5 w 169"/>
                <a:gd name="T29" fmla="*/ 209 h 209"/>
                <a:gd name="T30" fmla="*/ 165 w 169"/>
                <a:gd name="T31" fmla="*/ 209 h 209"/>
                <a:gd name="T32" fmla="*/ 169 w 169"/>
                <a:gd name="T33" fmla="*/ 205 h 209"/>
                <a:gd name="T34" fmla="*/ 169 w 169"/>
                <a:gd name="T35" fmla="*/ 5 h 209"/>
                <a:gd name="T36" fmla="*/ 165 w 169"/>
                <a:gd name="T37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209">
                  <a:moveTo>
                    <a:pt x="165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0" y="0"/>
                    <a:pt x="138" y="2"/>
                    <a:pt x="138" y="5"/>
                  </a:cubicBezTo>
                  <a:cubicBezTo>
                    <a:pt x="138" y="7"/>
                    <a:pt x="140" y="9"/>
                    <a:pt x="143" y="9"/>
                  </a:cubicBezTo>
                  <a:cubicBezTo>
                    <a:pt x="160" y="9"/>
                    <a:pt x="160" y="9"/>
                    <a:pt x="160" y="9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0" y="200"/>
                    <a:pt x="10" y="200"/>
                    <a:pt x="10" y="20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9"/>
                    <a:pt x="31" y="7"/>
                    <a:pt x="31" y="5"/>
                  </a:cubicBezTo>
                  <a:cubicBezTo>
                    <a:pt x="31" y="2"/>
                    <a:pt x="29" y="0"/>
                    <a:pt x="2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7"/>
                    <a:pt x="2" y="209"/>
                    <a:pt x="5" y="209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67" y="209"/>
                    <a:pt x="169" y="207"/>
                    <a:pt x="169" y="205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2"/>
                    <a:pt x="167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38" name="Freeform 364">
              <a:extLst>
                <a:ext uri="{FF2B5EF4-FFF2-40B4-BE49-F238E27FC236}">
                  <a16:creationId xmlns:a16="http://schemas.microsoft.com/office/drawing/2014/main" id="{FE2E4F5E-D59B-445D-A213-81D7515EE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8813" y="374651"/>
              <a:ext cx="219075" cy="192088"/>
            </a:xfrm>
            <a:custGeom>
              <a:avLst/>
              <a:gdLst>
                <a:gd name="T0" fmla="*/ 87 w 96"/>
                <a:gd name="T1" fmla="*/ 2 h 84"/>
                <a:gd name="T2" fmla="*/ 29 w 96"/>
                <a:gd name="T3" fmla="*/ 73 h 84"/>
                <a:gd name="T4" fmla="*/ 9 w 96"/>
                <a:gd name="T5" fmla="*/ 50 h 84"/>
                <a:gd name="T6" fmla="*/ 2 w 96"/>
                <a:gd name="T7" fmla="*/ 50 h 84"/>
                <a:gd name="T8" fmla="*/ 2 w 96"/>
                <a:gd name="T9" fmla="*/ 56 h 84"/>
                <a:gd name="T10" fmla="*/ 26 w 96"/>
                <a:gd name="T11" fmla="*/ 83 h 84"/>
                <a:gd name="T12" fmla="*/ 29 w 96"/>
                <a:gd name="T13" fmla="*/ 84 h 84"/>
                <a:gd name="T14" fmla="*/ 29 w 96"/>
                <a:gd name="T15" fmla="*/ 84 h 84"/>
                <a:gd name="T16" fmla="*/ 33 w 96"/>
                <a:gd name="T17" fmla="*/ 83 h 84"/>
                <a:gd name="T18" fmla="*/ 94 w 96"/>
                <a:gd name="T19" fmla="*/ 8 h 84"/>
                <a:gd name="T20" fmla="*/ 94 w 96"/>
                <a:gd name="T21" fmla="*/ 1 h 84"/>
                <a:gd name="T22" fmla="*/ 87 w 96"/>
                <a:gd name="T23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84">
                  <a:moveTo>
                    <a:pt x="87" y="2"/>
                  </a:moveTo>
                  <a:cubicBezTo>
                    <a:pt x="29" y="73"/>
                    <a:pt x="29" y="73"/>
                    <a:pt x="29" y="73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7" y="48"/>
                    <a:pt x="4" y="48"/>
                    <a:pt x="2" y="50"/>
                  </a:cubicBezTo>
                  <a:cubicBezTo>
                    <a:pt x="1" y="52"/>
                    <a:pt x="0" y="55"/>
                    <a:pt x="2" y="56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7" y="84"/>
                    <a:pt x="28" y="84"/>
                    <a:pt x="29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31" y="84"/>
                    <a:pt x="32" y="84"/>
                    <a:pt x="33" y="83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6" y="6"/>
                    <a:pt x="96" y="3"/>
                    <a:pt x="94" y="1"/>
                  </a:cubicBezTo>
                  <a:cubicBezTo>
                    <a:pt x="92" y="0"/>
                    <a:pt x="89" y="0"/>
                    <a:pt x="8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52" name="Hexagon 51">
            <a:extLst>
              <a:ext uri="{FF2B5EF4-FFF2-40B4-BE49-F238E27FC236}">
                <a16:creationId xmlns:a16="http://schemas.microsoft.com/office/drawing/2014/main" id="{D95E4BDE-9EAD-4549-9691-18A085F39136}"/>
              </a:ext>
            </a:extLst>
          </p:cNvPr>
          <p:cNvSpPr/>
          <p:nvPr/>
        </p:nvSpPr>
        <p:spPr bwMode="gray">
          <a:xfrm>
            <a:off x="1028524" y="5091391"/>
            <a:ext cx="533400" cy="459828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10D3B3-CBA3-49D4-9E2C-2C17113ACACF}"/>
              </a:ext>
            </a:extLst>
          </p:cNvPr>
          <p:cNvGrpSpPr>
            <a:grpSpLocks noChangeAspect="1"/>
          </p:cNvGrpSpPr>
          <p:nvPr/>
        </p:nvGrpSpPr>
        <p:grpSpPr>
          <a:xfrm>
            <a:off x="1112344" y="5198722"/>
            <a:ext cx="365760" cy="245166"/>
            <a:chOff x="10672763" y="3008313"/>
            <a:chExt cx="438150" cy="293688"/>
          </a:xfrm>
          <a:solidFill>
            <a:schemeClr val="bg1"/>
          </a:solidFill>
        </p:grpSpPr>
        <p:sp>
          <p:nvSpPr>
            <p:cNvPr id="54" name="Freeform 501">
              <a:extLst>
                <a:ext uri="{FF2B5EF4-FFF2-40B4-BE49-F238E27FC236}">
                  <a16:creationId xmlns:a16="http://schemas.microsoft.com/office/drawing/2014/main" id="{586303EC-69D1-499D-B8AD-C5789E723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2288" y="3181350"/>
              <a:ext cx="58738" cy="120650"/>
            </a:xfrm>
            <a:custGeom>
              <a:avLst/>
              <a:gdLst>
                <a:gd name="T0" fmla="*/ 21 w 32"/>
                <a:gd name="T1" fmla="*/ 29 h 65"/>
                <a:gd name="T2" fmla="*/ 21 w 32"/>
                <a:gd name="T3" fmla="*/ 5 h 65"/>
                <a:gd name="T4" fmla="*/ 16 w 32"/>
                <a:gd name="T5" fmla="*/ 0 h 65"/>
                <a:gd name="T6" fmla="*/ 11 w 32"/>
                <a:gd name="T7" fmla="*/ 5 h 65"/>
                <a:gd name="T8" fmla="*/ 11 w 32"/>
                <a:gd name="T9" fmla="*/ 29 h 65"/>
                <a:gd name="T10" fmla="*/ 3 w 32"/>
                <a:gd name="T11" fmla="*/ 39 h 65"/>
                <a:gd name="T12" fmla="*/ 0 w 32"/>
                <a:gd name="T13" fmla="*/ 54 h 65"/>
                <a:gd name="T14" fmla="*/ 0 w 32"/>
                <a:gd name="T15" fmla="*/ 55 h 65"/>
                <a:gd name="T16" fmla="*/ 11 w 32"/>
                <a:gd name="T17" fmla="*/ 65 h 65"/>
                <a:gd name="T18" fmla="*/ 22 w 32"/>
                <a:gd name="T19" fmla="*/ 65 h 65"/>
                <a:gd name="T20" fmla="*/ 32 w 32"/>
                <a:gd name="T21" fmla="*/ 55 h 65"/>
                <a:gd name="T22" fmla="*/ 29 w 32"/>
                <a:gd name="T23" fmla="*/ 39 h 65"/>
                <a:gd name="T24" fmla="*/ 21 w 32"/>
                <a:gd name="T25" fmla="*/ 29 h 65"/>
                <a:gd name="T26" fmla="*/ 22 w 32"/>
                <a:gd name="T27" fmla="*/ 55 h 65"/>
                <a:gd name="T28" fmla="*/ 11 w 32"/>
                <a:gd name="T29" fmla="*/ 55 h 65"/>
                <a:gd name="T30" fmla="*/ 10 w 32"/>
                <a:gd name="T31" fmla="*/ 55 h 65"/>
                <a:gd name="T32" fmla="*/ 13 w 32"/>
                <a:gd name="T33" fmla="*/ 40 h 65"/>
                <a:gd name="T34" fmla="*/ 13 w 32"/>
                <a:gd name="T35" fmla="*/ 40 h 65"/>
                <a:gd name="T36" fmla="*/ 13 w 32"/>
                <a:gd name="T37" fmla="*/ 39 h 65"/>
                <a:gd name="T38" fmla="*/ 19 w 32"/>
                <a:gd name="T39" fmla="*/ 39 h 65"/>
                <a:gd name="T40" fmla="*/ 20 w 32"/>
                <a:gd name="T41" fmla="*/ 40 h 65"/>
                <a:gd name="T42" fmla="*/ 22 w 32"/>
                <a:gd name="T43" fmla="*/ 55 h 65"/>
                <a:gd name="T44" fmla="*/ 22 w 32"/>
                <a:gd name="T45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65">
                  <a:moveTo>
                    <a:pt x="21" y="29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2"/>
                    <a:pt x="19" y="0"/>
                    <a:pt x="16" y="0"/>
                  </a:cubicBezTo>
                  <a:cubicBezTo>
                    <a:pt x="14" y="0"/>
                    <a:pt x="11" y="2"/>
                    <a:pt x="11" y="5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0"/>
                    <a:pt x="3" y="34"/>
                    <a:pt x="3" y="3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0"/>
                    <a:pt x="5" y="65"/>
                    <a:pt x="11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7" y="65"/>
                    <a:pt x="32" y="60"/>
                    <a:pt x="32" y="55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4"/>
                    <a:pt x="26" y="30"/>
                    <a:pt x="21" y="29"/>
                  </a:cubicBezTo>
                  <a:close/>
                  <a:moveTo>
                    <a:pt x="22" y="55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20" y="39"/>
                    <a:pt x="20" y="40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5"/>
                    <a:pt x="22" y="55"/>
                    <a:pt x="22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55" name="Freeform 502">
              <a:extLst>
                <a:ext uri="{FF2B5EF4-FFF2-40B4-BE49-F238E27FC236}">
                  <a16:creationId xmlns:a16="http://schemas.microsoft.com/office/drawing/2014/main" id="{1BBBE98F-2751-4C2B-95A6-F1429B8CD1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72763" y="3008313"/>
              <a:ext cx="438150" cy="293688"/>
            </a:xfrm>
            <a:custGeom>
              <a:avLst/>
              <a:gdLst>
                <a:gd name="T0" fmla="*/ 236 w 236"/>
                <a:gd name="T1" fmla="*/ 75 h 158"/>
                <a:gd name="T2" fmla="*/ 205 w 236"/>
                <a:gd name="T3" fmla="*/ 3 h 158"/>
                <a:gd name="T4" fmla="*/ 201 w 236"/>
                <a:gd name="T5" fmla="*/ 0 h 158"/>
                <a:gd name="T6" fmla="*/ 42 w 236"/>
                <a:gd name="T7" fmla="*/ 0 h 158"/>
                <a:gd name="T8" fmla="*/ 38 w 236"/>
                <a:gd name="T9" fmla="*/ 3 h 158"/>
                <a:gd name="T10" fmla="*/ 0 w 236"/>
                <a:gd name="T11" fmla="*/ 75 h 158"/>
                <a:gd name="T12" fmla="*/ 1 w 236"/>
                <a:gd name="T13" fmla="*/ 80 h 158"/>
                <a:gd name="T14" fmla="*/ 5 w 236"/>
                <a:gd name="T15" fmla="*/ 82 h 158"/>
                <a:gd name="T16" fmla="*/ 66 w 236"/>
                <a:gd name="T17" fmla="*/ 82 h 158"/>
                <a:gd name="T18" fmla="*/ 54 w 236"/>
                <a:gd name="T19" fmla="*/ 131 h 158"/>
                <a:gd name="T20" fmla="*/ 54 w 236"/>
                <a:gd name="T21" fmla="*/ 132 h 158"/>
                <a:gd name="T22" fmla="*/ 118 w 236"/>
                <a:gd name="T23" fmla="*/ 158 h 158"/>
                <a:gd name="T24" fmla="*/ 183 w 236"/>
                <a:gd name="T25" fmla="*/ 132 h 158"/>
                <a:gd name="T26" fmla="*/ 183 w 236"/>
                <a:gd name="T27" fmla="*/ 131 h 158"/>
                <a:gd name="T28" fmla="*/ 171 w 236"/>
                <a:gd name="T29" fmla="*/ 82 h 158"/>
                <a:gd name="T30" fmla="*/ 231 w 236"/>
                <a:gd name="T31" fmla="*/ 82 h 158"/>
                <a:gd name="T32" fmla="*/ 232 w 236"/>
                <a:gd name="T33" fmla="*/ 82 h 158"/>
                <a:gd name="T34" fmla="*/ 236 w 236"/>
                <a:gd name="T35" fmla="*/ 77 h 158"/>
                <a:gd name="T36" fmla="*/ 236 w 236"/>
                <a:gd name="T37" fmla="*/ 75 h 158"/>
                <a:gd name="T38" fmla="*/ 173 w 236"/>
                <a:gd name="T39" fmla="*/ 133 h 158"/>
                <a:gd name="T40" fmla="*/ 118 w 236"/>
                <a:gd name="T41" fmla="*/ 148 h 158"/>
                <a:gd name="T42" fmla="*/ 63 w 236"/>
                <a:gd name="T43" fmla="*/ 133 h 158"/>
                <a:gd name="T44" fmla="*/ 76 w 236"/>
                <a:gd name="T45" fmla="*/ 82 h 158"/>
                <a:gd name="T46" fmla="*/ 161 w 236"/>
                <a:gd name="T47" fmla="*/ 82 h 158"/>
                <a:gd name="T48" fmla="*/ 173 w 236"/>
                <a:gd name="T49" fmla="*/ 133 h 158"/>
                <a:gd name="T50" fmla="*/ 13 w 236"/>
                <a:gd name="T51" fmla="*/ 72 h 158"/>
                <a:gd name="T52" fmla="*/ 28 w 236"/>
                <a:gd name="T53" fmla="*/ 43 h 158"/>
                <a:gd name="T54" fmla="*/ 115 w 236"/>
                <a:gd name="T55" fmla="*/ 43 h 158"/>
                <a:gd name="T56" fmla="*/ 120 w 236"/>
                <a:gd name="T57" fmla="*/ 38 h 158"/>
                <a:gd name="T58" fmla="*/ 115 w 236"/>
                <a:gd name="T59" fmla="*/ 33 h 158"/>
                <a:gd name="T60" fmla="*/ 33 w 236"/>
                <a:gd name="T61" fmla="*/ 33 h 158"/>
                <a:gd name="T62" fmla="*/ 45 w 236"/>
                <a:gd name="T63" fmla="*/ 10 h 158"/>
                <a:gd name="T64" fmla="*/ 198 w 236"/>
                <a:gd name="T65" fmla="*/ 10 h 158"/>
                <a:gd name="T66" fmla="*/ 224 w 236"/>
                <a:gd name="T67" fmla="*/ 72 h 158"/>
                <a:gd name="T68" fmla="*/ 13 w 236"/>
                <a:gd name="T69" fmla="*/ 7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6" h="158">
                  <a:moveTo>
                    <a:pt x="236" y="75"/>
                  </a:moveTo>
                  <a:cubicBezTo>
                    <a:pt x="205" y="3"/>
                    <a:pt x="205" y="3"/>
                    <a:pt x="205" y="3"/>
                  </a:cubicBezTo>
                  <a:cubicBezTo>
                    <a:pt x="205" y="1"/>
                    <a:pt x="203" y="0"/>
                    <a:pt x="201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39" y="1"/>
                    <a:pt x="38" y="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7"/>
                    <a:pt x="0" y="78"/>
                    <a:pt x="1" y="80"/>
                  </a:cubicBezTo>
                  <a:cubicBezTo>
                    <a:pt x="1" y="81"/>
                    <a:pt x="3" y="82"/>
                    <a:pt x="5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4" y="132"/>
                    <a:pt x="54" y="132"/>
                  </a:cubicBezTo>
                  <a:cubicBezTo>
                    <a:pt x="54" y="151"/>
                    <a:pt x="87" y="158"/>
                    <a:pt x="118" y="158"/>
                  </a:cubicBezTo>
                  <a:cubicBezTo>
                    <a:pt x="150" y="158"/>
                    <a:pt x="183" y="151"/>
                    <a:pt x="183" y="132"/>
                  </a:cubicBezTo>
                  <a:cubicBezTo>
                    <a:pt x="183" y="132"/>
                    <a:pt x="183" y="131"/>
                    <a:pt x="183" y="131"/>
                  </a:cubicBezTo>
                  <a:cubicBezTo>
                    <a:pt x="171" y="82"/>
                    <a:pt x="171" y="82"/>
                    <a:pt x="171" y="82"/>
                  </a:cubicBezTo>
                  <a:cubicBezTo>
                    <a:pt x="231" y="82"/>
                    <a:pt x="231" y="82"/>
                    <a:pt x="231" y="82"/>
                  </a:cubicBezTo>
                  <a:cubicBezTo>
                    <a:pt x="231" y="82"/>
                    <a:pt x="232" y="82"/>
                    <a:pt x="232" y="82"/>
                  </a:cubicBezTo>
                  <a:cubicBezTo>
                    <a:pt x="234" y="82"/>
                    <a:pt x="236" y="80"/>
                    <a:pt x="236" y="77"/>
                  </a:cubicBezTo>
                  <a:cubicBezTo>
                    <a:pt x="236" y="76"/>
                    <a:pt x="236" y="75"/>
                    <a:pt x="236" y="75"/>
                  </a:cubicBezTo>
                  <a:close/>
                  <a:moveTo>
                    <a:pt x="173" y="133"/>
                  </a:moveTo>
                  <a:cubicBezTo>
                    <a:pt x="173" y="140"/>
                    <a:pt x="152" y="148"/>
                    <a:pt x="118" y="148"/>
                  </a:cubicBezTo>
                  <a:cubicBezTo>
                    <a:pt x="85" y="148"/>
                    <a:pt x="64" y="140"/>
                    <a:pt x="63" y="133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161" y="82"/>
                    <a:pt x="161" y="82"/>
                    <a:pt x="161" y="82"/>
                  </a:cubicBezTo>
                  <a:lnTo>
                    <a:pt x="173" y="133"/>
                  </a:lnTo>
                  <a:close/>
                  <a:moveTo>
                    <a:pt x="13" y="72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8" y="43"/>
                    <a:pt x="120" y="41"/>
                    <a:pt x="120" y="38"/>
                  </a:cubicBezTo>
                  <a:cubicBezTo>
                    <a:pt x="120" y="35"/>
                    <a:pt x="118" y="33"/>
                    <a:pt x="115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224" y="72"/>
                    <a:pt x="224" y="72"/>
                    <a:pt x="224" y="72"/>
                  </a:cubicBezTo>
                  <a:lnTo>
                    <a:pt x="13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61" name="Hexagon 60">
            <a:extLst>
              <a:ext uri="{FF2B5EF4-FFF2-40B4-BE49-F238E27FC236}">
                <a16:creationId xmlns:a16="http://schemas.microsoft.com/office/drawing/2014/main" id="{B9171DF9-079E-40B2-826D-E26E4C588A66}"/>
              </a:ext>
            </a:extLst>
          </p:cNvPr>
          <p:cNvSpPr/>
          <p:nvPr/>
        </p:nvSpPr>
        <p:spPr bwMode="gray">
          <a:xfrm>
            <a:off x="1028524" y="5764724"/>
            <a:ext cx="533400" cy="459828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40C62BD-8C4B-410E-9198-25C45B00A8CE}"/>
              </a:ext>
            </a:extLst>
          </p:cNvPr>
          <p:cNvGrpSpPr>
            <a:grpSpLocks noChangeAspect="1"/>
          </p:cNvGrpSpPr>
          <p:nvPr/>
        </p:nvGrpSpPr>
        <p:grpSpPr>
          <a:xfrm>
            <a:off x="1107573" y="5811758"/>
            <a:ext cx="375302" cy="365760"/>
            <a:chOff x="9685338" y="6456363"/>
            <a:chExt cx="561975" cy="547687"/>
          </a:xfrm>
          <a:solidFill>
            <a:schemeClr val="bg1"/>
          </a:solidFill>
        </p:grpSpPr>
        <p:sp>
          <p:nvSpPr>
            <p:cNvPr id="57" name="Oval 479">
              <a:extLst>
                <a:ext uri="{FF2B5EF4-FFF2-40B4-BE49-F238E27FC236}">
                  <a16:creationId xmlns:a16="http://schemas.microsoft.com/office/drawing/2014/main" id="{C01D4120-C46E-4947-AE02-506054515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6754813"/>
              <a:ext cx="33337" cy="333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58" name="Freeform 480">
              <a:extLst>
                <a:ext uri="{FF2B5EF4-FFF2-40B4-BE49-F238E27FC236}">
                  <a16:creationId xmlns:a16="http://schemas.microsoft.com/office/drawing/2014/main" id="{EC2C1F9F-CFD8-4DA7-B635-B229E3DEC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3300" y="6456363"/>
              <a:ext cx="220662" cy="220662"/>
            </a:xfrm>
            <a:custGeom>
              <a:avLst/>
              <a:gdLst>
                <a:gd name="T0" fmla="*/ 47 w 93"/>
                <a:gd name="T1" fmla="*/ 93 h 93"/>
                <a:gd name="T2" fmla="*/ 93 w 93"/>
                <a:gd name="T3" fmla="*/ 47 h 93"/>
                <a:gd name="T4" fmla="*/ 47 w 93"/>
                <a:gd name="T5" fmla="*/ 0 h 93"/>
                <a:gd name="T6" fmla="*/ 0 w 93"/>
                <a:gd name="T7" fmla="*/ 47 h 93"/>
                <a:gd name="T8" fmla="*/ 47 w 93"/>
                <a:gd name="T9" fmla="*/ 93 h 93"/>
                <a:gd name="T10" fmla="*/ 47 w 93"/>
                <a:gd name="T11" fmla="*/ 10 h 93"/>
                <a:gd name="T12" fmla="*/ 83 w 93"/>
                <a:gd name="T13" fmla="*/ 47 h 93"/>
                <a:gd name="T14" fmla="*/ 47 w 93"/>
                <a:gd name="T15" fmla="*/ 83 h 93"/>
                <a:gd name="T16" fmla="*/ 10 w 93"/>
                <a:gd name="T17" fmla="*/ 47 h 93"/>
                <a:gd name="T18" fmla="*/ 47 w 93"/>
                <a:gd name="T19" fmla="*/ 1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93">
                  <a:moveTo>
                    <a:pt x="47" y="93"/>
                  </a:moveTo>
                  <a:cubicBezTo>
                    <a:pt x="72" y="93"/>
                    <a:pt x="93" y="72"/>
                    <a:pt x="93" y="47"/>
                  </a:cubicBezTo>
                  <a:cubicBezTo>
                    <a:pt x="93" y="21"/>
                    <a:pt x="72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72"/>
                    <a:pt x="21" y="93"/>
                    <a:pt x="47" y="93"/>
                  </a:cubicBezTo>
                  <a:close/>
                  <a:moveTo>
                    <a:pt x="47" y="10"/>
                  </a:moveTo>
                  <a:cubicBezTo>
                    <a:pt x="67" y="10"/>
                    <a:pt x="83" y="26"/>
                    <a:pt x="83" y="47"/>
                  </a:cubicBezTo>
                  <a:cubicBezTo>
                    <a:pt x="83" y="67"/>
                    <a:pt x="67" y="83"/>
                    <a:pt x="47" y="83"/>
                  </a:cubicBezTo>
                  <a:cubicBezTo>
                    <a:pt x="26" y="83"/>
                    <a:pt x="10" y="67"/>
                    <a:pt x="10" y="47"/>
                  </a:cubicBezTo>
                  <a:cubicBezTo>
                    <a:pt x="10" y="26"/>
                    <a:pt x="26" y="10"/>
                    <a:pt x="4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59" name="Freeform 481">
              <a:extLst>
                <a:ext uri="{FF2B5EF4-FFF2-40B4-BE49-F238E27FC236}">
                  <a16:creationId xmlns:a16="http://schemas.microsoft.com/office/drawing/2014/main" id="{FBB534AC-542E-42E7-B8C6-D0F39DEEE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4738" y="6503988"/>
              <a:ext cx="77787" cy="128587"/>
            </a:xfrm>
            <a:custGeom>
              <a:avLst/>
              <a:gdLst>
                <a:gd name="T0" fmla="*/ 1 w 33"/>
                <a:gd name="T1" fmla="*/ 43 h 54"/>
                <a:gd name="T2" fmla="*/ 14 w 33"/>
                <a:gd name="T3" fmla="*/ 48 h 54"/>
                <a:gd name="T4" fmla="*/ 14 w 33"/>
                <a:gd name="T5" fmla="*/ 51 h 54"/>
                <a:gd name="T6" fmla="*/ 17 w 33"/>
                <a:gd name="T7" fmla="*/ 54 h 54"/>
                <a:gd name="T8" fmla="*/ 21 w 33"/>
                <a:gd name="T9" fmla="*/ 51 h 54"/>
                <a:gd name="T10" fmla="*/ 21 w 33"/>
                <a:gd name="T11" fmla="*/ 48 h 54"/>
                <a:gd name="T12" fmla="*/ 33 w 33"/>
                <a:gd name="T13" fmla="*/ 35 h 54"/>
                <a:gd name="T14" fmla="*/ 20 w 33"/>
                <a:gd name="T15" fmla="*/ 23 h 54"/>
                <a:gd name="T16" fmla="*/ 20 w 33"/>
                <a:gd name="T17" fmla="*/ 12 h 54"/>
                <a:gd name="T18" fmla="*/ 26 w 33"/>
                <a:gd name="T19" fmla="*/ 14 h 54"/>
                <a:gd name="T20" fmla="*/ 28 w 33"/>
                <a:gd name="T21" fmla="*/ 15 h 54"/>
                <a:gd name="T22" fmla="*/ 32 w 33"/>
                <a:gd name="T23" fmla="*/ 11 h 54"/>
                <a:gd name="T24" fmla="*/ 30 w 33"/>
                <a:gd name="T25" fmla="*/ 8 h 54"/>
                <a:gd name="T26" fmla="*/ 21 w 33"/>
                <a:gd name="T27" fmla="*/ 4 h 54"/>
                <a:gd name="T28" fmla="*/ 21 w 33"/>
                <a:gd name="T29" fmla="*/ 4 h 54"/>
                <a:gd name="T30" fmla="*/ 17 w 33"/>
                <a:gd name="T31" fmla="*/ 0 h 54"/>
                <a:gd name="T32" fmla="*/ 14 w 33"/>
                <a:gd name="T33" fmla="*/ 4 h 54"/>
                <a:gd name="T34" fmla="*/ 14 w 33"/>
                <a:gd name="T35" fmla="*/ 4 h 54"/>
                <a:gd name="T36" fmla="*/ 1 w 33"/>
                <a:gd name="T37" fmla="*/ 16 h 54"/>
                <a:gd name="T38" fmla="*/ 14 w 33"/>
                <a:gd name="T39" fmla="*/ 29 h 54"/>
                <a:gd name="T40" fmla="*/ 14 w 33"/>
                <a:gd name="T41" fmla="*/ 41 h 54"/>
                <a:gd name="T42" fmla="*/ 6 w 33"/>
                <a:gd name="T43" fmla="*/ 36 h 54"/>
                <a:gd name="T44" fmla="*/ 4 w 33"/>
                <a:gd name="T45" fmla="*/ 36 h 54"/>
                <a:gd name="T46" fmla="*/ 0 w 33"/>
                <a:gd name="T47" fmla="*/ 39 h 54"/>
                <a:gd name="T48" fmla="*/ 1 w 33"/>
                <a:gd name="T49" fmla="*/ 43 h 54"/>
                <a:gd name="T50" fmla="*/ 9 w 33"/>
                <a:gd name="T51" fmla="*/ 16 h 54"/>
                <a:gd name="T52" fmla="*/ 14 w 33"/>
                <a:gd name="T53" fmla="*/ 11 h 54"/>
                <a:gd name="T54" fmla="*/ 14 w 33"/>
                <a:gd name="T55" fmla="*/ 21 h 54"/>
                <a:gd name="T56" fmla="*/ 9 w 33"/>
                <a:gd name="T57" fmla="*/ 16 h 54"/>
                <a:gd name="T58" fmla="*/ 20 w 33"/>
                <a:gd name="T59" fmla="*/ 41 h 54"/>
                <a:gd name="T60" fmla="*/ 20 w 33"/>
                <a:gd name="T61" fmla="*/ 31 h 54"/>
                <a:gd name="T62" fmla="*/ 25 w 33"/>
                <a:gd name="T63" fmla="*/ 36 h 54"/>
                <a:gd name="T64" fmla="*/ 20 w 33"/>
                <a:gd name="T65" fmla="*/ 4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54">
                  <a:moveTo>
                    <a:pt x="1" y="43"/>
                  </a:moveTo>
                  <a:cubicBezTo>
                    <a:pt x="5" y="46"/>
                    <a:pt x="9" y="47"/>
                    <a:pt x="14" y="48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3"/>
                    <a:pt x="15" y="54"/>
                    <a:pt x="17" y="54"/>
                  </a:cubicBezTo>
                  <a:cubicBezTo>
                    <a:pt x="19" y="54"/>
                    <a:pt x="21" y="53"/>
                    <a:pt x="21" y="51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8" y="47"/>
                    <a:pt x="33" y="42"/>
                    <a:pt x="33" y="35"/>
                  </a:cubicBezTo>
                  <a:cubicBezTo>
                    <a:pt x="33" y="29"/>
                    <a:pt x="29" y="25"/>
                    <a:pt x="20" y="2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2" y="12"/>
                    <a:pt x="24" y="13"/>
                    <a:pt x="26" y="14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30" y="15"/>
                    <a:pt x="32" y="13"/>
                    <a:pt x="32" y="11"/>
                  </a:cubicBezTo>
                  <a:cubicBezTo>
                    <a:pt x="32" y="9"/>
                    <a:pt x="30" y="8"/>
                    <a:pt x="30" y="8"/>
                  </a:cubicBezTo>
                  <a:cubicBezTo>
                    <a:pt x="27" y="6"/>
                    <a:pt x="24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19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6" y="5"/>
                    <a:pt x="1" y="10"/>
                    <a:pt x="1" y="16"/>
                  </a:cubicBezTo>
                  <a:cubicBezTo>
                    <a:pt x="1" y="24"/>
                    <a:pt x="7" y="27"/>
                    <a:pt x="14" y="2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1" y="40"/>
                    <a:pt x="9" y="39"/>
                    <a:pt x="6" y="36"/>
                  </a:cubicBezTo>
                  <a:cubicBezTo>
                    <a:pt x="6" y="36"/>
                    <a:pt x="5" y="36"/>
                    <a:pt x="4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40"/>
                    <a:pt x="0" y="42"/>
                    <a:pt x="1" y="43"/>
                  </a:cubicBezTo>
                  <a:close/>
                  <a:moveTo>
                    <a:pt x="9" y="16"/>
                  </a:moveTo>
                  <a:cubicBezTo>
                    <a:pt x="9" y="14"/>
                    <a:pt x="11" y="12"/>
                    <a:pt x="14" y="1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9" y="19"/>
                    <a:pt x="9" y="18"/>
                    <a:pt x="9" y="16"/>
                  </a:cubicBezTo>
                  <a:close/>
                  <a:moveTo>
                    <a:pt x="20" y="4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5" y="32"/>
                    <a:pt x="25" y="34"/>
                    <a:pt x="25" y="36"/>
                  </a:cubicBezTo>
                  <a:cubicBezTo>
                    <a:pt x="25" y="38"/>
                    <a:pt x="23" y="40"/>
                    <a:pt x="2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60" name="Freeform 482">
              <a:extLst>
                <a:ext uri="{FF2B5EF4-FFF2-40B4-BE49-F238E27FC236}">
                  <a16:creationId xmlns:a16="http://schemas.microsoft.com/office/drawing/2014/main" id="{93418C79-5209-486F-B06A-C2EBF79BD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85338" y="6619875"/>
              <a:ext cx="561975" cy="384175"/>
            </a:xfrm>
            <a:custGeom>
              <a:avLst/>
              <a:gdLst>
                <a:gd name="T0" fmla="*/ 227 w 237"/>
                <a:gd name="T1" fmla="*/ 39 h 162"/>
                <a:gd name="T2" fmla="*/ 220 w 237"/>
                <a:gd name="T3" fmla="*/ 33 h 162"/>
                <a:gd name="T4" fmla="*/ 195 w 237"/>
                <a:gd name="T5" fmla="*/ 21 h 162"/>
                <a:gd name="T6" fmla="*/ 201 w 237"/>
                <a:gd name="T7" fmla="*/ 52 h 162"/>
                <a:gd name="T8" fmla="*/ 168 w 237"/>
                <a:gd name="T9" fmla="*/ 23 h 162"/>
                <a:gd name="T10" fmla="*/ 163 w 237"/>
                <a:gd name="T11" fmla="*/ 31 h 162"/>
                <a:gd name="T12" fmla="*/ 188 w 237"/>
                <a:gd name="T13" fmla="*/ 80 h 162"/>
                <a:gd name="T14" fmla="*/ 181 w 237"/>
                <a:gd name="T15" fmla="*/ 104 h 162"/>
                <a:gd name="T16" fmla="*/ 185 w 237"/>
                <a:gd name="T17" fmla="*/ 147 h 162"/>
                <a:gd name="T18" fmla="*/ 168 w 237"/>
                <a:gd name="T19" fmla="*/ 152 h 162"/>
                <a:gd name="T20" fmla="*/ 163 w 237"/>
                <a:gd name="T21" fmla="*/ 146 h 162"/>
                <a:gd name="T22" fmla="*/ 158 w 237"/>
                <a:gd name="T23" fmla="*/ 131 h 162"/>
                <a:gd name="T24" fmla="*/ 103 w 237"/>
                <a:gd name="T25" fmla="*/ 131 h 162"/>
                <a:gd name="T26" fmla="*/ 95 w 237"/>
                <a:gd name="T27" fmla="*/ 134 h 162"/>
                <a:gd name="T28" fmla="*/ 94 w 237"/>
                <a:gd name="T29" fmla="*/ 147 h 162"/>
                <a:gd name="T30" fmla="*/ 77 w 237"/>
                <a:gd name="T31" fmla="*/ 152 h 162"/>
                <a:gd name="T32" fmla="*/ 76 w 237"/>
                <a:gd name="T33" fmla="*/ 121 h 162"/>
                <a:gd name="T34" fmla="*/ 71 w 237"/>
                <a:gd name="T35" fmla="*/ 116 h 162"/>
                <a:gd name="T36" fmla="*/ 30 w 237"/>
                <a:gd name="T37" fmla="*/ 101 h 162"/>
                <a:gd name="T38" fmla="*/ 13 w 237"/>
                <a:gd name="T39" fmla="*/ 96 h 162"/>
                <a:gd name="T40" fmla="*/ 10 w 237"/>
                <a:gd name="T41" fmla="*/ 75 h 162"/>
                <a:gd name="T42" fmla="*/ 23 w 237"/>
                <a:gd name="T43" fmla="*/ 69 h 162"/>
                <a:gd name="T44" fmla="*/ 56 w 237"/>
                <a:gd name="T45" fmla="*/ 41 h 162"/>
                <a:gd name="T46" fmla="*/ 59 w 237"/>
                <a:gd name="T47" fmla="*/ 34 h 162"/>
                <a:gd name="T48" fmla="*/ 47 w 237"/>
                <a:gd name="T49" fmla="*/ 10 h 162"/>
                <a:gd name="T50" fmla="*/ 79 w 237"/>
                <a:gd name="T51" fmla="*/ 35 h 162"/>
                <a:gd name="T52" fmla="*/ 87 w 237"/>
                <a:gd name="T53" fmla="*/ 37 h 162"/>
                <a:gd name="T54" fmla="*/ 102 w 237"/>
                <a:gd name="T55" fmla="*/ 21 h 162"/>
                <a:gd name="T56" fmla="*/ 85 w 237"/>
                <a:gd name="T57" fmla="*/ 25 h 162"/>
                <a:gd name="T58" fmla="*/ 46 w 237"/>
                <a:gd name="T59" fmla="*/ 0 h 162"/>
                <a:gd name="T60" fmla="*/ 38 w 237"/>
                <a:gd name="T61" fmla="*/ 13 h 162"/>
                <a:gd name="T62" fmla="*/ 18 w 237"/>
                <a:gd name="T63" fmla="*/ 61 h 162"/>
                <a:gd name="T64" fmla="*/ 0 w 237"/>
                <a:gd name="T65" fmla="*/ 75 h 162"/>
                <a:gd name="T66" fmla="*/ 3 w 237"/>
                <a:gd name="T67" fmla="*/ 96 h 162"/>
                <a:gd name="T68" fmla="*/ 26 w 237"/>
                <a:gd name="T69" fmla="*/ 109 h 162"/>
                <a:gd name="T70" fmla="*/ 62 w 237"/>
                <a:gd name="T71" fmla="*/ 146 h 162"/>
                <a:gd name="T72" fmla="*/ 77 w 237"/>
                <a:gd name="T73" fmla="*/ 162 h 162"/>
                <a:gd name="T74" fmla="*/ 104 w 237"/>
                <a:gd name="T75" fmla="*/ 147 h 162"/>
                <a:gd name="T76" fmla="*/ 152 w 237"/>
                <a:gd name="T77" fmla="*/ 142 h 162"/>
                <a:gd name="T78" fmla="*/ 168 w 237"/>
                <a:gd name="T79" fmla="*/ 162 h 162"/>
                <a:gd name="T80" fmla="*/ 195 w 237"/>
                <a:gd name="T81" fmla="*/ 147 h 162"/>
                <a:gd name="T82" fmla="*/ 190 w 237"/>
                <a:gd name="T83" fmla="*/ 107 h 162"/>
                <a:gd name="T84" fmla="*/ 197 w 237"/>
                <a:gd name="T85" fmla="*/ 81 h 162"/>
                <a:gd name="T86" fmla="*/ 197 w 237"/>
                <a:gd name="T87" fmla="*/ 78 h 162"/>
                <a:gd name="T88" fmla="*/ 211 w 237"/>
                <a:gd name="T89" fmla="*/ 56 h 162"/>
                <a:gd name="T90" fmla="*/ 233 w 237"/>
                <a:gd name="T91" fmla="*/ 37 h 162"/>
                <a:gd name="T92" fmla="*/ 204 w 237"/>
                <a:gd name="T93" fmla="*/ 37 h 162"/>
                <a:gd name="T94" fmla="*/ 203 w 237"/>
                <a:gd name="T95" fmla="*/ 27 h 162"/>
                <a:gd name="T96" fmla="*/ 211 w 237"/>
                <a:gd name="T97" fmla="*/ 3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7" h="162">
                  <a:moveTo>
                    <a:pt x="233" y="37"/>
                  </a:moveTo>
                  <a:cubicBezTo>
                    <a:pt x="231" y="35"/>
                    <a:pt x="228" y="36"/>
                    <a:pt x="227" y="39"/>
                  </a:cubicBezTo>
                  <a:cubicBezTo>
                    <a:pt x="226" y="41"/>
                    <a:pt x="222" y="44"/>
                    <a:pt x="219" y="46"/>
                  </a:cubicBezTo>
                  <a:cubicBezTo>
                    <a:pt x="221" y="41"/>
                    <a:pt x="221" y="37"/>
                    <a:pt x="220" y="33"/>
                  </a:cubicBezTo>
                  <a:cubicBezTo>
                    <a:pt x="218" y="26"/>
                    <a:pt x="213" y="20"/>
                    <a:pt x="206" y="18"/>
                  </a:cubicBezTo>
                  <a:cubicBezTo>
                    <a:pt x="202" y="17"/>
                    <a:pt x="198" y="18"/>
                    <a:pt x="195" y="21"/>
                  </a:cubicBezTo>
                  <a:cubicBezTo>
                    <a:pt x="193" y="24"/>
                    <a:pt x="191" y="30"/>
                    <a:pt x="194" y="40"/>
                  </a:cubicBezTo>
                  <a:cubicBezTo>
                    <a:pt x="196" y="45"/>
                    <a:pt x="198" y="49"/>
                    <a:pt x="201" y="52"/>
                  </a:cubicBezTo>
                  <a:cubicBezTo>
                    <a:pt x="199" y="54"/>
                    <a:pt x="196" y="56"/>
                    <a:pt x="194" y="57"/>
                  </a:cubicBezTo>
                  <a:cubicBezTo>
                    <a:pt x="189" y="44"/>
                    <a:pt x="181" y="32"/>
                    <a:pt x="168" y="23"/>
                  </a:cubicBezTo>
                  <a:cubicBezTo>
                    <a:pt x="166" y="22"/>
                    <a:pt x="163" y="22"/>
                    <a:pt x="162" y="25"/>
                  </a:cubicBezTo>
                  <a:cubicBezTo>
                    <a:pt x="160" y="27"/>
                    <a:pt x="161" y="30"/>
                    <a:pt x="163" y="31"/>
                  </a:cubicBezTo>
                  <a:cubicBezTo>
                    <a:pt x="178" y="42"/>
                    <a:pt x="188" y="59"/>
                    <a:pt x="188" y="78"/>
                  </a:cubicBezTo>
                  <a:cubicBezTo>
                    <a:pt x="188" y="79"/>
                    <a:pt x="188" y="79"/>
                    <a:pt x="188" y="80"/>
                  </a:cubicBezTo>
                  <a:cubicBezTo>
                    <a:pt x="187" y="86"/>
                    <a:pt x="187" y="86"/>
                    <a:pt x="187" y="86"/>
                  </a:cubicBezTo>
                  <a:cubicBezTo>
                    <a:pt x="186" y="92"/>
                    <a:pt x="184" y="99"/>
                    <a:pt x="181" y="104"/>
                  </a:cubicBezTo>
                  <a:cubicBezTo>
                    <a:pt x="181" y="105"/>
                    <a:pt x="180" y="106"/>
                    <a:pt x="181" y="107"/>
                  </a:cubicBezTo>
                  <a:cubicBezTo>
                    <a:pt x="185" y="147"/>
                    <a:pt x="185" y="147"/>
                    <a:pt x="185" y="147"/>
                  </a:cubicBezTo>
                  <a:cubicBezTo>
                    <a:pt x="185" y="149"/>
                    <a:pt x="179" y="152"/>
                    <a:pt x="175" y="152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5" y="152"/>
                    <a:pt x="163" y="150"/>
                    <a:pt x="163" y="147"/>
                  </a:cubicBezTo>
                  <a:cubicBezTo>
                    <a:pt x="163" y="147"/>
                    <a:pt x="163" y="146"/>
                    <a:pt x="163" y="146"/>
                  </a:cubicBezTo>
                  <a:cubicBezTo>
                    <a:pt x="161" y="134"/>
                    <a:pt x="161" y="134"/>
                    <a:pt x="161" y="134"/>
                  </a:cubicBezTo>
                  <a:cubicBezTo>
                    <a:pt x="161" y="133"/>
                    <a:pt x="160" y="131"/>
                    <a:pt x="158" y="131"/>
                  </a:cubicBezTo>
                  <a:cubicBezTo>
                    <a:pt x="157" y="130"/>
                    <a:pt x="155" y="130"/>
                    <a:pt x="154" y="131"/>
                  </a:cubicBezTo>
                  <a:cubicBezTo>
                    <a:pt x="143" y="137"/>
                    <a:pt x="114" y="137"/>
                    <a:pt x="103" y="131"/>
                  </a:cubicBezTo>
                  <a:cubicBezTo>
                    <a:pt x="101" y="130"/>
                    <a:pt x="100" y="130"/>
                    <a:pt x="98" y="130"/>
                  </a:cubicBezTo>
                  <a:cubicBezTo>
                    <a:pt x="97" y="131"/>
                    <a:pt x="96" y="133"/>
                    <a:pt x="95" y="134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4" y="150"/>
                    <a:pt x="92" y="152"/>
                    <a:pt x="89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4" y="152"/>
                    <a:pt x="72" y="150"/>
                    <a:pt x="72" y="14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76" y="120"/>
                    <a:pt x="76" y="118"/>
                    <a:pt x="75" y="117"/>
                  </a:cubicBezTo>
                  <a:cubicBezTo>
                    <a:pt x="74" y="116"/>
                    <a:pt x="72" y="115"/>
                    <a:pt x="71" y="116"/>
                  </a:cubicBezTo>
                  <a:cubicBezTo>
                    <a:pt x="56" y="118"/>
                    <a:pt x="42" y="113"/>
                    <a:pt x="32" y="102"/>
                  </a:cubicBezTo>
                  <a:cubicBezTo>
                    <a:pt x="32" y="101"/>
                    <a:pt x="31" y="101"/>
                    <a:pt x="30" y="101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4" y="96"/>
                    <a:pt x="13" y="96"/>
                    <a:pt x="13" y="96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4"/>
                    <a:pt x="11" y="74"/>
                    <a:pt x="13" y="73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69"/>
                    <a:pt x="25" y="68"/>
                    <a:pt x="26" y="66"/>
                  </a:cubicBezTo>
                  <a:cubicBezTo>
                    <a:pt x="31" y="53"/>
                    <a:pt x="42" y="44"/>
                    <a:pt x="56" y="41"/>
                  </a:cubicBezTo>
                  <a:cubicBezTo>
                    <a:pt x="58" y="41"/>
                    <a:pt x="59" y="40"/>
                    <a:pt x="60" y="39"/>
                  </a:cubicBezTo>
                  <a:cubicBezTo>
                    <a:pt x="60" y="37"/>
                    <a:pt x="60" y="36"/>
                    <a:pt x="59" y="34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2" y="11"/>
                    <a:pt x="76" y="22"/>
                    <a:pt x="79" y="35"/>
                  </a:cubicBezTo>
                  <a:cubicBezTo>
                    <a:pt x="79" y="36"/>
                    <a:pt x="80" y="38"/>
                    <a:pt x="82" y="38"/>
                  </a:cubicBezTo>
                  <a:cubicBezTo>
                    <a:pt x="84" y="38"/>
                    <a:pt x="85" y="38"/>
                    <a:pt x="87" y="37"/>
                  </a:cubicBezTo>
                  <a:cubicBezTo>
                    <a:pt x="91" y="33"/>
                    <a:pt x="95" y="30"/>
                    <a:pt x="100" y="27"/>
                  </a:cubicBezTo>
                  <a:cubicBezTo>
                    <a:pt x="102" y="26"/>
                    <a:pt x="103" y="23"/>
                    <a:pt x="102" y="21"/>
                  </a:cubicBezTo>
                  <a:cubicBezTo>
                    <a:pt x="100" y="19"/>
                    <a:pt x="98" y="18"/>
                    <a:pt x="95" y="19"/>
                  </a:cubicBezTo>
                  <a:cubicBezTo>
                    <a:pt x="92" y="21"/>
                    <a:pt x="88" y="23"/>
                    <a:pt x="85" y="25"/>
                  </a:cubicBezTo>
                  <a:cubicBezTo>
                    <a:pt x="76" y="11"/>
                    <a:pt x="53" y="0"/>
                    <a:pt x="48" y="0"/>
                  </a:cubicBezTo>
                  <a:cubicBezTo>
                    <a:pt x="47" y="0"/>
                    <a:pt x="46" y="0"/>
                    <a:pt x="46" y="0"/>
                  </a:cubicBezTo>
                  <a:cubicBezTo>
                    <a:pt x="41" y="1"/>
                    <a:pt x="37" y="6"/>
                    <a:pt x="37" y="11"/>
                  </a:cubicBezTo>
                  <a:cubicBezTo>
                    <a:pt x="37" y="11"/>
                    <a:pt x="37" y="12"/>
                    <a:pt x="38" y="1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34" y="38"/>
                    <a:pt x="23" y="48"/>
                    <a:pt x="18" y="61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2" y="67"/>
                    <a:pt x="0" y="72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4" y="101"/>
                    <a:pt x="7" y="104"/>
                    <a:pt x="13" y="106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36" y="121"/>
                    <a:pt x="50" y="127"/>
                    <a:pt x="66" y="126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2" y="147"/>
                    <a:pt x="62" y="147"/>
                  </a:cubicBezTo>
                  <a:cubicBezTo>
                    <a:pt x="62" y="155"/>
                    <a:pt x="69" y="162"/>
                    <a:pt x="77" y="162"/>
                  </a:cubicBezTo>
                  <a:cubicBezTo>
                    <a:pt x="89" y="162"/>
                    <a:pt x="89" y="162"/>
                    <a:pt x="89" y="162"/>
                  </a:cubicBezTo>
                  <a:cubicBezTo>
                    <a:pt x="97" y="162"/>
                    <a:pt x="103" y="155"/>
                    <a:pt x="104" y="147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18" y="146"/>
                    <a:pt x="139" y="146"/>
                    <a:pt x="152" y="142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3" y="155"/>
                    <a:pt x="160" y="162"/>
                    <a:pt x="168" y="162"/>
                  </a:cubicBezTo>
                  <a:cubicBezTo>
                    <a:pt x="175" y="162"/>
                    <a:pt x="175" y="162"/>
                    <a:pt x="175" y="162"/>
                  </a:cubicBezTo>
                  <a:cubicBezTo>
                    <a:pt x="183" y="162"/>
                    <a:pt x="195" y="156"/>
                    <a:pt x="195" y="147"/>
                  </a:cubicBezTo>
                  <a:cubicBezTo>
                    <a:pt x="195" y="147"/>
                    <a:pt x="194" y="147"/>
                    <a:pt x="194" y="146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3" y="101"/>
                    <a:pt x="195" y="94"/>
                    <a:pt x="197" y="87"/>
                  </a:cubicBezTo>
                  <a:cubicBezTo>
                    <a:pt x="197" y="81"/>
                    <a:pt x="197" y="81"/>
                    <a:pt x="197" y="81"/>
                  </a:cubicBezTo>
                  <a:cubicBezTo>
                    <a:pt x="197" y="81"/>
                    <a:pt x="197" y="80"/>
                    <a:pt x="197" y="80"/>
                  </a:cubicBezTo>
                  <a:cubicBezTo>
                    <a:pt x="197" y="79"/>
                    <a:pt x="197" y="79"/>
                    <a:pt x="197" y="78"/>
                  </a:cubicBezTo>
                  <a:cubicBezTo>
                    <a:pt x="197" y="74"/>
                    <a:pt x="197" y="71"/>
                    <a:pt x="196" y="67"/>
                  </a:cubicBezTo>
                  <a:cubicBezTo>
                    <a:pt x="199" y="66"/>
                    <a:pt x="205" y="61"/>
                    <a:pt x="211" y="56"/>
                  </a:cubicBezTo>
                  <a:cubicBezTo>
                    <a:pt x="221" y="58"/>
                    <a:pt x="232" y="50"/>
                    <a:pt x="235" y="43"/>
                  </a:cubicBezTo>
                  <a:cubicBezTo>
                    <a:pt x="237" y="41"/>
                    <a:pt x="236" y="38"/>
                    <a:pt x="233" y="37"/>
                  </a:cubicBezTo>
                  <a:close/>
                  <a:moveTo>
                    <a:pt x="208" y="45"/>
                  </a:moveTo>
                  <a:cubicBezTo>
                    <a:pt x="206" y="43"/>
                    <a:pt x="205" y="41"/>
                    <a:pt x="204" y="37"/>
                  </a:cubicBezTo>
                  <a:cubicBezTo>
                    <a:pt x="201" y="31"/>
                    <a:pt x="202" y="28"/>
                    <a:pt x="203" y="28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7" y="28"/>
                    <a:pt x="210" y="31"/>
                    <a:pt x="211" y="35"/>
                  </a:cubicBezTo>
                  <a:cubicBezTo>
                    <a:pt x="212" y="38"/>
                    <a:pt x="210" y="42"/>
                    <a:pt x="20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sp>
        <p:nvSpPr>
          <p:cNvPr id="68" name="Hexagon 67">
            <a:extLst>
              <a:ext uri="{FF2B5EF4-FFF2-40B4-BE49-F238E27FC236}">
                <a16:creationId xmlns:a16="http://schemas.microsoft.com/office/drawing/2014/main" id="{4F81AC86-70E3-4BE2-B3A2-FDA3B611AEEB}"/>
              </a:ext>
            </a:extLst>
          </p:cNvPr>
          <p:cNvSpPr/>
          <p:nvPr/>
        </p:nvSpPr>
        <p:spPr bwMode="gray">
          <a:xfrm>
            <a:off x="1028524" y="2588172"/>
            <a:ext cx="533400" cy="459828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F8107BB-B379-49A5-85C7-A473A044676E}"/>
              </a:ext>
            </a:extLst>
          </p:cNvPr>
          <p:cNvGrpSpPr/>
          <p:nvPr/>
        </p:nvGrpSpPr>
        <p:grpSpPr>
          <a:xfrm>
            <a:off x="1113229" y="2667274"/>
            <a:ext cx="363991" cy="301625"/>
            <a:chOff x="4953000" y="152400"/>
            <a:chExt cx="509588" cy="422275"/>
          </a:xfrm>
          <a:solidFill>
            <a:schemeClr val="bg1"/>
          </a:solidFill>
        </p:grpSpPr>
        <p:sp>
          <p:nvSpPr>
            <p:cNvPr id="64" name="Freeform 179">
              <a:extLst>
                <a:ext uri="{FF2B5EF4-FFF2-40B4-BE49-F238E27FC236}">
                  <a16:creationId xmlns:a16="http://schemas.microsoft.com/office/drawing/2014/main" id="{A02BEA4D-559D-4D47-8A98-6F7429F8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738" y="312738"/>
              <a:ext cx="144463" cy="19050"/>
            </a:xfrm>
            <a:custGeom>
              <a:avLst/>
              <a:gdLst>
                <a:gd name="T0" fmla="*/ 62 w 67"/>
                <a:gd name="T1" fmla="*/ 0 h 9"/>
                <a:gd name="T2" fmla="*/ 5 w 67"/>
                <a:gd name="T3" fmla="*/ 0 h 9"/>
                <a:gd name="T4" fmla="*/ 0 w 67"/>
                <a:gd name="T5" fmla="*/ 4 h 9"/>
                <a:gd name="T6" fmla="*/ 5 w 67"/>
                <a:gd name="T7" fmla="*/ 9 h 9"/>
                <a:gd name="T8" fmla="*/ 62 w 67"/>
                <a:gd name="T9" fmla="*/ 9 h 9"/>
                <a:gd name="T10" fmla="*/ 67 w 67"/>
                <a:gd name="T11" fmla="*/ 4 h 9"/>
                <a:gd name="T12" fmla="*/ 62 w 6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6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7"/>
                    <a:pt x="3" y="9"/>
                    <a:pt x="5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5" y="9"/>
                    <a:pt x="67" y="7"/>
                    <a:pt x="67" y="4"/>
                  </a:cubicBezTo>
                  <a:cubicBezTo>
                    <a:pt x="67" y="2"/>
                    <a:pt x="65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65" name="Freeform 180">
              <a:extLst>
                <a:ext uri="{FF2B5EF4-FFF2-40B4-BE49-F238E27FC236}">
                  <a16:creationId xmlns:a16="http://schemas.microsoft.com/office/drawing/2014/main" id="{16A6EA71-5D27-47E8-BB5A-83E3C02CD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738" y="371475"/>
              <a:ext cx="144463" cy="22225"/>
            </a:xfrm>
            <a:custGeom>
              <a:avLst/>
              <a:gdLst>
                <a:gd name="T0" fmla="*/ 62 w 67"/>
                <a:gd name="T1" fmla="*/ 0 h 10"/>
                <a:gd name="T2" fmla="*/ 5 w 67"/>
                <a:gd name="T3" fmla="*/ 0 h 10"/>
                <a:gd name="T4" fmla="*/ 0 w 67"/>
                <a:gd name="T5" fmla="*/ 5 h 10"/>
                <a:gd name="T6" fmla="*/ 5 w 67"/>
                <a:gd name="T7" fmla="*/ 10 h 10"/>
                <a:gd name="T8" fmla="*/ 62 w 67"/>
                <a:gd name="T9" fmla="*/ 10 h 10"/>
                <a:gd name="T10" fmla="*/ 67 w 67"/>
                <a:gd name="T11" fmla="*/ 5 h 10"/>
                <a:gd name="T12" fmla="*/ 62 w 6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0">
                  <a:moveTo>
                    <a:pt x="6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5" y="10"/>
                    <a:pt x="67" y="8"/>
                    <a:pt x="67" y="5"/>
                  </a:cubicBezTo>
                  <a:cubicBezTo>
                    <a:pt x="67" y="3"/>
                    <a:pt x="65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66" name="Freeform 181">
              <a:extLst>
                <a:ext uri="{FF2B5EF4-FFF2-40B4-BE49-F238E27FC236}">
                  <a16:creationId xmlns:a16="http://schemas.microsoft.com/office/drawing/2014/main" id="{CD2B80C3-404F-406F-B3B7-705E308D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738" y="431800"/>
              <a:ext cx="144463" cy="22225"/>
            </a:xfrm>
            <a:custGeom>
              <a:avLst/>
              <a:gdLst>
                <a:gd name="T0" fmla="*/ 62 w 67"/>
                <a:gd name="T1" fmla="*/ 0 h 10"/>
                <a:gd name="T2" fmla="*/ 5 w 67"/>
                <a:gd name="T3" fmla="*/ 0 h 10"/>
                <a:gd name="T4" fmla="*/ 0 w 67"/>
                <a:gd name="T5" fmla="*/ 5 h 10"/>
                <a:gd name="T6" fmla="*/ 5 w 67"/>
                <a:gd name="T7" fmla="*/ 10 h 10"/>
                <a:gd name="T8" fmla="*/ 62 w 67"/>
                <a:gd name="T9" fmla="*/ 10 h 10"/>
                <a:gd name="T10" fmla="*/ 67 w 67"/>
                <a:gd name="T11" fmla="*/ 5 h 10"/>
                <a:gd name="T12" fmla="*/ 62 w 6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0">
                  <a:moveTo>
                    <a:pt x="6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3" y="10"/>
                    <a:pt x="5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5" y="10"/>
                    <a:pt x="67" y="7"/>
                    <a:pt x="67" y="5"/>
                  </a:cubicBezTo>
                  <a:cubicBezTo>
                    <a:pt x="67" y="2"/>
                    <a:pt x="65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67" name="Freeform 182">
              <a:extLst>
                <a:ext uri="{FF2B5EF4-FFF2-40B4-BE49-F238E27FC236}">
                  <a16:creationId xmlns:a16="http://schemas.microsoft.com/office/drawing/2014/main" id="{0D3A81C3-34F1-4D05-A18D-EA8F090E9D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0" y="152400"/>
              <a:ext cx="509588" cy="422275"/>
            </a:xfrm>
            <a:custGeom>
              <a:avLst/>
              <a:gdLst>
                <a:gd name="T0" fmla="*/ 205 w 235"/>
                <a:gd name="T1" fmla="*/ 25 h 195"/>
                <a:gd name="T2" fmla="*/ 205 w 235"/>
                <a:gd name="T3" fmla="*/ 8 h 195"/>
                <a:gd name="T4" fmla="*/ 202 w 235"/>
                <a:gd name="T5" fmla="*/ 2 h 195"/>
                <a:gd name="T6" fmla="*/ 197 w 235"/>
                <a:gd name="T7" fmla="*/ 0 h 195"/>
                <a:gd name="T8" fmla="*/ 151 w 235"/>
                <a:gd name="T9" fmla="*/ 0 h 195"/>
                <a:gd name="T10" fmla="*/ 143 w 235"/>
                <a:gd name="T11" fmla="*/ 8 h 195"/>
                <a:gd name="T12" fmla="*/ 143 w 235"/>
                <a:gd name="T13" fmla="*/ 24 h 195"/>
                <a:gd name="T14" fmla="*/ 117 w 235"/>
                <a:gd name="T15" fmla="*/ 34 h 195"/>
                <a:gd name="T16" fmla="*/ 61 w 235"/>
                <a:gd name="T17" fmla="*/ 22 h 195"/>
                <a:gd name="T18" fmla="*/ 0 w 235"/>
                <a:gd name="T19" fmla="*/ 43 h 195"/>
                <a:gd name="T20" fmla="*/ 0 w 235"/>
                <a:gd name="T21" fmla="*/ 190 h 195"/>
                <a:gd name="T22" fmla="*/ 2 w 235"/>
                <a:gd name="T23" fmla="*/ 194 h 195"/>
                <a:gd name="T24" fmla="*/ 5 w 235"/>
                <a:gd name="T25" fmla="*/ 195 h 195"/>
                <a:gd name="T26" fmla="*/ 6 w 235"/>
                <a:gd name="T27" fmla="*/ 195 h 195"/>
                <a:gd name="T28" fmla="*/ 117 w 235"/>
                <a:gd name="T29" fmla="*/ 195 h 195"/>
                <a:gd name="T30" fmla="*/ 117 w 235"/>
                <a:gd name="T31" fmla="*/ 195 h 195"/>
                <a:gd name="T32" fmla="*/ 118 w 235"/>
                <a:gd name="T33" fmla="*/ 195 h 195"/>
                <a:gd name="T34" fmla="*/ 229 w 235"/>
                <a:gd name="T35" fmla="*/ 195 h 195"/>
                <a:gd name="T36" fmla="*/ 230 w 235"/>
                <a:gd name="T37" fmla="*/ 195 h 195"/>
                <a:gd name="T38" fmla="*/ 233 w 235"/>
                <a:gd name="T39" fmla="*/ 194 h 195"/>
                <a:gd name="T40" fmla="*/ 235 w 235"/>
                <a:gd name="T41" fmla="*/ 190 h 195"/>
                <a:gd name="T42" fmla="*/ 235 w 235"/>
                <a:gd name="T43" fmla="*/ 43 h 195"/>
                <a:gd name="T44" fmla="*/ 205 w 235"/>
                <a:gd name="T45" fmla="*/ 25 h 195"/>
                <a:gd name="T46" fmla="*/ 113 w 235"/>
                <a:gd name="T47" fmla="*/ 184 h 195"/>
                <a:gd name="T48" fmla="*/ 61 w 235"/>
                <a:gd name="T49" fmla="*/ 181 h 195"/>
                <a:gd name="T50" fmla="*/ 10 w 235"/>
                <a:gd name="T51" fmla="*/ 184 h 195"/>
                <a:gd name="T52" fmla="*/ 10 w 235"/>
                <a:gd name="T53" fmla="*/ 43 h 195"/>
                <a:gd name="T54" fmla="*/ 61 w 235"/>
                <a:gd name="T55" fmla="*/ 31 h 195"/>
                <a:gd name="T56" fmla="*/ 113 w 235"/>
                <a:gd name="T57" fmla="*/ 43 h 195"/>
                <a:gd name="T58" fmla="*/ 113 w 235"/>
                <a:gd name="T59" fmla="*/ 184 h 195"/>
                <a:gd name="T60" fmla="*/ 153 w 235"/>
                <a:gd name="T61" fmla="*/ 9 h 195"/>
                <a:gd name="T62" fmla="*/ 195 w 235"/>
                <a:gd name="T63" fmla="*/ 9 h 195"/>
                <a:gd name="T64" fmla="*/ 195 w 235"/>
                <a:gd name="T65" fmla="*/ 122 h 195"/>
                <a:gd name="T66" fmla="*/ 174 w 235"/>
                <a:gd name="T67" fmla="*/ 101 h 195"/>
                <a:gd name="T68" fmla="*/ 153 w 235"/>
                <a:gd name="T69" fmla="*/ 122 h 195"/>
                <a:gd name="T70" fmla="*/ 153 w 235"/>
                <a:gd name="T71" fmla="*/ 9 h 195"/>
                <a:gd name="T72" fmla="*/ 225 w 235"/>
                <a:gd name="T73" fmla="*/ 184 h 195"/>
                <a:gd name="T74" fmla="*/ 122 w 235"/>
                <a:gd name="T75" fmla="*/ 184 h 195"/>
                <a:gd name="T76" fmla="*/ 122 w 235"/>
                <a:gd name="T77" fmla="*/ 43 h 195"/>
                <a:gd name="T78" fmla="*/ 143 w 235"/>
                <a:gd name="T79" fmla="*/ 34 h 195"/>
                <a:gd name="T80" fmla="*/ 143 w 235"/>
                <a:gd name="T81" fmla="*/ 125 h 195"/>
                <a:gd name="T82" fmla="*/ 148 w 235"/>
                <a:gd name="T83" fmla="*/ 133 h 195"/>
                <a:gd name="T84" fmla="*/ 151 w 235"/>
                <a:gd name="T85" fmla="*/ 133 h 195"/>
                <a:gd name="T86" fmla="*/ 157 w 235"/>
                <a:gd name="T87" fmla="*/ 131 h 195"/>
                <a:gd name="T88" fmla="*/ 174 w 235"/>
                <a:gd name="T89" fmla="*/ 114 h 195"/>
                <a:gd name="T90" fmla="*/ 191 w 235"/>
                <a:gd name="T91" fmla="*/ 131 h 195"/>
                <a:gd name="T92" fmla="*/ 200 w 235"/>
                <a:gd name="T93" fmla="*/ 133 h 195"/>
                <a:gd name="T94" fmla="*/ 202 w 235"/>
                <a:gd name="T95" fmla="*/ 131 h 195"/>
                <a:gd name="T96" fmla="*/ 205 w 235"/>
                <a:gd name="T97" fmla="*/ 125 h 195"/>
                <a:gd name="T98" fmla="*/ 205 w 235"/>
                <a:gd name="T99" fmla="*/ 34 h 195"/>
                <a:gd name="T100" fmla="*/ 225 w 235"/>
                <a:gd name="T101" fmla="*/ 43 h 195"/>
                <a:gd name="T102" fmla="*/ 225 w 235"/>
                <a:gd name="T103" fmla="*/ 18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95">
                  <a:moveTo>
                    <a:pt x="205" y="25"/>
                  </a:moveTo>
                  <a:cubicBezTo>
                    <a:pt x="205" y="8"/>
                    <a:pt x="205" y="8"/>
                    <a:pt x="205" y="8"/>
                  </a:cubicBezTo>
                  <a:cubicBezTo>
                    <a:pt x="205" y="6"/>
                    <a:pt x="204" y="4"/>
                    <a:pt x="202" y="2"/>
                  </a:cubicBezTo>
                  <a:cubicBezTo>
                    <a:pt x="201" y="1"/>
                    <a:pt x="199" y="0"/>
                    <a:pt x="197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47" y="0"/>
                    <a:pt x="143" y="3"/>
                    <a:pt x="143" y="8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32" y="26"/>
                    <a:pt x="123" y="30"/>
                    <a:pt x="117" y="34"/>
                  </a:cubicBezTo>
                  <a:cubicBezTo>
                    <a:pt x="107" y="26"/>
                    <a:pt x="84" y="22"/>
                    <a:pt x="61" y="22"/>
                  </a:cubicBezTo>
                  <a:cubicBezTo>
                    <a:pt x="32" y="22"/>
                    <a:pt x="0" y="29"/>
                    <a:pt x="0" y="4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1"/>
                    <a:pt x="1" y="193"/>
                    <a:pt x="2" y="194"/>
                  </a:cubicBezTo>
                  <a:cubicBezTo>
                    <a:pt x="3" y="194"/>
                    <a:pt x="4" y="195"/>
                    <a:pt x="5" y="195"/>
                  </a:cubicBezTo>
                  <a:cubicBezTo>
                    <a:pt x="5" y="195"/>
                    <a:pt x="5" y="195"/>
                    <a:pt x="6" y="195"/>
                  </a:cubicBezTo>
                  <a:cubicBezTo>
                    <a:pt x="39" y="189"/>
                    <a:pt x="83" y="189"/>
                    <a:pt x="117" y="195"/>
                  </a:cubicBezTo>
                  <a:cubicBezTo>
                    <a:pt x="117" y="195"/>
                    <a:pt x="117" y="195"/>
                    <a:pt x="117" y="195"/>
                  </a:cubicBezTo>
                  <a:cubicBezTo>
                    <a:pt x="118" y="195"/>
                    <a:pt x="118" y="195"/>
                    <a:pt x="118" y="195"/>
                  </a:cubicBezTo>
                  <a:cubicBezTo>
                    <a:pt x="152" y="189"/>
                    <a:pt x="196" y="189"/>
                    <a:pt x="229" y="195"/>
                  </a:cubicBezTo>
                  <a:cubicBezTo>
                    <a:pt x="229" y="195"/>
                    <a:pt x="230" y="195"/>
                    <a:pt x="230" y="195"/>
                  </a:cubicBezTo>
                  <a:cubicBezTo>
                    <a:pt x="231" y="195"/>
                    <a:pt x="232" y="194"/>
                    <a:pt x="233" y="194"/>
                  </a:cubicBezTo>
                  <a:cubicBezTo>
                    <a:pt x="234" y="193"/>
                    <a:pt x="235" y="191"/>
                    <a:pt x="235" y="190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5" y="34"/>
                    <a:pt x="222" y="28"/>
                    <a:pt x="205" y="25"/>
                  </a:cubicBezTo>
                  <a:close/>
                  <a:moveTo>
                    <a:pt x="113" y="184"/>
                  </a:moveTo>
                  <a:cubicBezTo>
                    <a:pt x="97" y="182"/>
                    <a:pt x="79" y="181"/>
                    <a:pt x="61" y="181"/>
                  </a:cubicBezTo>
                  <a:cubicBezTo>
                    <a:pt x="43" y="181"/>
                    <a:pt x="26" y="182"/>
                    <a:pt x="10" y="18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0"/>
                    <a:pt x="28" y="31"/>
                    <a:pt x="61" y="31"/>
                  </a:cubicBezTo>
                  <a:cubicBezTo>
                    <a:pt x="95" y="31"/>
                    <a:pt x="113" y="40"/>
                    <a:pt x="113" y="43"/>
                  </a:cubicBezTo>
                  <a:lnTo>
                    <a:pt x="113" y="184"/>
                  </a:lnTo>
                  <a:close/>
                  <a:moveTo>
                    <a:pt x="153" y="9"/>
                  </a:moveTo>
                  <a:cubicBezTo>
                    <a:pt x="195" y="9"/>
                    <a:pt x="195" y="9"/>
                    <a:pt x="195" y="9"/>
                  </a:cubicBezTo>
                  <a:cubicBezTo>
                    <a:pt x="195" y="122"/>
                    <a:pt x="195" y="122"/>
                    <a:pt x="195" y="122"/>
                  </a:cubicBezTo>
                  <a:cubicBezTo>
                    <a:pt x="174" y="101"/>
                    <a:pt x="174" y="101"/>
                    <a:pt x="174" y="101"/>
                  </a:cubicBezTo>
                  <a:cubicBezTo>
                    <a:pt x="153" y="122"/>
                    <a:pt x="153" y="122"/>
                    <a:pt x="153" y="122"/>
                  </a:cubicBezTo>
                  <a:lnTo>
                    <a:pt x="153" y="9"/>
                  </a:lnTo>
                  <a:close/>
                  <a:moveTo>
                    <a:pt x="225" y="184"/>
                  </a:moveTo>
                  <a:cubicBezTo>
                    <a:pt x="193" y="179"/>
                    <a:pt x="154" y="179"/>
                    <a:pt x="122" y="184"/>
                  </a:cubicBezTo>
                  <a:cubicBezTo>
                    <a:pt x="122" y="43"/>
                    <a:pt x="122" y="43"/>
                    <a:pt x="122" y="43"/>
                  </a:cubicBezTo>
                  <a:cubicBezTo>
                    <a:pt x="122" y="41"/>
                    <a:pt x="129" y="37"/>
                    <a:pt x="143" y="34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28"/>
                    <a:pt x="145" y="131"/>
                    <a:pt x="148" y="133"/>
                  </a:cubicBezTo>
                  <a:cubicBezTo>
                    <a:pt x="149" y="133"/>
                    <a:pt x="150" y="133"/>
                    <a:pt x="151" y="133"/>
                  </a:cubicBezTo>
                  <a:cubicBezTo>
                    <a:pt x="154" y="133"/>
                    <a:pt x="156" y="132"/>
                    <a:pt x="157" y="131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3" y="133"/>
                    <a:pt x="197" y="134"/>
                    <a:pt x="200" y="133"/>
                  </a:cubicBezTo>
                  <a:cubicBezTo>
                    <a:pt x="201" y="132"/>
                    <a:pt x="202" y="131"/>
                    <a:pt x="202" y="131"/>
                  </a:cubicBezTo>
                  <a:cubicBezTo>
                    <a:pt x="204" y="129"/>
                    <a:pt x="205" y="127"/>
                    <a:pt x="205" y="12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18" y="37"/>
                    <a:pt x="225" y="41"/>
                    <a:pt x="225" y="43"/>
                  </a:cubicBezTo>
                  <a:lnTo>
                    <a:pt x="225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41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F910118-0AD6-46E1-A06D-1820162D820D}"/>
              </a:ext>
            </a:extLst>
          </p:cNvPr>
          <p:cNvSpPr/>
          <p:nvPr/>
        </p:nvSpPr>
        <p:spPr bwMode="gray">
          <a:xfrm>
            <a:off x="469900" y="2886532"/>
            <a:ext cx="11250428" cy="2009139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76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Accounting | The Language of Business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0B86C-5068-4198-A8B5-05BBA6D99679}"/>
              </a:ext>
            </a:extLst>
          </p:cNvPr>
          <p:cNvSpPr/>
          <p:nvPr/>
        </p:nvSpPr>
        <p:spPr bwMode="gray">
          <a:xfrm>
            <a:off x="0" y="1219200"/>
            <a:ext cx="12192000" cy="685800"/>
          </a:xfrm>
          <a:prstGeom prst="rect">
            <a:avLst/>
          </a:prstGeom>
          <a:solidFill>
            <a:srgbClr val="004F5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>
                <a:solidFill>
                  <a:schemeClr val="bg1"/>
                </a:solidFill>
              </a:rPr>
              <a:t>Mathematical ability helps, but accounting is mainly careful reasoning and precise communication.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E2BC17D3-8B9D-4D5C-85F5-B7C6EC7E8B05}"/>
              </a:ext>
            </a:extLst>
          </p:cNvPr>
          <p:cNvSpPr/>
          <p:nvPr/>
        </p:nvSpPr>
        <p:spPr bwMode="gray">
          <a:xfrm>
            <a:off x="469900" y="2353132"/>
            <a:ext cx="11250428" cy="762000"/>
          </a:xfrm>
          <a:prstGeom prst="flowChartOffpageConnector">
            <a:avLst/>
          </a:prstGeom>
          <a:solidFill>
            <a:srgbClr val="007680"/>
          </a:solidFill>
          <a:ln w="19050" algn="ctr">
            <a:solidFill>
              <a:srgbClr val="007680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Progressive Emphasis in Curriculum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08D10-2F59-42E1-9DBF-BE71D230CBC6}"/>
              </a:ext>
            </a:extLst>
          </p:cNvPr>
          <p:cNvSpPr/>
          <p:nvPr/>
        </p:nvSpPr>
        <p:spPr bwMode="gray">
          <a:xfrm>
            <a:off x="1186564" y="3284810"/>
            <a:ext cx="4001386" cy="14478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/>
              <a:t>What and How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/>
              <a:t>Technical skills and understanding the language matter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8769D4-2CA1-47B7-B3FD-E74171FDE314}"/>
              </a:ext>
            </a:extLst>
          </p:cNvPr>
          <p:cNvSpPr/>
          <p:nvPr/>
        </p:nvSpPr>
        <p:spPr bwMode="gray">
          <a:xfrm>
            <a:off x="7002278" y="3284810"/>
            <a:ext cx="4001386" cy="14478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/>
              <a:t>Why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dirty="0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/>
              <a:t>Emphasis on application of the How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04FA47-A569-46B6-818D-F2B94CD43A7A}"/>
              </a:ext>
            </a:extLst>
          </p:cNvPr>
          <p:cNvSpPr/>
          <p:nvPr/>
        </p:nvSpPr>
        <p:spPr bwMode="gray">
          <a:xfrm rot="5400000">
            <a:off x="5523614" y="3826628"/>
            <a:ext cx="1143000" cy="381000"/>
          </a:xfrm>
          <a:prstGeom prst="triangle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50FEEF-0F74-4CC1-BD6C-3155BE2A7E67}"/>
              </a:ext>
            </a:extLst>
          </p:cNvPr>
          <p:cNvSpPr/>
          <p:nvPr/>
        </p:nvSpPr>
        <p:spPr bwMode="gray">
          <a:xfrm>
            <a:off x="0" y="5343804"/>
            <a:ext cx="12192000" cy="908197"/>
          </a:xfrm>
          <a:prstGeom prst="rect">
            <a:avLst/>
          </a:prstGeom>
          <a:solidFill>
            <a:srgbClr val="0097A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It requires the discipline to </a:t>
            </a:r>
            <a:r>
              <a:rPr lang="en-US" sz="1600" b="1" dirty="0">
                <a:solidFill>
                  <a:schemeClr val="bg1"/>
                </a:solidFill>
              </a:rPr>
              <a:t>study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b="1" dirty="0">
                <a:solidFill>
                  <a:schemeClr val="bg1"/>
                </a:solidFill>
              </a:rPr>
              <a:t>work honestly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b="1" dirty="0">
                <a:solidFill>
                  <a:schemeClr val="bg1"/>
                </a:solidFill>
              </a:rPr>
              <a:t>accurately</a:t>
            </a:r>
            <a:r>
              <a:rPr lang="en-US" sz="1600" dirty="0">
                <a:solidFill>
                  <a:schemeClr val="bg1"/>
                </a:solidFill>
              </a:rPr>
              <a:t>, and </a:t>
            </a:r>
            <a:r>
              <a:rPr lang="en-US" sz="1600" b="1" dirty="0">
                <a:solidFill>
                  <a:schemeClr val="bg1"/>
                </a:solidFill>
              </a:rPr>
              <a:t>steadily</a:t>
            </a:r>
            <a:r>
              <a:rPr lang="en-US" sz="1600" dirty="0">
                <a:solidFill>
                  <a:schemeClr val="bg1"/>
                </a:solidFill>
              </a:rPr>
              <a:t>.  Learning for the </a:t>
            </a:r>
            <a:r>
              <a:rPr lang="en-US" sz="1600" b="1" dirty="0">
                <a:solidFill>
                  <a:schemeClr val="bg1"/>
                </a:solidFill>
              </a:rPr>
              <a:t>long-term</a:t>
            </a:r>
            <a:r>
              <a:rPr lang="en-US" sz="1600" dirty="0">
                <a:solidFill>
                  <a:schemeClr val="bg1"/>
                </a:solidFill>
              </a:rPr>
              <a:t>!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But the benefits are well worth the cost.</a:t>
            </a:r>
          </a:p>
        </p:txBody>
      </p:sp>
    </p:spTree>
    <p:extLst>
      <p:ext uri="{BB962C8B-B14F-4D97-AF65-F5344CB8AC3E}">
        <p14:creationId xmlns:p14="http://schemas.microsoft.com/office/powerpoint/2010/main" val="4099526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Undergraduate Degree + One-Year MAcc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81400" y="3726591"/>
            <a:ext cx="8001000" cy="261274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1600" dirty="0"/>
              <a:t>A </a:t>
            </a:r>
            <a:r>
              <a:rPr lang="en-US" sz="1600" b="1" u="sng" dirty="0">
                <a:solidFill>
                  <a:srgbClr val="007680"/>
                </a:solidFill>
              </a:rPr>
              <a:t>program</a:t>
            </a:r>
            <a:r>
              <a:rPr lang="en-US" sz="1600" dirty="0"/>
              <a:t>, not a collection of courses</a:t>
            </a:r>
          </a:p>
          <a:p>
            <a:pPr>
              <a:spcAft>
                <a:spcPts val="2400"/>
              </a:spcAft>
            </a:pPr>
            <a:r>
              <a:rPr lang="en-US" sz="1600" dirty="0"/>
              <a:t>Dedicated course sections, including </a:t>
            </a:r>
            <a:r>
              <a:rPr lang="en-US" sz="1600" b="1" dirty="0">
                <a:solidFill>
                  <a:srgbClr val="007680"/>
                </a:solidFill>
              </a:rPr>
              <a:t>communications</a:t>
            </a:r>
            <a:r>
              <a:rPr lang="en-US" sz="1600" dirty="0"/>
              <a:t> and </a:t>
            </a:r>
            <a:r>
              <a:rPr lang="en-US" sz="1600" b="1" dirty="0">
                <a:solidFill>
                  <a:srgbClr val="007680"/>
                </a:solidFill>
              </a:rPr>
              <a:t>finance</a:t>
            </a:r>
          </a:p>
          <a:p>
            <a:pPr>
              <a:spcAft>
                <a:spcPts val="2400"/>
              </a:spcAft>
            </a:pPr>
            <a:r>
              <a:rPr lang="en-US" sz="1600" b="1" dirty="0">
                <a:solidFill>
                  <a:srgbClr val="007680"/>
                </a:solidFill>
              </a:rPr>
              <a:t>Meaningful networking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7680"/>
                </a:solidFill>
              </a:rPr>
              <a:t>professional development </a:t>
            </a:r>
            <a:r>
              <a:rPr lang="en-US" sz="1600" dirty="0"/>
              <a:t>opportunities</a:t>
            </a:r>
          </a:p>
          <a:p>
            <a:pPr>
              <a:spcAft>
                <a:spcPts val="2400"/>
              </a:spcAft>
            </a:pPr>
            <a:r>
              <a:rPr lang="en-US" sz="1600" dirty="0"/>
              <a:t>Built-in </a:t>
            </a:r>
            <a:r>
              <a:rPr lang="en-US" sz="1600" b="1" dirty="0">
                <a:solidFill>
                  <a:srgbClr val="007680"/>
                </a:solidFill>
              </a:rPr>
              <a:t>internships</a:t>
            </a:r>
          </a:p>
          <a:p>
            <a:pPr>
              <a:spcAft>
                <a:spcPts val="2400"/>
              </a:spcAft>
            </a:pPr>
            <a:r>
              <a:rPr lang="en-US" sz="1600" b="1" dirty="0">
                <a:solidFill>
                  <a:srgbClr val="007680"/>
                </a:solidFill>
              </a:rPr>
              <a:t>Top notch faculty </a:t>
            </a:r>
            <a:r>
              <a:rPr lang="en-US" sz="1600" dirty="0"/>
              <a:t>leading courses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54E903-3317-4F60-9CC7-67CA2D7C3EBF}"/>
              </a:ext>
            </a:extLst>
          </p:cNvPr>
          <p:cNvGrpSpPr/>
          <p:nvPr/>
        </p:nvGrpSpPr>
        <p:grpSpPr>
          <a:xfrm>
            <a:off x="457200" y="673100"/>
            <a:ext cx="1554480" cy="2984500"/>
            <a:chOff x="457200" y="457200"/>
            <a:chExt cx="1554480" cy="29845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C4148D5-94A2-4A38-A7A7-0E9B864EA6BA}"/>
                </a:ext>
              </a:extLst>
            </p:cNvPr>
            <p:cNvSpPr/>
            <p:nvPr/>
          </p:nvSpPr>
          <p:spPr bwMode="gray">
            <a:xfrm>
              <a:off x="469900" y="457200"/>
              <a:ext cx="1467898" cy="29845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9200" b="1" dirty="0">
                  <a:solidFill>
                    <a:srgbClr val="004F59"/>
                  </a:solidFill>
                </a:rPr>
                <a:t>5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222C8F6-2E76-4256-A095-EE65DC5A6542}"/>
                </a:ext>
              </a:extLst>
            </p:cNvPr>
            <p:cNvSpPr/>
            <p:nvPr/>
          </p:nvSpPr>
          <p:spPr bwMode="gray">
            <a:xfrm>
              <a:off x="457200" y="2895600"/>
              <a:ext cx="1554480" cy="3937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200" b="1" dirty="0">
                  <a:solidFill>
                    <a:schemeClr val="accent6"/>
                  </a:solidFill>
                </a:rPr>
                <a:t>Y E A R 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C66963-D64E-4C17-A0A1-94537D070671}"/>
              </a:ext>
            </a:extLst>
          </p:cNvPr>
          <p:cNvGrpSpPr/>
          <p:nvPr/>
        </p:nvGrpSpPr>
        <p:grpSpPr>
          <a:xfrm>
            <a:off x="469900" y="3568700"/>
            <a:ext cx="1554480" cy="2984500"/>
            <a:chOff x="469900" y="3200400"/>
            <a:chExt cx="1554480" cy="2984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305B7B-2BE6-41E0-BA74-E0E0DEC92B6A}"/>
                </a:ext>
              </a:extLst>
            </p:cNvPr>
            <p:cNvSpPr/>
            <p:nvPr/>
          </p:nvSpPr>
          <p:spPr bwMode="gray">
            <a:xfrm>
              <a:off x="469900" y="3200400"/>
              <a:ext cx="1467898" cy="29845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9200" b="1" dirty="0">
                  <a:solidFill>
                    <a:srgbClr val="007680"/>
                  </a:solidFill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11B43C-DFA4-4C1F-821B-91D09C332B47}"/>
                </a:ext>
              </a:extLst>
            </p:cNvPr>
            <p:cNvSpPr/>
            <p:nvPr/>
          </p:nvSpPr>
          <p:spPr bwMode="gray">
            <a:xfrm>
              <a:off x="469900" y="5626100"/>
              <a:ext cx="1554480" cy="3937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200" b="1" dirty="0">
                  <a:solidFill>
                    <a:schemeClr val="accent6"/>
                  </a:solidFill>
                </a:rPr>
                <a:t>DEGREES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C0FE5A-6267-4D01-836B-3637F3BC53BD}"/>
              </a:ext>
            </a:extLst>
          </p:cNvPr>
          <p:cNvCxnSpPr>
            <a:cxnSpLocks/>
          </p:cNvCxnSpPr>
          <p:nvPr/>
        </p:nvCxnSpPr>
        <p:spPr>
          <a:xfrm>
            <a:off x="2438400" y="1127252"/>
            <a:ext cx="0" cy="52578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D7CAE39-EF08-4497-BC57-F7C6605AC716}"/>
              </a:ext>
            </a:extLst>
          </p:cNvPr>
          <p:cNvSpPr/>
          <p:nvPr/>
        </p:nvSpPr>
        <p:spPr bwMode="gray">
          <a:xfrm>
            <a:off x="2667000" y="1127252"/>
            <a:ext cx="8915400" cy="5260848"/>
          </a:xfrm>
          <a:prstGeom prst="rect">
            <a:avLst/>
          </a:prstGeom>
          <a:noFill/>
          <a:ln w="19050" algn="ctr">
            <a:solidFill>
              <a:schemeClr val="accent6"/>
            </a:solidFill>
            <a:prstDash val="dash"/>
            <a:miter lim="800000"/>
            <a:headEnd/>
            <a:tailEnd/>
          </a:ln>
        </p:spPr>
        <p:txBody>
          <a:bodyPr wrap="square" lIns="88900" tIns="88900" rIns="8890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2000" b="1" dirty="0">
                <a:solidFill>
                  <a:schemeClr val="accent6"/>
                </a:solidFill>
              </a:rPr>
              <a:t>Prerequisites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55A047A-594B-44B6-BAC6-01A62339416E}"/>
              </a:ext>
            </a:extLst>
          </p:cNvPr>
          <p:cNvGrpSpPr/>
          <p:nvPr/>
        </p:nvGrpSpPr>
        <p:grpSpPr>
          <a:xfrm>
            <a:off x="4163012" y="2077750"/>
            <a:ext cx="1567451" cy="1351250"/>
            <a:chOff x="4333129" y="2025034"/>
            <a:chExt cx="1567451" cy="1351250"/>
          </a:xfrm>
        </p:grpSpPr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1AC7975D-89A9-4D6C-9C23-1DE18D78097F}"/>
                </a:ext>
              </a:extLst>
            </p:cNvPr>
            <p:cNvSpPr/>
            <p:nvPr/>
          </p:nvSpPr>
          <p:spPr bwMode="gray">
            <a:xfrm>
              <a:off x="4333129" y="2025034"/>
              <a:ext cx="1567451" cy="1351250"/>
            </a:xfrm>
            <a:prstGeom prst="hexagon">
              <a:avLst/>
            </a:prstGeom>
            <a:solidFill>
              <a:srgbClr val="007680"/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8890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6DCBE6C-4365-46FB-9442-299FBA2E0E61}"/>
                </a:ext>
              </a:extLst>
            </p:cNvPr>
            <p:cNvGrpSpPr/>
            <p:nvPr/>
          </p:nvGrpSpPr>
          <p:grpSpPr>
            <a:xfrm>
              <a:off x="4841797" y="2168859"/>
              <a:ext cx="535093" cy="531800"/>
              <a:chOff x="5992813" y="1147763"/>
              <a:chExt cx="515938" cy="512763"/>
            </a:xfrm>
            <a:solidFill>
              <a:srgbClr val="007680"/>
            </a:solidFill>
          </p:grpSpPr>
          <p:sp>
            <p:nvSpPr>
              <p:cNvPr id="18" name="Freeform 170">
                <a:extLst>
                  <a:ext uri="{FF2B5EF4-FFF2-40B4-BE49-F238E27FC236}">
                    <a16:creationId xmlns:a16="http://schemas.microsoft.com/office/drawing/2014/main" id="{DE4365BD-214F-49A5-AD2A-3797D3D6D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92813" y="1147763"/>
                <a:ext cx="515938" cy="512763"/>
              </a:xfrm>
              <a:custGeom>
                <a:avLst/>
                <a:gdLst>
                  <a:gd name="T0" fmla="*/ 231 w 238"/>
                  <a:gd name="T1" fmla="*/ 208 h 237"/>
                  <a:gd name="T2" fmla="*/ 169 w 238"/>
                  <a:gd name="T3" fmla="*/ 146 h 237"/>
                  <a:gd name="T4" fmla="*/ 186 w 238"/>
                  <a:gd name="T5" fmla="*/ 93 h 237"/>
                  <a:gd name="T6" fmla="*/ 93 w 238"/>
                  <a:gd name="T7" fmla="*/ 0 h 237"/>
                  <a:gd name="T8" fmla="*/ 0 w 238"/>
                  <a:gd name="T9" fmla="*/ 93 h 237"/>
                  <a:gd name="T10" fmla="*/ 93 w 238"/>
                  <a:gd name="T11" fmla="*/ 186 h 237"/>
                  <a:gd name="T12" fmla="*/ 146 w 238"/>
                  <a:gd name="T13" fmla="*/ 170 h 237"/>
                  <a:gd name="T14" fmla="*/ 208 w 238"/>
                  <a:gd name="T15" fmla="*/ 232 h 237"/>
                  <a:gd name="T16" fmla="*/ 220 w 238"/>
                  <a:gd name="T17" fmla="*/ 237 h 237"/>
                  <a:gd name="T18" fmla="*/ 231 w 238"/>
                  <a:gd name="T19" fmla="*/ 232 h 237"/>
                  <a:gd name="T20" fmla="*/ 231 w 238"/>
                  <a:gd name="T21" fmla="*/ 208 h 237"/>
                  <a:gd name="T22" fmla="*/ 93 w 238"/>
                  <a:gd name="T23" fmla="*/ 177 h 237"/>
                  <a:gd name="T24" fmla="*/ 9 w 238"/>
                  <a:gd name="T25" fmla="*/ 93 h 237"/>
                  <a:gd name="T26" fmla="*/ 93 w 238"/>
                  <a:gd name="T27" fmla="*/ 10 h 237"/>
                  <a:gd name="T28" fmla="*/ 176 w 238"/>
                  <a:gd name="T29" fmla="*/ 93 h 237"/>
                  <a:gd name="T30" fmla="*/ 93 w 238"/>
                  <a:gd name="T31" fmla="*/ 177 h 237"/>
                  <a:gd name="T32" fmla="*/ 225 w 238"/>
                  <a:gd name="T33" fmla="*/ 225 h 237"/>
                  <a:gd name="T34" fmla="*/ 214 w 238"/>
                  <a:gd name="T35" fmla="*/ 225 h 237"/>
                  <a:gd name="T36" fmla="*/ 153 w 238"/>
                  <a:gd name="T37" fmla="*/ 164 h 237"/>
                  <a:gd name="T38" fmla="*/ 164 w 238"/>
                  <a:gd name="T39" fmla="*/ 154 h 237"/>
                  <a:gd name="T40" fmla="*/ 225 w 238"/>
                  <a:gd name="T41" fmla="*/ 215 h 237"/>
                  <a:gd name="T42" fmla="*/ 225 w 238"/>
                  <a:gd name="T43" fmla="*/ 22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8" h="237">
                    <a:moveTo>
                      <a:pt x="231" y="208"/>
                    </a:moveTo>
                    <a:cubicBezTo>
                      <a:pt x="169" y="146"/>
                      <a:pt x="169" y="146"/>
                      <a:pt x="169" y="146"/>
                    </a:cubicBezTo>
                    <a:cubicBezTo>
                      <a:pt x="180" y="131"/>
                      <a:pt x="186" y="113"/>
                      <a:pt x="186" y="93"/>
                    </a:cubicBezTo>
                    <a:cubicBezTo>
                      <a:pt x="186" y="42"/>
                      <a:pt x="144" y="0"/>
                      <a:pt x="93" y="0"/>
                    </a:cubicBezTo>
                    <a:cubicBezTo>
                      <a:pt x="41" y="0"/>
                      <a:pt x="0" y="42"/>
                      <a:pt x="0" y="93"/>
                    </a:cubicBezTo>
                    <a:cubicBezTo>
                      <a:pt x="0" y="145"/>
                      <a:pt x="41" y="186"/>
                      <a:pt x="93" y="186"/>
                    </a:cubicBezTo>
                    <a:cubicBezTo>
                      <a:pt x="112" y="186"/>
                      <a:pt x="131" y="180"/>
                      <a:pt x="146" y="170"/>
                    </a:cubicBezTo>
                    <a:cubicBezTo>
                      <a:pt x="208" y="232"/>
                      <a:pt x="208" y="232"/>
                      <a:pt x="208" y="232"/>
                    </a:cubicBezTo>
                    <a:cubicBezTo>
                      <a:pt x="211" y="235"/>
                      <a:pt x="215" y="237"/>
                      <a:pt x="220" y="237"/>
                    </a:cubicBezTo>
                    <a:cubicBezTo>
                      <a:pt x="224" y="237"/>
                      <a:pt x="228" y="235"/>
                      <a:pt x="231" y="232"/>
                    </a:cubicBezTo>
                    <a:cubicBezTo>
                      <a:pt x="238" y="226"/>
                      <a:pt x="238" y="215"/>
                      <a:pt x="231" y="208"/>
                    </a:cubicBezTo>
                    <a:close/>
                    <a:moveTo>
                      <a:pt x="93" y="177"/>
                    </a:moveTo>
                    <a:cubicBezTo>
                      <a:pt x="47" y="177"/>
                      <a:pt x="9" y="139"/>
                      <a:pt x="9" y="93"/>
                    </a:cubicBezTo>
                    <a:cubicBezTo>
                      <a:pt x="9" y="47"/>
                      <a:pt x="47" y="10"/>
                      <a:pt x="93" y="10"/>
                    </a:cubicBezTo>
                    <a:cubicBezTo>
                      <a:pt x="139" y="10"/>
                      <a:pt x="176" y="47"/>
                      <a:pt x="176" y="93"/>
                    </a:cubicBezTo>
                    <a:cubicBezTo>
                      <a:pt x="176" y="139"/>
                      <a:pt x="139" y="177"/>
                      <a:pt x="93" y="177"/>
                    </a:cubicBezTo>
                    <a:close/>
                    <a:moveTo>
                      <a:pt x="225" y="225"/>
                    </a:moveTo>
                    <a:cubicBezTo>
                      <a:pt x="222" y="228"/>
                      <a:pt x="217" y="228"/>
                      <a:pt x="214" y="225"/>
                    </a:cubicBezTo>
                    <a:cubicBezTo>
                      <a:pt x="153" y="164"/>
                      <a:pt x="153" y="164"/>
                      <a:pt x="153" y="164"/>
                    </a:cubicBezTo>
                    <a:cubicBezTo>
                      <a:pt x="157" y="161"/>
                      <a:pt x="160" y="157"/>
                      <a:pt x="164" y="154"/>
                    </a:cubicBezTo>
                    <a:cubicBezTo>
                      <a:pt x="225" y="215"/>
                      <a:pt x="225" y="215"/>
                      <a:pt x="225" y="215"/>
                    </a:cubicBezTo>
                    <a:cubicBezTo>
                      <a:pt x="228" y="218"/>
                      <a:pt x="228" y="222"/>
                      <a:pt x="225" y="22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9" name="Freeform 171">
                <a:extLst>
                  <a:ext uri="{FF2B5EF4-FFF2-40B4-BE49-F238E27FC236}">
                    <a16:creationId xmlns:a16="http://schemas.microsoft.com/office/drawing/2014/main" id="{96CF13C5-C1FA-4F09-AA45-8D3C58939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550" y="1204913"/>
                <a:ext cx="165100" cy="165100"/>
              </a:xfrm>
              <a:custGeom>
                <a:avLst/>
                <a:gdLst>
                  <a:gd name="T0" fmla="*/ 72 w 76"/>
                  <a:gd name="T1" fmla="*/ 1 h 76"/>
                  <a:gd name="T2" fmla="*/ 21 w 76"/>
                  <a:gd name="T3" fmla="*/ 21 h 76"/>
                  <a:gd name="T4" fmla="*/ 1 w 76"/>
                  <a:gd name="T5" fmla="*/ 72 h 76"/>
                  <a:gd name="T6" fmla="*/ 6 w 76"/>
                  <a:gd name="T7" fmla="*/ 76 h 76"/>
                  <a:gd name="T8" fmla="*/ 6 w 76"/>
                  <a:gd name="T9" fmla="*/ 76 h 76"/>
                  <a:gd name="T10" fmla="*/ 11 w 76"/>
                  <a:gd name="T11" fmla="*/ 71 h 76"/>
                  <a:gd name="T12" fmla="*/ 28 w 76"/>
                  <a:gd name="T13" fmla="*/ 28 h 76"/>
                  <a:gd name="T14" fmla="*/ 71 w 76"/>
                  <a:gd name="T15" fmla="*/ 10 h 76"/>
                  <a:gd name="T16" fmla="*/ 76 w 76"/>
                  <a:gd name="T17" fmla="*/ 6 h 76"/>
                  <a:gd name="T18" fmla="*/ 72 w 76"/>
                  <a:gd name="T19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6">
                    <a:moveTo>
                      <a:pt x="72" y="1"/>
                    </a:moveTo>
                    <a:cubicBezTo>
                      <a:pt x="52" y="0"/>
                      <a:pt x="34" y="7"/>
                      <a:pt x="21" y="21"/>
                    </a:cubicBezTo>
                    <a:cubicBezTo>
                      <a:pt x="7" y="34"/>
                      <a:pt x="0" y="52"/>
                      <a:pt x="1" y="72"/>
                    </a:cubicBezTo>
                    <a:cubicBezTo>
                      <a:pt x="1" y="74"/>
                      <a:pt x="3" y="76"/>
                      <a:pt x="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9" y="76"/>
                      <a:pt x="11" y="74"/>
                      <a:pt x="11" y="71"/>
                    </a:cubicBezTo>
                    <a:cubicBezTo>
                      <a:pt x="10" y="55"/>
                      <a:pt x="16" y="39"/>
                      <a:pt x="28" y="28"/>
                    </a:cubicBezTo>
                    <a:cubicBezTo>
                      <a:pt x="39" y="16"/>
                      <a:pt x="55" y="10"/>
                      <a:pt x="71" y="10"/>
                    </a:cubicBezTo>
                    <a:cubicBezTo>
                      <a:pt x="74" y="11"/>
                      <a:pt x="76" y="8"/>
                      <a:pt x="76" y="6"/>
                    </a:cubicBezTo>
                    <a:cubicBezTo>
                      <a:pt x="76" y="3"/>
                      <a:pt x="74" y="1"/>
                      <a:pt x="72" y="1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7AAC92-AAD6-48BC-8605-27A0F1EF697D}"/>
                </a:ext>
              </a:extLst>
            </p:cNvPr>
            <p:cNvSpPr/>
            <p:nvPr/>
          </p:nvSpPr>
          <p:spPr bwMode="gray">
            <a:xfrm>
              <a:off x="4541709" y="2763301"/>
              <a:ext cx="1150290" cy="6129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ACCTG 403W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64E6CC8-CCC9-4BE5-B562-A7184CCE86B2}"/>
              </a:ext>
            </a:extLst>
          </p:cNvPr>
          <p:cNvGrpSpPr/>
          <p:nvPr/>
        </p:nvGrpSpPr>
        <p:grpSpPr>
          <a:xfrm>
            <a:off x="5601181" y="1580641"/>
            <a:ext cx="1567450" cy="1354576"/>
            <a:chOff x="5861211" y="1527926"/>
            <a:chExt cx="1567450" cy="1354576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D7BFE8B3-9552-46FE-B71D-8FBD4E16A297}"/>
                </a:ext>
              </a:extLst>
            </p:cNvPr>
            <p:cNvSpPr/>
            <p:nvPr/>
          </p:nvSpPr>
          <p:spPr bwMode="gray">
            <a:xfrm>
              <a:off x="5861211" y="1527926"/>
              <a:ext cx="1567450" cy="1351250"/>
            </a:xfrm>
            <a:prstGeom prst="hexagon">
              <a:avLst/>
            </a:prstGeom>
            <a:solidFill>
              <a:srgbClr val="0097A9"/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3768B54-10FB-4CB2-8E61-B6EB71C8B005}"/>
                </a:ext>
              </a:extLst>
            </p:cNvPr>
            <p:cNvGrpSpPr/>
            <p:nvPr/>
          </p:nvGrpSpPr>
          <p:grpSpPr>
            <a:xfrm>
              <a:off x="6423491" y="1674011"/>
              <a:ext cx="442890" cy="587778"/>
              <a:chOff x="10902950" y="6446838"/>
              <a:chExt cx="427037" cy="566737"/>
            </a:xfrm>
            <a:solidFill>
              <a:srgbClr val="0097A9"/>
            </a:solidFill>
          </p:grpSpPr>
          <p:sp>
            <p:nvSpPr>
              <p:cNvPr id="24" name="Freeform 483">
                <a:extLst>
                  <a:ext uri="{FF2B5EF4-FFF2-40B4-BE49-F238E27FC236}">
                    <a16:creationId xmlns:a16="http://schemas.microsoft.com/office/drawing/2014/main" id="{A5002E71-1D78-47F7-96D4-75336723B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02950" y="6446838"/>
                <a:ext cx="427037" cy="566737"/>
              </a:xfrm>
              <a:custGeom>
                <a:avLst/>
                <a:gdLst>
                  <a:gd name="T0" fmla="*/ 161 w 180"/>
                  <a:gd name="T1" fmla="*/ 0 h 239"/>
                  <a:gd name="T2" fmla="*/ 19 w 180"/>
                  <a:gd name="T3" fmla="*/ 0 h 239"/>
                  <a:gd name="T4" fmla="*/ 0 w 180"/>
                  <a:gd name="T5" fmla="*/ 19 h 239"/>
                  <a:gd name="T6" fmla="*/ 0 w 180"/>
                  <a:gd name="T7" fmla="*/ 220 h 239"/>
                  <a:gd name="T8" fmla="*/ 19 w 180"/>
                  <a:gd name="T9" fmla="*/ 239 h 239"/>
                  <a:gd name="T10" fmla="*/ 161 w 180"/>
                  <a:gd name="T11" fmla="*/ 239 h 239"/>
                  <a:gd name="T12" fmla="*/ 180 w 180"/>
                  <a:gd name="T13" fmla="*/ 220 h 239"/>
                  <a:gd name="T14" fmla="*/ 180 w 180"/>
                  <a:gd name="T15" fmla="*/ 19 h 239"/>
                  <a:gd name="T16" fmla="*/ 161 w 180"/>
                  <a:gd name="T17" fmla="*/ 0 h 239"/>
                  <a:gd name="T18" fmla="*/ 171 w 180"/>
                  <a:gd name="T19" fmla="*/ 220 h 239"/>
                  <a:gd name="T20" fmla="*/ 161 w 180"/>
                  <a:gd name="T21" fmla="*/ 229 h 239"/>
                  <a:gd name="T22" fmla="*/ 19 w 180"/>
                  <a:gd name="T23" fmla="*/ 229 h 239"/>
                  <a:gd name="T24" fmla="*/ 10 w 180"/>
                  <a:gd name="T25" fmla="*/ 220 h 239"/>
                  <a:gd name="T26" fmla="*/ 10 w 180"/>
                  <a:gd name="T27" fmla="*/ 19 h 239"/>
                  <a:gd name="T28" fmla="*/ 19 w 180"/>
                  <a:gd name="T29" fmla="*/ 10 h 239"/>
                  <a:gd name="T30" fmla="*/ 161 w 180"/>
                  <a:gd name="T31" fmla="*/ 10 h 239"/>
                  <a:gd name="T32" fmla="*/ 171 w 180"/>
                  <a:gd name="T33" fmla="*/ 19 h 239"/>
                  <a:gd name="T34" fmla="*/ 171 w 180"/>
                  <a:gd name="T35" fmla="*/ 22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0" h="239">
                    <a:moveTo>
                      <a:pt x="161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19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30"/>
                      <a:pt x="9" y="239"/>
                      <a:pt x="19" y="239"/>
                    </a:cubicBezTo>
                    <a:cubicBezTo>
                      <a:pt x="161" y="239"/>
                      <a:pt x="161" y="239"/>
                      <a:pt x="161" y="239"/>
                    </a:cubicBezTo>
                    <a:cubicBezTo>
                      <a:pt x="172" y="239"/>
                      <a:pt x="180" y="230"/>
                      <a:pt x="180" y="220"/>
                    </a:cubicBezTo>
                    <a:cubicBezTo>
                      <a:pt x="180" y="19"/>
                      <a:pt x="180" y="19"/>
                      <a:pt x="180" y="19"/>
                    </a:cubicBezTo>
                    <a:cubicBezTo>
                      <a:pt x="180" y="9"/>
                      <a:pt x="172" y="0"/>
                      <a:pt x="161" y="0"/>
                    </a:cubicBezTo>
                    <a:close/>
                    <a:moveTo>
                      <a:pt x="171" y="220"/>
                    </a:moveTo>
                    <a:cubicBezTo>
                      <a:pt x="171" y="225"/>
                      <a:pt x="166" y="229"/>
                      <a:pt x="161" y="229"/>
                    </a:cubicBezTo>
                    <a:cubicBezTo>
                      <a:pt x="19" y="229"/>
                      <a:pt x="19" y="229"/>
                      <a:pt x="19" y="229"/>
                    </a:cubicBezTo>
                    <a:cubicBezTo>
                      <a:pt x="14" y="229"/>
                      <a:pt x="10" y="225"/>
                      <a:pt x="10" y="220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4"/>
                      <a:pt x="14" y="10"/>
                      <a:pt x="19" y="10"/>
                    </a:cubicBezTo>
                    <a:cubicBezTo>
                      <a:pt x="161" y="10"/>
                      <a:pt x="161" y="10"/>
                      <a:pt x="161" y="10"/>
                    </a:cubicBezTo>
                    <a:cubicBezTo>
                      <a:pt x="166" y="10"/>
                      <a:pt x="171" y="14"/>
                      <a:pt x="171" y="19"/>
                    </a:cubicBezTo>
                    <a:lnTo>
                      <a:pt x="171" y="220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5" name="Freeform 484">
                <a:extLst>
                  <a:ext uri="{FF2B5EF4-FFF2-40B4-BE49-F238E27FC236}">
                    <a16:creationId xmlns:a16="http://schemas.microsoft.com/office/drawing/2014/main" id="{ECCD806E-BB0B-42E4-BF39-8D6B54A4B0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83913" y="6537325"/>
                <a:ext cx="268287" cy="82550"/>
              </a:xfrm>
              <a:custGeom>
                <a:avLst/>
                <a:gdLst>
                  <a:gd name="T0" fmla="*/ 106 w 113"/>
                  <a:gd name="T1" fmla="*/ 0 h 35"/>
                  <a:gd name="T2" fmla="*/ 7 w 113"/>
                  <a:gd name="T3" fmla="*/ 0 h 35"/>
                  <a:gd name="T4" fmla="*/ 0 w 113"/>
                  <a:gd name="T5" fmla="*/ 8 h 35"/>
                  <a:gd name="T6" fmla="*/ 0 w 113"/>
                  <a:gd name="T7" fmla="*/ 27 h 35"/>
                  <a:gd name="T8" fmla="*/ 7 w 113"/>
                  <a:gd name="T9" fmla="*/ 35 h 35"/>
                  <a:gd name="T10" fmla="*/ 106 w 113"/>
                  <a:gd name="T11" fmla="*/ 35 h 35"/>
                  <a:gd name="T12" fmla="*/ 113 w 113"/>
                  <a:gd name="T13" fmla="*/ 27 h 35"/>
                  <a:gd name="T14" fmla="*/ 113 w 113"/>
                  <a:gd name="T15" fmla="*/ 8 h 35"/>
                  <a:gd name="T16" fmla="*/ 106 w 113"/>
                  <a:gd name="T17" fmla="*/ 0 h 35"/>
                  <a:gd name="T18" fmla="*/ 104 w 113"/>
                  <a:gd name="T19" fmla="*/ 26 h 35"/>
                  <a:gd name="T20" fmla="*/ 9 w 113"/>
                  <a:gd name="T21" fmla="*/ 26 h 35"/>
                  <a:gd name="T22" fmla="*/ 9 w 113"/>
                  <a:gd name="T23" fmla="*/ 10 h 35"/>
                  <a:gd name="T24" fmla="*/ 104 w 113"/>
                  <a:gd name="T25" fmla="*/ 10 h 35"/>
                  <a:gd name="T26" fmla="*/ 104 w 113"/>
                  <a:gd name="T27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3" h="35">
                    <a:moveTo>
                      <a:pt x="106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32"/>
                      <a:pt x="3" y="35"/>
                      <a:pt x="7" y="35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10" y="35"/>
                      <a:pt x="113" y="32"/>
                      <a:pt x="113" y="27"/>
                    </a:cubicBezTo>
                    <a:cubicBezTo>
                      <a:pt x="113" y="8"/>
                      <a:pt x="113" y="8"/>
                      <a:pt x="113" y="8"/>
                    </a:cubicBezTo>
                    <a:cubicBezTo>
                      <a:pt x="113" y="3"/>
                      <a:pt x="110" y="0"/>
                      <a:pt x="106" y="0"/>
                    </a:cubicBezTo>
                    <a:close/>
                    <a:moveTo>
                      <a:pt x="104" y="26"/>
                    </a:moveTo>
                    <a:cubicBezTo>
                      <a:pt x="9" y="26"/>
                      <a:pt x="9" y="26"/>
                      <a:pt x="9" y="2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26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6" name="Freeform 485">
                <a:extLst>
                  <a:ext uri="{FF2B5EF4-FFF2-40B4-BE49-F238E27FC236}">
                    <a16:creationId xmlns:a16="http://schemas.microsoft.com/office/drawing/2014/main" id="{A80D1548-7389-4F4B-8F0E-2F3971D89F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13" y="6673850"/>
                <a:ext cx="55562" cy="60325"/>
              </a:xfrm>
              <a:custGeom>
                <a:avLst/>
                <a:gdLst>
                  <a:gd name="T0" fmla="*/ 12 w 24"/>
                  <a:gd name="T1" fmla="*/ 0 h 25"/>
                  <a:gd name="T2" fmla="*/ 0 w 24"/>
                  <a:gd name="T3" fmla="*/ 13 h 25"/>
                  <a:gd name="T4" fmla="*/ 12 w 24"/>
                  <a:gd name="T5" fmla="*/ 25 h 25"/>
                  <a:gd name="T6" fmla="*/ 24 w 24"/>
                  <a:gd name="T7" fmla="*/ 13 h 25"/>
                  <a:gd name="T8" fmla="*/ 12 w 24"/>
                  <a:gd name="T9" fmla="*/ 0 h 25"/>
                  <a:gd name="T10" fmla="*/ 12 w 24"/>
                  <a:gd name="T11" fmla="*/ 15 h 25"/>
                  <a:gd name="T12" fmla="*/ 9 w 24"/>
                  <a:gd name="T13" fmla="*/ 13 h 25"/>
                  <a:gd name="T14" fmla="*/ 12 w 24"/>
                  <a:gd name="T15" fmla="*/ 10 h 25"/>
                  <a:gd name="T16" fmla="*/ 15 w 24"/>
                  <a:gd name="T17" fmla="*/ 13 h 25"/>
                  <a:gd name="T18" fmla="*/ 12 w 24"/>
                  <a:gd name="T1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5">
                    <a:moveTo>
                      <a:pt x="12" y="0"/>
                    </a:move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9" y="25"/>
                      <a:pt x="24" y="19"/>
                      <a:pt x="24" y="13"/>
                    </a:cubicBezTo>
                    <a:cubicBezTo>
                      <a:pt x="24" y="6"/>
                      <a:pt x="19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1" y="15"/>
                      <a:pt x="9" y="14"/>
                      <a:pt x="9" y="13"/>
                    </a:cubicBezTo>
                    <a:cubicBezTo>
                      <a:pt x="9" y="11"/>
                      <a:pt x="11" y="10"/>
                      <a:pt x="12" y="10"/>
                    </a:cubicBezTo>
                    <a:cubicBezTo>
                      <a:pt x="13" y="10"/>
                      <a:pt x="15" y="11"/>
                      <a:pt x="15" y="13"/>
                    </a:cubicBezTo>
                    <a:cubicBezTo>
                      <a:pt x="15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7" name="Freeform 486">
                <a:extLst>
                  <a:ext uri="{FF2B5EF4-FFF2-40B4-BE49-F238E27FC236}">
                    <a16:creationId xmlns:a16="http://schemas.microsoft.com/office/drawing/2014/main" id="{ED76EFDA-169E-447B-95E8-2A26AAD089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8688" y="6673850"/>
                <a:ext cx="58737" cy="60325"/>
              </a:xfrm>
              <a:custGeom>
                <a:avLst/>
                <a:gdLst>
                  <a:gd name="T0" fmla="*/ 12 w 25"/>
                  <a:gd name="T1" fmla="*/ 0 h 25"/>
                  <a:gd name="T2" fmla="*/ 0 w 25"/>
                  <a:gd name="T3" fmla="*/ 13 h 25"/>
                  <a:gd name="T4" fmla="*/ 12 w 25"/>
                  <a:gd name="T5" fmla="*/ 25 h 25"/>
                  <a:gd name="T6" fmla="*/ 25 w 25"/>
                  <a:gd name="T7" fmla="*/ 13 h 25"/>
                  <a:gd name="T8" fmla="*/ 12 w 25"/>
                  <a:gd name="T9" fmla="*/ 0 h 25"/>
                  <a:gd name="T10" fmla="*/ 12 w 25"/>
                  <a:gd name="T11" fmla="*/ 15 h 25"/>
                  <a:gd name="T12" fmla="*/ 10 w 25"/>
                  <a:gd name="T13" fmla="*/ 13 h 25"/>
                  <a:gd name="T14" fmla="*/ 12 w 25"/>
                  <a:gd name="T15" fmla="*/ 10 h 25"/>
                  <a:gd name="T16" fmla="*/ 15 w 25"/>
                  <a:gd name="T17" fmla="*/ 13 h 25"/>
                  <a:gd name="T18" fmla="*/ 12 w 25"/>
                  <a:gd name="T1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2" y="0"/>
                    </a:moveTo>
                    <a:cubicBezTo>
                      <a:pt x="5" y="0"/>
                      <a:pt x="0" y="6"/>
                      <a:pt x="0" y="13"/>
                    </a:cubicBezTo>
                    <a:cubicBezTo>
                      <a:pt x="0" y="19"/>
                      <a:pt x="5" y="25"/>
                      <a:pt x="12" y="25"/>
                    </a:cubicBezTo>
                    <a:cubicBezTo>
                      <a:pt x="19" y="25"/>
                      <a:pt x="25" y="19"/>
                      <a:pt x="25" y="13"/>
                    </a:cubicBezTo>
                    <a:cubicBezTo>
                      <a:pt x="25" y="6"/>
                      <a:pt x="19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1" y="15"/>
                      <a:pt x="10" y="14"/>
                      <a:pt x="10" y="13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4" y="10"/>
                      <a:pt x="15" y="11"/>
                      <a:pt x="15" y="13"/>
                    </a:cubicBezTo>
                    <a:cubicBezTo>
                      <a:pt x="15" y="14"/>
                      <a:pt x="14" y="15"/>
                      <a:pt x="12" y="1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8" name="Freeform 487">
                <a:extLst>
                  <a:ext uri="{FF2B5EF4-FFF2-40B4-BE49-F238E27FC236}">
                    <a16:creationId xmlns:a16="http://schemas.microsoft.com/office/drawing/2014/main" id="{43952AC7-734A-4434-AE53-CDCC62C095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0763" y="6673850"/>
                <a:ext cx="58737" cy="60325"/>
              </a:xfrm>
              <a:custGeom>
                <a:avLst/>
                <a:gdLst>
                  <a:gd name="T0" fmla="*/ 13 w 25"/>
                  <a:gd name="T1" fmla="*/ 0 h 25"/>
                  <a:gd name="T2" fmla="*/ 0 w 25"/>
                  <a:gd name="T3" fmla="*/ 13 h 25"/>
                  <a:gd name="T4" fmla="*/ 13 w 25"/>
                  <a:gd name="T5" fmla="*/ 25 h 25"/>
                  <a:gd name="T6" fmla="*/ 25 w 25"/>
                  <a:gd name="T7" fmla="*/ 13 h 25"/>
                  <a:gd name="T8" fmla="*/ 13 w 25"/>
                  <a:gd name="T9" fmla="*/ 0 h 25"/>
                  <a:gd name="T10" fmla="*/ 13 w 25"/>
                  <a:gd name="T11" fmla="*/ 15 h 25"/>
                  <a:gd name="T12" fmla="*/ 10 w 25"/>
                  <a:gd name="T13" fmla="*/ 13 h 25"/>
                  <a:gd name="T14" fmla="*/ 13 w 25"/>
                  <a:gd name="T15" fmla="*/ 10 h 25"/>
                  <a:gd name="T16" fmla="*/ 15 w 25"/>
                  <a:gd name="T17" fmla="*/ 13 h 25"/>
                  <a:gd name="T18" fmla="*/ 13 w 25"/>
                  <a:gd name="T1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5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19"/>
                      <a:pt x="6" y="25"/>
                      <a:pt x="13" y="25"/>
                    </a:cubicBezTo>
                    <a:cubicBezTo>
                      <a:pt x="19" y="25"/>
                      <a:pt x="25" y="19"/>
                      <a:pt x="25" y="13"/>
                    </a:cubicBezTo>
                    <a:cubicBezTo>
                      <a:pt x="25" y="6"/>
                      <a:pt x="19" y="0"/>
                      <a:pt x="13" y="0"/>
                    </a:cubicBezTo>
                    <a:close/>
                    <a:moveTo>
                      <a:pt x="13" y="15"/>
                    </a:moveTo>
                    <a:cubicBezTo>
                      <a:pt x="11" y="15"/>
                      <a:pt x="10" y="14"/>
                      <a:pt x="10" y="13"/>
                    </a:cubicBezTo>
                    <a:cubicBezTo>
                      <a:pt x="10" y="11"/>
                      <a:pt x="11" y="10"/>
                      <a:pt x="13" y="10"/>
                    </a:cubicBezTo>
                    <a:cubicBezTo>
                      <a:pt x="14" y="10"/>
                      <a:pt x="15" y="11"/>
                      <a:pt x="15" y="13"/>
                    </a:cubicBezTo>
                    <a:cubicBezTo>
                      <a:pt x="15" y="14"/>
                      <a:pt x="14" y="15"/>
                      <a:pt x="13" y="1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9" name="Freeform 488">
                <a:extLst>
                  <a:ext uri="{FF2B5EF4-FFF2-40B4-BE49-F238E27FC236}">
                    <a16:creationId xmlns:a16="http://schemas.microsoft.com/office/drawing/2014/main" id="{9A35A51F-C580-40FD-8D46-3A9C5E256E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13" y="6769100"/>
                <a:ext cx="55562" cy="57150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12 h 24"/>
                  <a:gd name="T4" fmla="*/ 12 w 24"/>
                  <a:gd name="T5" fmla="*/ 24 h 24"/>
                  <a:gd name="T6" fmla="*/ 24 w 24"/>
                  <a:gd name="T7" fmla="*/ 12 h 24"/>
                  <a:gd name="T8" fmla="*/ 12 w 24"/>
                  <a:gd name="T9" fmla="*/ 0 h 24"/>
                  <a:gd name="T10" fmla="*/ 12 w 24"/>
                  <a:gd name="T11" fmla="*/ 14 h 24"/>
                  <a:gd name="T12" fmla="*/ 9 w 24"/>
                  <a:gd name="T13" fmla="*/ 12 h 24"/>
                  <a:gd name="T14" fmla="*/ 12 w 24"/>
                  <a:gd name="T15" fmla="*/ 9 h 24"/>
                  <a:gd name="T16" fmla="*/ 15 w 24"/>
                  <a:gd name="T17" fmla="*/ 12 h 24"/>
                  <a:gd name="T18" fmla="*/ 12 w 24"/>
                  <a:gd name="T1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lose/>
                    <a:moveTo>
                      <a:pt x="12" y="14"/>
                    </a:moveTo>
                    <a:cubicBezTo>
                      <a:pt x="11" y="14"/>
                      <a:pt x="9" y="13"/>
                      <a:pt x="9" y="12"/>
                    </a:cubicBezTo>
                    <a:cubicBezTo>
                      <a:pt x="9" y="10"/>
                      <a:pt x="11" y="9"/>
                      <a:pt x="12" y="9"/>
                    </a:cubicBezTo>
                    <a:cubicBezTo>
                      <a:pt x="13" y="9"/>
                      <a:pt x="15" y="10"/>
                      <a:pt x="15" y="12"/>
                    </a:cubicBezTo>
                    <a:cubicBezTo>
                      <a:pt x="15" y="13"/>
                      <a:pt x="13" y="14"/>
                      <a:pt x="12" y="1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30" name="Freeform 489">
                <a:extLst>
                  <a:ext uri="{FF2B5EF4-FFF2-40B4-BE49-F238E27FC236}">
                    <a16:creationId xmlns:a16="http://schemas.microsoft.com/office/drawing/2014/main" id="{EF4F78CF-5D6D-4C95-9616-FD9C91FB42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8688" y="6769100"/>
                <a:ext cx="58737" cy="57150"/>
              </a:xfrm>
              <a:custGeom>
                <a:avLst/>
                <a:gdLst>
                  <a:gd name="T0" fmla="*/ 12 w 25"/>
                  <a:gd name="T1" fmla="*/ 0 h 24"/>
                  <a:gd name="T2" fmla="*/ 0 w 25"/>
                  <a:gd name="T3" fmla="*/ 12 h 24"/>
                  <a:gd name="T4" fmla="*/ 12 w 25"/>
                  <a:gd name="T5" fmla="*/ 24 h 24"/>
                  <a:gd name="T6" fmla="*/ 25 w 25"/>
                  <a:gd name="T7" fmla="*/ 12 h 24"/>
                  <a:gd name="T8" fmla="*/ 12 w 25"/>
                  <a:gd name="T9" fmla="*/ 0 h 24"/>
                  <a:gd name="T10" fmla="*/ 12 w 25"/>
                  <a:gd name="T11" fmla="*/ 14 h 24"/>
                  <a:gd name="T12" fmla="*/ 10 w 25"/>
                  <a:gd name="T13" fmla="*/ 12 h 24"/>
                  <a:gd name="T14" fmla="*/ 12 w 25"/>
                  <a:gd name="T15" fmla="*/ 9 h 24"/>
                  <a:gd name="T16" fmla="*/ 15 w 25"/>
                  <a:gd name="T17" fmla="*/ 12 h 24"/>
                  <a:gd name="T18" fmla="*/ 12 w 25"/>
                  <a:gd name="T1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  <a:moveTo>
                      <a:pt x="12" y="14"/>
                    </a:moveTo>
                    <a:cubicBezTo>
                      <a:pt x="11" y="14"/>
                      <a:pt x="10" y="13"/>
                      <a:pt x="10" y="12"/>
                    </a:cubicBezTo>
                    <a:cubicBezTo>
                      <a:pt x="10" y="10"/>
                      <a:pt x="11" y="9"/>
                      <a:pt x="12" y="9"/>
                    </a:cubicBezTo>
                    <a:cubicBezTo>
                      <a:pt x="14" y="9"/>
                      <a:pt x="15" y="10"/>
                      <a:pt x="15" y="12"/>
                    </a:cubicBezTo>
                    <a:cubicBezTo>
                      <a:pt x="15" y="13"/>
                      <a:pt x="14" y="14"/>
                      <a:pt x="12" y="1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31" name="Freeform 490">
                <a:extLst>
                  <a:ext uri="{FF2B5EF4-FFF2-40B4-BE49-F238E27FC236}">
                    <a16:creationId xmlns:a16="http://schemas.microsoft.com/office/drawing/2014/main" id="{C0BD668A-FA46-49B6-B54D-C1FD8455A0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0763" y="6769100"/>
                <a:ext cx="58737" cy="57150"/>
              </a:xfrm>
              <a:custGeom>
                <a:avLst/>
                <a:gdLst>
                  <a:gd name="T0" fmla="*/ 13 w 25"/>
                  <a:gd name="T1" fmla="*/ 0 h 24"/>
                  <a:gd name="T2" fmla="*/ 0 w 25"/>
                  <a:gd name="T3" fmla="*/ 12 h 24"/>
                  <a:gd name="T4" fmla="*/ 13 w 25"/>
                  <a:gd name="T5" fmla="*/ 24 h 24"/>
                  <a:gd name="T6" fmla="*/ 25 w 25"/>
                  <a:gd name="T7" fmla="*/ 12 h 24"/>
                  <a:gd name="T8" fmla="*/ 13 w 25"/>
                  <a:gd name="T9" fmla="*/ 0 h 24"/>
                  <a:gd name="T10" fmla="*/ 13 w 25"/>
                  <a:gd name="T11" fmla="*/ 14 h 24"/>
                  <a:gd name="T12" fmla="*/ 10 w 25"/>
                  <a:gd name="T13" fmla="*/ 12 h 24"/>
                  <a:gd name="T14" fmla="*/ 13 w 25"/>
                  <a:gd name="T15" fmla="*/ 9 h 24"/>
                  <a:gd name="T16" fmla="*/ 15 w 25"/>
                  <a:gd name="T17" fmla="*/ 12 h 24"/>
                  <a:gd name="T18" fmla="*/ 13 w 25"/>
                  <a:gd name="T1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4"/>
                    </a:moveTo>
                    <a:cubicBezTo>
                      <a:pt x="11" y="14"/>
                      <a:pt x="10" y="13"/>
                      <a:pt x="10" y="12"/>
                    </a:cubicBezTo>
                    <a:cubicBezTo>
                      <a:pt x="10" y="10"/>
                      <a:pt x="11" y="9"/>
                      <a:pt x="13" y="9"/>
                    </a:cubicBezTo>
                    <a:cubicBezTo>
                      <a:pt x="14" y="9"/>
                      <a:pt x="15" y="10"/>
                      <a:pt x="15" y="12"/>
                    </a:cubicBezTo>
                    <a:cubicBezTo>
                      <a:pt x="15" y="13"/>
                      <a:pt x="14" y="14"/>
                      <a:pt x="13" y="1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32" name="Freeform 491">
                <a:extLst>
                  <a:ext uri="{FF2B5EF4-FFF2-40B4-BE49-F238E27FC236}">
                    <a16:creationId xmlns:a16="http://schemas.microsoft.com/office/drawing/2014/main" id="{96A83A76-EF9D-4C27-A07A-2616B41B24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996613" y="6861175"/>
                <a:ext cx="55562" cy="57150"/>
              </a:xfrm>
              <a:custGeom>
                <a:avLst/>
                <a:gdLst>
                  <a:gd name="T0" fmla="*/ 12 w 24"/>
                  <a:gd name="T1" fmla="*/ 0 h 24"/>
                  <a:gd name="T2" fmla="*/ 0 w 24"/>
                  <a:gd name="T3" fmla="*/ 12 h 24"/>
                  <a:gd name="T4" fmla="*/ 12 w 24"/>
                  <a:gd name="T5" fmla="*/ 24 h 24"/>
                  <a:gd name="T6" fmla="*/ 24 w 24"/>
                  <a:gd name="T7" fmla="*/ 12 h 24"/>
                  <a:gd name="T8" fmla="*/ 12 w 24"/>
                  <a:gd name="T9" fmla="*/ 0 h 24"/>
                  <a:gd name="T10" fmla="*/ 12 w 24"/>
                  <a:gd name="T11" fmla="*/ 15 h 24"/>
                  <a:gd name="T12" fmla="*/ 9 w 24"/>
                  <a:gd name="T13" fmla="*/ 12 h 24"/>
                  <a:gd name="T14" fmla="*/ 12 w 24"/>
                  <a:gd name="T15" fmla="*/ 9 h 24"/>
                  <a:gd name="T16" fmla="*/ 15 w 24"/>
                  <a:gd name="T17" fmla="*/ 12 h 24"/>
                  <a:gd name="T18" fmla="*/ 12 w 24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1" y="15"/>
                      <a:pt x="9" y="14"/>
                      <a:pt x="9" y="12"/>
                    </a:cubicBezTo>
                    <a:cubicBezTo>
                      <a:pt x="9" y="11"/>
                      <a:pt x="11" y="9"/>
                      <a:pt x="12" y="9"/>
                    </a:cubicBezTo>
                    <a:cubicBezTo>
                      <a:pt x="13" y="9"/>
                      <a:pt x="15" y="11"/>
                      <a:pt x="15" y="12"/>
                    </a:cubicBezTo>
                    <a:cubicBezTo>
                      <a:pt x="15" y="14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33" name="Freeform 492">
                <a:extLst>
                  <a:ext uri="{FF2B5EF4-FFF2-40B4-BE49-F238E27FC236}">
                    <a16:creationId xmlns:a16="http://schemas.microsoft.com/office/drawing/2014/main" id="{38EF58D1-409A-456D-9508-8B64DEDDDC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088688" y="6861175"/>
                <a:ext cx="58737" cy="57150"/>
              </a:xfrm>
              <a:custGeom>
                <a:avLst/>
                <a:gdLst>
                  <a:gd name="T0" fmla="*/ 12 w 25"/>
                  <a:gd name="T1" fmla="*/ 0 h 24"/>
                  <a:gd name="T2" fmla="*/ 0 w 25"/>
                  <a:gd name="T3" fmla="*/ 12 h 24"/>
                  <a:gd name="T4" fmla="*/ 12 w 25"/>
                  <a:gd name="T5" fmla="*/ 24 h 24"/>
                  <a:gd name="T6" fmla="*/ 25 w 25"/>
                  <a:gd name="T7" fmla="*/ 12 h 24"/>
                  <a:gd name="T8" fmla="*/ 12 w 25"/>
                  <a:gd name="T9" fmla="*/ 0 h 24"/>
                  <a:gd name="T10" fmla="*/ 12 w 25"/>
                  <a:gd name="T11" fmla="*/ 15 h 24"/>
                  <a:gd name="T12" fmla="*/ 10 w 25"/>
                  <a:gd name="T13" fmla="*/ 12 h 24"/>
                  <a:gd name="T14" fmla="*/ 12 w 25"/>
                  <a:gd name="T15" fmla="*/ 9 h 24"/>
                  <a:gd name="T16" fmla="*/ 15 w 25"/>
                  <a:gd name="T17" fmla="*/ 12 h 24"/>
                  <a:gd name="T18" fmla="*/ 12 w 25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2" y="0"/>
                    </a:move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2" y="0"/>
                    </a:cubicBezTo>
                    <a:close/>
                    <a:moveTo>
                      <a:pt x="12" y="15"/>
                    </a:moveTo>
                    <a:cubicBezTo>
                      <a:pt x="11" y="15"/>
                      <a:pt x="10" y="14"/>
                      <a:pt x="10" y="12"/>
                    </a:cubicBezTo>
                    <a:cubicBezTo>
                      <a:pt x="10" y="11"/>
                      <a:pt x="11" y="9"/>
                      <a:pt x="12" y="9"/>
                    </a:cubicBezTo>
                    <a:cubicBezTo>
                      <a:pt x="14" y="9"/>
                      <a:pt x="15" y="11"/>
                      <a:pt x="15" y="12"/>
                    </a:cubicBezTo>
                    <a:cubicBezTo>
                      <a:pt x="15" y="14"/>
                      <a:pt x="14" y="15"/>
                      <a:pt x="12" y="1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34" name="Freeform 493">
                <a:extLst>
                  <a:ext uri="{FF2B5EF4-FFF2-40B4-BE49-F238E27FC236}">
                    <a16:creationId xmlns:a16="http://schemas.microsoft.com/office/drawing/2014/main" id="{84ED80E4-7D53-4AE3-994A-156F6B18A2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180763" y="6861175"/>
                <a:ext cx="58737" cy="57150"/>
              </a:xfrm>
              <a:custGeom>
                <a:avLst/>
                <a:gdLst>
                  <a:gd name="T0" fmla="*/ 13 w 25"/>
                  <a:gd name="T1" fmla="*/ 0 h 24"/>
                  <a:gd name="T2" fmla="*/ 0 w 25"/>
                  <a:gd name="T3" fmla="*/ 12 h 24"/>
                  <a:gd name="T4" fmla="*/ 13 w 25"/>
                  <a:gd name="T5" fmla="*/ 24 h 24"/>
                  <a:gd name="T6" fmla="*/ 25 w 25"/>
                  <a:gd name="T7" fmla="*/ 12 h 24"/>
                  <a:gd name="T8" fmla="*/ 13 w 25"/>
                  <a:gd name="T9" fmla="*/ 0 h 24"/>
                  <a:gd name="T10" fmla="*/ 13 w 25"/>
                  <a:gd name="T11" fmla="*/ 15 h 24"/>
                  <a:gd name="T12" fmla="*/ 10 w 25"/>
                  <a:gd name="T13" fmla="*/ 12 h 24"/>
                  <a:gd name="T14" fmla="*/ 13 w 25"/>
                  <a:gd name="T15" fmla="*/ 9 h 24"/>
                  <a:gd name="T16" fmla="*/ 15 w 25"/>
                  <a:gd name="T17" fmla="*/ 12 h 24"/>
                  <a:gd name="T18" fmla="*/ 13 w 25"/>
                  <a:gd name="T1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4">
                    <a:moveTo>
                      <a:pt x="13" y="0"/>
                    </a:moveTo>
                    <a:cubicBezTo>
                      <a:pt x="6" y="0"/>
                      <a:pt x="0" y="5"/>
                      <a:pt x="0" y="12"/>
                    </a:cubicBezTo>
                    <a:cubicBezTo>
                      <a:pt x="0" y="19"/>
                      <a:pt x="6" y="24"/>
                      <a:pt x="13" y="24"/>
                    </a:cubicBezTo>
                    <a:cubicBezTo>
                      <a:pt x="19" y="24"/>
                      <a:pt x="25" y="19"/>
                      <a:pt x="25" y="12"/>
                    </a:cubicBezTo>
                    <a:cubicBezTo>
                      <a:pt x="25" y="5"/>
                      <a:pt x="19" y="0"/>
                      <a:pt x="13" y="0"/>
                    </a:cubicBezTo>
                    <a:close/>
                    <a:moveTo>
                      <a:pt x="13" y="15"/>
                    </a:moveTo>
                    <a:cubicBezTo>
                      <a:pt x="11" y="15"/>
                      <a:pt x="10" y="14"/>
                      <a:pt x="10" y="12"/>
                    </a:cubicBezTo>
                    <a:cubicBezTo>
                      <a:pt x="10" y="11"/>
                      <a:pt x="11" y="9"/>
                      <a:pt x="13" y="9"/>
                    </a:cubicBezTo>
                    <a:cubicBezTo>
                      <a:pt x="14" y="9"/>
                      <a:pt x="15" y="11"/>
                      <a:pt x="15" y="12"/>
                    </a:cubicBezTo>
                    <a:cubicBezTo>
                      <a:pt x="15" y="14"/>
                      <a:pt x="14" y="15"/>
                      <a:pt x="13" y="15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B3B5C37-C26B-478B-922B-0A20B8D4177B}"/>
                </a:ext>
              </a:extLst>
            </p:cNvPr>
            <p:cNvSpPr/>
            <p:nvPr/>
          </p:nvSpPr>
          <p:spPr bwMode="gray">
            <a:xfrm>
              <a:off x="6069791" y="2269519"/>
              <a:ext cx="1150289" cy="6129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ACCTG 404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91ACA70-4EF9-4591-8140-66A6682D9BD9}"/>
              </a:ext>
            </a:extLst>
          </p:cNvPr>
          <p:cNvGrpSpPr/>
          <p:nvPr/>
        </p:nvGrpSpPr>
        <p:grpSpPr>
          <a:xfrm>
            <a:off x="7036927" y="2077750"/>
            <a:ext cx="1567451" cy="1351250"/>
            <a:chOff x="7415360" y="2018272"/>
            <a:chExt cx="1567451" cy="1351250"/>
          </a:xfrm>
        </p:grpSpPr>
        <p:sp>
          <p:nvSpPr>
            <p:cNvPr id="36" name="Hexagon 35">
              <a:extLst>
                <a:ext uri="{FF2B5EF4-FFF2-40B4-BE49-F238E27FC236}">
                  <a16:creationId xmlns:a16="http://schemas.microsoft.com/office/drawing/2014/main" id="{2959BFD9-513E-409A-8D45-0F2989761189}"/>
                </a:ext>
              </a:extLst>
            </p:cNvPr>
            <p:cNvSpPr/>
            <p:nvPr/>
          </p:nvSpPr>
          <p:spPr bwMode="gray">
            <a:xfrm>
              <a:off x="7415360" y="2018272"/>
              <a:ext cx="1567451" cy="1351250"/>
            </a:xfrm>
            <a:prstGeom prst="hexagon">
              <a:avLst/>
            </a:prstGeom>
            <a:solidFill>
              <a:srgbClr val="00ABAB"/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AD958F3-EC26-4029-9D1D-BDEAA2AE49F9}"/>
                </a:ext>
              </a:extLst>
            </p:cNvPr>
            <p:cNvGrpSpPr/>
            <p:nvPr/>
          </p:nvGrpSpPr>
          <p:grpSpPr>
            <a:xfrm>
              <a:off x="7910958" y="2136577"/>
              <a:ext cx="576254" cy="582840"/>
              <a:chOff x="12509500" y="6391275"/>
              <a:chExt cx="555625" cy="561975"/>
            </a:xfrm>
            <a:solidFill>
              <a:srgbClr val="00ABAB"/>
            </a:solidFill>
          </p:grpSpPr>
          <p:sp>
            <p:nvSpPr>
              <p:cNvPr id="39" name="Freeform 564">
                <a:extLst>
                  <a:ext uri="{FF2B5EF4-FFF2-40B4-BE49-F238E27FC236}">
                    <a16:creationId xmlns:a16="http://schemas.microsoft.com/office/drawing/2014/main" id="{FE02569A-63AE-4DA9-9CA5-C15A12600C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66650" y="6610350"/>
                <a:ext cx="73025" cy="285750"/>
              </a:xfrm>
              <a:custGeom>
                <a:avLst/>
                <a:gdLst>
                  <a:gd name="T0" fmla="*/ 5 w 31"/>
                  <a:gd name="T1" fmla="*/ 0 h 120"/>
                  <a:gd name="T2" fmla="*/ 0 w 31"/>
                  <a:gd name="T3" fmla="*/ 5 h 120"/>
                  <a:gd name="T4" fmla="*/ 0 w 31"/>
                  <a:gd name="T5" fmla="*/ 115 h 120"/>
                  <a:gd name="T6" fmla="*/ 5 w 31"/>
                  <a:gd name="T7" fmla="*/ 120 h 120"/>
                  <a:gd name="T8" fmla="*/ 26 w 31"/>
                  <a:gd name="T9" fmla="*/ 120 h 120"/>
                  <a:gd name="T10" fmla="*/ 31 w 31"/>
                  <a:gd name="T11" fmla="*/ 115 h 120"/>
                  <a:gd name="T12" fmla="*/ 31 w 31"/>
                  <a:gd name="T13" fmla="*/ 5 h 120"/>
                  <a:gd name="T14" fmla="*/ 26 w 31"/>
                  <a:gd name="T15" fmla="*/ 0 h 120"/>
                  <a:gd name="T16" fmla="*/ 5 w 31"/>
                  <a:gd name="T17" fmla="*/ 0 h 120"/>
                  <a:gd name="T18" fmla="*/ 21 w 31"/>
                  <a:gd name="T19" fmla="*/ 111 h 120"/>
                  <a:gd name="T20" fmla="*/ 9 w 31"/>
                  <a:gd name="T21" fmla="*/ 111 h 120"/>
                  <a:gd name="T22" fmla="*/ 9 w 31"/>
                  <a:gd name="T23" fmla="*/ 9 h 120"/>
                  <a:gd name="T24" fmla="*/ 21 w 31"/>
                  <a:gd name="T25" fmla="*/ 9 h 120"/>
                  <a:gd name="T26" fmla="*/ 21 w 31"/>
                  <a:gd name="T27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2" y="120"/>
                      <a:pt x="5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9" y="120"/>
                      <a:pt x="31" y="118"/>
                      <a:pt x="31" y="11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lnTo>
                      <a:pt x="5" y="0"/>
                    </a:lnTo>
                    <a:close/>
                    <a:moveTo>
                      <a:pt x="21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21" y="9"/>
                      <a:pt x="21" y="9"/>
                      <a:pt x="21" y="9"/>
                    </a:cubicBezTo>
                    <a:lnTo>
                      <a:pt x="21" y="11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40" name="Freeform 565">
                <a:extLst>
                  <a:ext uri="{FF2B5EF4-FFF2-40B4-BE49-F238E27FC236}">
                    <a16:creationId xmlns:a16="http://schemas.microsoft.com/office/drawing/2014/main" id="{72EA4A77-FD16-4912-B38A-58A43E36DC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2063" y="6610350"/>
                <a:ext cx="73025" cy="285750"/>
              </a:xfrm>
              <a:custGeom>
                <a:avLst/>
                <a:gdLst>
                  <a:gd name="T0" fmla="*/ 5 w 31"/>
                  <a:gd name="T1" fmla="*/ 0 h 120"/>
                  <a:gd name="T2" fmla="*/ 0 w 31"/>
                  <a:gd name="T3" fmla="*/ 5 h 120"/>
                  <a:gd name="T4" fmla="*/ 0 w 31"/>
                  <a:gd name="T5" fmla="*/ 115 h 120"/>
                  <a:gd name="T6" fmla="*/ 5 w 31"/>
                  <a:gd name="T7" fmla="*/ 120 h 120"/>
                  <a:gd name="T8" fmla="*/ 26 w 31"/>
                  <a:gd name="T9" fmla="*/ 120 h 120"/>
                  <a:gd name="T10" fmla="*/ 31 w 31"/>
                  <a:gd name="T11" fmla="*/ 115 h 120"/>
                  <a:gd name="T12" fmla="*/ 31 w 31"/>
                  <a:gd name="T13" fmla="*/ 5 h 120"/>
                  <a:gd name="T14" fmla="*/ 26 w 31"/>
                  <a:gd name="T15" fmla="*/ 0 h 120"/>
                  <a:gd name="T16" fmla="*/ 5 w 31"/>
                  <a:gd name="T17" fmla="*/ 0 h 120"/>
                  <a:gd name="T18" fmla="*/ 22 w 31"/>
                  <a:gd name="T19" fmla="*/ 111 h 120"/>
                  <a:gd name="T20" fmla="*/ 10 w 31"/>
                  <a:gd name="T21" fmla="*/ 111 h 120"/>
                  <a:gd name="T22" fmla="*/ 10 w 31"/>
                  <a:gd name="T23" fmla="*/ 9 h 120"/>
                  <a:gd name="T24" fmla="*/ 22 w 31"/>
                  <a:gd name="T25" fmla="*/ 9 h 120"/>
                  <a:gd name="T26" fmla="*/ 22 w 31"/>
                  <a:gd name="T27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2" y="120"/>
                      <a:pt x="5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9" y="120"/>
                      <a:pt x="31" y="118"/>
                      <a:pt x="31" y="11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lnTo>
                      <a:pt x="5" y="0"/>
                    </a:lnTo>
                    <a:close/>
                    <a:moveTo>
                      <a:pt x="22" y="111"/>
                    </a:move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22" y="9"/>
                      <a:pt x="22" y="9"/>
                      <a:pt x="22" y="9"/>
                    </a:cubicBezTo>
                    <a:lnTo>
                      <a:pt x="22" y="11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41" name="Freeform 566">
                <a:extLst>
                  <a:ext uri="{FF2B5EF4-FFF2-40B4-BE49-F238E27FC236}">
                    <a16:creationId xmlns:a16="http://schemas.microsoft.com/office/drawing/2014/main" id="{0ACBA09A-7A08-423D-8F0F-FFFE3D937C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17475" y="6610350"/>
                <a:ext cx="74612" cy="285750"/>
              </a:xfrm>
              <a:custGeom>
                <a:avLst/>
                <a:gdLst>
                  <a:gd name="T0" fmla="*/ 4 w 31"/>
                  <a:gd name="T1" fmla="*/ 0 h 120"/>
                  <a:gd name="T2" fmla="*/ 0 w 31"/>
                  <a:gd name="T3" fmla="*/ 5 h 120"/>
                  <a:gd name="T4" fmla="*/ 0 w 31"/>
                  <a:gd name="T5" fmla="*/ 115 h 120"/>
                  <a:gd name="T6" fmla="*/ 4 w 31"/>
                  <a:gd name="T7" fmla="*/ 120 h 120"/>
                  <a:gd name="T8" fmla="*/ 26 w 31"/>
                  <a:gd name="T9" fmla="*/ 120 h 120"/>
                  <a:gd name="T10" fmla="*/ 31 w 31"/>
                  <a:gd name="T11" fmla="*/ 115 h 120"/>
                  <a:gd name="T12" fmla="*/ 31 w 31"/>
                  <a:gd name="T13" fmla="*/ 5 h 120"/>
                  <a:gd name="T14" fmla="*/ 26 w 31"/>
                  <a:gd name="T15" fmla="*/ 0 h 120"/>
                  <a:gd name="T16" fmla="*/ 4 w 31"/>
                  <a:gd name="T17" fmla="*/ 0 h 120"/>
                  <a:gd name="T18" fmla="*/ 21 w 31"/>
                  <a:gd name="T19" fmla="*/ 111 h 120"/>
                  <a:gd name="T20" fmla="*/ 9 w 31"/>
                  <a:gd name="T21" fmla="*/ 111 h 120"/>
                  <a:gd name="T22" fmla="*/ 9 w 31"/>
                  <a:gd name="T23" fmla="*/ 9 h 120"/>
                  <a:gd name="T24" fmla="*/ 21 w 31"/>
                  <a:gd name="T25" fmla="*/ 9 h 120"/>
                  <a:gd name="T26" fmla="*/ 21 w 31"/>
                  <a:gd name="T27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0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1" y="118"/>
                      <a:pt x="31" y="11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8" y="0"/>
                      <a:pt x="26" y="0"/>
                    </a:cubicBezTo>
                    <a:lnTo>
                      <a:pt x="4" y="0"/>
                    </a:lnTo>
                    <a:close/>
                    <a:moveTo>
                      <a:pt x="21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21" y="9"/>
                      <a:pt x="21" y="9"/>
                      <a:pt x="21" y="9"/>
                    </a:cubicBezTo>
                    <a:lnTo>
                      <a:pt x="21" y="11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42" name="Freeform 567">
                <a:extLst>
                  <a:ext uri="{FF2B5EF4-FFF2-40B4-BE49-F238E27FC236}">
                    <a16:creationId xmlns:a16="http://schemas.microsoft.com/office/drawing/2014/main" id="{34722C38-D56F-4602-8E59-6EB2325F0B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44475" y="6610350"/>
                <a:ext cx="73025" cy="285750"/>
              </a:xfrm>
              <a:custGeom>
                <a:avLst/>
                <a:gdLst>
                  <a:gd name="T0" fmla="*/ 5 w 31"/>
                  <a:gd name="T1" fmla="*/ 0 h 120"/>
                  <a:gd name="T2" fmla="*/ 0 w 31"/>
                  <a:gd name="T3" fmla="*/ 5 h 120"/>
                  <a:gd name="T4" fmla="*/ 0 w 31"/>
                  <a:gd name="T5" fmla="*/ 115 h 120"/>
                  <a:gd name="T6" fmla="*/ 5 w 31"/>
                  <a:gd name="T7" fmla="*/ 120 h 120"/>
                  <a:gd name="T8" fmla="*/ 27 w 31"/>
                  <a:gd name="T9" fmla="*/ 120 h 120"/>
                  <a:gd name="T10" fmla="*/ 31 w 31"/>
                  <a:gd name="T11" fmla="*/ 115 h 120"/>
                  <a:gd name="T12" fmla="*/ 31 w 31"/>
                  <a:gd name="T13" fmla="*/ 5 h 120"/>
                  <a:gd name="T14" fmla="*/ 27 w 31"/>
                  <a:gd name="T15" fmla="*/ 0 h 120"/>
                  <a:gd name="T16" fmla="*/ 5 w 31"/>
                  <a:gd name="T17" fmla="*/ 0 h 120"/>
                  <a:gd name="T18" fmla="*/ 22 w 31"/>
                  <a:gd name="T19" fmla="*/ 111 h 120"/>
                  <a:gd name="T20" fmla="*/ 10 w 31"/>
                  <a:gd name="T21" fmla="*/ 111 h 120"/>
                  <a:gd name="T22" fmla="*/ 10 w 31"/>
                  <a:gd name="T23" fmla="*/ 9 h 120"/>
                  <a:gd name="T24" fmla="*/ 22 w 31"/>
                  <a:gd name="T25" fmla="*/ 9 h 120"/>
                  <a:gd name="T26" fmla="*/ 22 w 31"/>
                  <a:gd name="T27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2" y="120"/>
                      <a:pt x="5" y="120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9" y="120"/>
                      <a:pt x="31" y="118"/>
                      <a:pt x="31" y="11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lnTo>
                      <a:pt x="5" y="0"/>
                    </a:lnTo>
                    <a:close/>
                    <a:moveTo>
                      <a:pt x="22" y="111"/>
                    </a:move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22" y="9"/>
                      <a:pt x="22" y="9"/>
                      <a:pt x="22" y="9"/>
                    </a:cubicBezTo>
                    <a:lnTo>
                      <a:pt x="22" y="11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43" name="Freeform 568">
                <a:extLst>
                  <a:ext uri="{FF2B5EF4-FFF2-40B4-BE49-F238E27FC236}">
                    <a16:creationId xmlns:a16="http://schemas.microsoft.com/office/drawing/2014/main" id="{15DE9901-2F64-4C02-988C-71BB4C1BA5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9500" y="6391275"/>
                <a:ext cx="555625" cy="179388"/>
              </a:xfrm>
              <a:custGeom>
                <a:avLst/>
                <a:gdLst>
                  <a:gd name="T0" fmla="*/ 5 w 234"/>
                  <a:gd name="T1" fmla="*/ 75 h 75"/>
                  <a:gd name="T2" fmla="*/ 230 w 234"/>
                  <a:gd name="T3" fmla="*/ 75 h 75"/>
                  <a:gd name="T4" fmla="*/ 230 w 234"/>
                  <a:gd name="T5" fmla="*/ 75 h 75"/>
                  <a:gd name="T6" fmla="*/ 234 w 234"/>
                  <a:gd name="T7" fmla="*/ 70 h 75"/>
                  <a:gd name="T8" fmla="*/ 231 w 234"/>
                  <a:gd name="T9" fmla="*/ 66 h 75"/>
                  <a:gd name="T10" fmla="*/ 120 w 234"/>
                  <a:gd name="T11" fmla="*/ 1 h 75"/>
                  <a:gd name="T12" fmla="*/ 115 w 234"/>
                  <a:gd name="T13" fmla="*/ 1 h 75"/>
                  <a:gd name="T14" fmla="*/ 3 w 234"/>
                  <a:gd name="T15" fmla="*/ 66 h 75"/>
                  <a:gd name="T16" fmla="*/ 1 w 234"/>
                  <a:gd name="T17" fmla="*/ 71 h 75"/>
                  <a:gd name="T18" fmla="*/ 5 w 234"/>
                  <a:gd name="T19" fmla="*/ 75 h 75"/>
                  <a:gd name="T20" fmla="*/ 118 w 234"/>
                  <a:gd name="T21" fmla="*/ 11 h 75"/>
                  <a:gd name="T22" fmla="*/ 212 w 234"/>
                  <a:gd name="T23" fmla="*/ 66 h 75"/>
                  <a:gd name="T24" fmla="*/ 23 w 234"/>
                  <a:gd name="T25" fmla="*/ 66 h 75"/>
                  <a:gd name="T26" fmla="*/ 118 w 234"/>
                  <a:gd name="T27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75">
                    <a:moveTo>
                      <a:pt x="5" y="75"/>
                    </a:moveTo>
                    <a:cubicBezTo>
                      <a:pt x="230" y="75"/>
                      <a:pt x="230" y="75"/>
                      <a:pt x="230" y="75"/>
                    </a:cubicBezTo>
                    <a:cubicBezTo>
                      <a:pt x="230" y="75"/>
                      <a:pt x="230" y="75"/>
                      <a:pt x="230" y="75"/>
                    </a:cubicBezTo>
                    <a:cubicBezTo>
                      <a:pt x="232" y="75"/>
                      <a:pt x="234" y="73"/>
                      <a:pt x="234" y="70"/>
                    </a:cubicBezTo>
                    <a:cubicBezTo>
                      <a:pt x="234" y="68"/>
                      <a:pt x="233" y="67"/>
                      <a:pt x="231" y="66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8" y="0"/>
                      <a:pt x="117" y="0"/>
                      <a:pt x="115" y="1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1" y="74"/>
                      <a:pt x="3" y="75"/>
                      <a:pt x="5" y="75"/>
                    </a:cubicBezTo>
                    <a:close/>
                    <a:moveTo>
                      <a:pt x="118" y="11"/>
                    </a:moveTo>
                    <a:cubicBezTo>
                      <a:pt x="212" y="66"/>
                      <a:pt x="212" y="66"/>
                      <a:pt x="212" y="66"/>
                    </a:cubicBezTo>
                    <a:cubicBezTo>
                      <a:pt x="23" y="66"/>
                      <a:pt x="23" y="66"/>
                      <a:pt x="23" y="66"/>
                    </a:cubicBezTo>
                    <a:lnTo>
                      <a:pt x="118" y="11"/>
                    </a:ln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44" name="Freeform 569">
                <a:extLst>
                  <a:ext uri="{FF2B5EF4-FFF2-40B4-BE49-F238E27FC236}">
                    <a16:creationId xmlns:a16="http://schemas.microsoft.com/office/drawing/2014/main" id="{32EAB7F3-3E3F-4B99-8270-E74C7C12D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1088" y="6931025"/>
                <a:ext cx="554037" cy="22225"/>
              </a:xfrm>
              <a:custGeom>
                <a:avLst/>
                <a:gdLst>
                  <a:gd name="T0" fmla="*/ 229 w 233"/>
                  <a:gd name="T1" fmla="*/ 0 h 9"/>
                  <a:gd name="T2" fmla="*/ 4 w 233"/>
                  <a:gd name="T3" fmla="*/ 0 h 9"/>
                  <a:gd name="T4" fmla="*/ 0 w 233"/>
                  <a:gd name="T5" fmla="*/ 5 h 9"/>
                  <a:gd name="T6" fmla="*/ 4 w 233"/>
                  <a:gd name="T7" fmla="*/ 9 h 9"/>
                  <a:gd name="T8" fmla="*/ 229 w 233"/>
                  <a:gd name="T9" fmla="*/ 9 h 9"/>
                  <a:gd name="T10" fmla="*/ 233 w 233"/>
                  <a:gd name="T11" fmla="*/ 5 h 9"/>
                  <a:gd name="T12" fmla="*/ 229 w 23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9">
                    <a:moveTo>
                      <a:pt x="22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29" y="9"/>
                      <a:pt x="229" y="9"/>
                      <a:pt x="229" y="9"/>
                    </a:cubicBezTo>
                    <a:cubicBezTo>
                      <a:pt x="231" y="9"/>
                      <a:pt x="233" y="7"/>
                      <a:pt x="233" y="5"/>
                    </a:cubicBezTo>
                    <a:cubicBezTo>
                      <a:pt x="233" y="2"/>
                      <a:pt x="231" y="0"/>
                      <a:pt x="229" y="0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45" name="Freeform 570">
                <a:extLst>
                  <a:ext uri="{FF2B5EF4-FFF2-40B4-BE49-F238E27FC236}">
                    <a16:creationId xmlns:a16="http://schemas.microsoft.com/office/drawing/2014/main" id="{570E8096-C535-4421-ADB7-F990FA46B0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46038" y="6448425"/>
                <a:ext cx="84137" cy="84138"/>
              </a:xfrm>
              <a:custGeom>
                <a:avLst/>
                <a:gdLst>
                  <a:gd name="T0" fmla="*/ 17 w 35"/>
                  <a:gd name="T1" fmla="*/ 0 h 35"/>
                  <a:gd name="T2" fmla="*/ 0 w 35"/>
                  <a:gd name="T3" fmla="*/ 18 h 35"/>
                  <a:gd name="T4" fmla="*/ 17 w 35"/>
                  <a:gd name="T5" fmla="*/ 35 h 35"/>
                  <a:gd name="T6" fmla="*/ 35 w 35"/>
                  <a:gd name="T7" fmla="*/ 18 h 35"/>
                  <a:gd name="T8" fmla="*/ 17 w 35"/>
                  <a:gd name="T9" fmla="*/ 0 h 35"/>
                  <a:gd name="T10" fmla="*/ 17 w 35"/>
                  <a:gd name="T11" fmla="*/ 26 h 35"/>
                  <a:gd name="T12" fmla="*/ 9 w 35"/>
                  <a:gd name="T13" fmla="*/ 18 h 35"/>
                  <a:gd name="T14" fmla="*/ 17 w 35"/>
                  <a:gd name="T15" fmla="*/ 10 h 35"/>
                  <a:gd name="T16" fmla="*/ 25 w 35"/>
                  <a:gd name="T17" fmla="*/ 18 h 35"/>
                  <a:gd name="T18" fmla="*/ 17 w 35"/>
                  <a:gd name="T1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lose/>
                    <a:moveTo>
                      <a:pt x="17" y="26"/>
                    </a:moveTo>
                    <a:cubicBezTo>
                      <a:pt x="13" y="26"/>
                      <a:pt x="9" y="22"/>
                      <a:pt x="9" y="18"/>
                    </a:cubicBezTo>
                    <a:cubicBezTo>
                      <a:pt x="9" y="13"/>
                      <a:pt x="13" y="10"/>
                      <a:pt x="17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6"/>
                      <a:pt x="17" y="26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9CB1D43-0CC9-408D-B20D-DA24D9EC5949}"/>
                </a:ext>
              </a:extLst>
            </p:cNvPr>
            <p:cNvSpPr/>
            <p:nvPr/>
          </p:nvSpPr>
          <p:spPr bwMode="gray">
            <a:xfrm>
              <a:off x="7623466" y="2756539"/>
              <a:ext cx="1150290" cy="6129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ACCTG 405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CC2C71-56CA-47E9-AE75-7DD2FB805868}"/>
              </a:ext>
            </a:extLst>
          </p:cNvPr>
          <p:cNvGrpSpPr/>
          <p:nvPr/>
        </p:nvGrpSpPr>
        <p:grpSpPr>
          <a:xfrm>
            <a:off x="8472674" y="1580641"/>
            <a:ext cx="1567451" cy="1351250"/>
            <a:chOff x="8993145" y="1527926"/>
            <a:chExt cx="1567451" cy="1351250"/>
          </a:xfrm>
        </p:grpSpPr>
        <p:sp>
          <p:nvSpPr>
            <p:cNvPr id="47" name="Hexagon 46">
              <a:extLst>
                <a:ext uri="{FF2B5EF4-FFF2-40B4-BE49-F238E27FC236}">
                  <a16:creationId xmlns:a16="http://schemas.microsoft.com/office/drawing/2014/main" id="{8578A3E6-7915-45A1-9C7B-C18CD965D6B8}"/>
                </a:ext>
              </a:extLst>
            </p:cNvPr>
            <p:cNvSpPr/>
            <p:nvPr/>
          </p:nvSpPr>
          <p:spPr bwMode="gray">
            <a:xfrm>
              <a:off x="8993145" y="1527926"/>
              <a:ext cx="1567451" cy="1351250"/>
            </a:xfrm>
            <a:prstGeom prst="hexagon">
              <a:avLst/>
            </a:prstGeom>
            <a:solidFill>
              <a:srgbClr val="6FC2B4"/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8" name="Freeform 401">
              <a:extLst>
                <a:ext uri="{FF2B5EF4-FFF2-40B4-BE49-F238E27FC236}">
                  <a16:creationId xmlns:a16="http://schemas.microsoft.com/office/drawing/2014/main" id="{C0690F4F-A17E-460A-8335-B5BEF1B86A1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9504023" y="1679946"/>
              <a:ext cx="548584" cy="569982"/>
            </a:xfrm>
            <a:custGeom>
              <a:avLst/>
              <a:gdLst>
                <a:gd name="T0" fmla="*/ 217 w 218"/>
                <a:gd name="T1" fmla="*/ 102 h 226"/>
                <a:gd name="T2" fmla="*/ 209 w 218"/>
                <a:gd name="T3" fmla="*/ 80 h 226"/>
                <a:gd name="T4" fmla="*/ 138 w 218"/>
                <a:gd name="T5" fmla="*/ 2 h 226"/>
                <a:gd name="T6" fmla="*/ 2 w 218"/>
                <a:gd name="T7" fmla="*/ 131 h 226"/>
                <a:gd name="T8" fmla="*/ 45 w 218"/>
                <a:gd name="T9" fmla="*/ 181 h 226"/>
                <a:gd name="T10" fmla="*/ 117 w 218"/>
                <a:gd name="T11" fmla="*/ 226 h 226"/>
                <a:gd name="T12" fmla="*/ 190 w 218"/>
                <a:gd name="T13" fmla="*/ 169 h 226"/>
                <a:gd name="T14" fmla="*/ 190 w 218"/>
                <a:gd name="T15" fmla="*/ 137 h 226"/>
                <a:gd name="T16" fmla="*/ 189 w 218"/>
                <a:gd name="T17" fmla="*/ 128 h 226"/>
                <a:gd name="T18" fmla="*/ 217 w 218"/>
                <a:gd name="T19" fmla="*/ 106 h 226"/>
                <a:gd name="T20" fmla="*/ 45 w 218"/>
                <a:gd name="T21" fmla="*/ 137 h 226"/>
                <a:gd name="T22" fmla="*/ 45 w 218"/>
                <a:gd name="T23" fmla="*/ 168 h 226"/>
                <a:gd name="T24" fmla="*/ 135 w 218"/>
                <a:gd name="T25" fmla="*/ 12 h 226"/>
                <a:gd name="T26" fmla="*/ 169 w 218"/>
                <a:gd name="T27" fmla="*/ 108 h 226"/>
                <a:gd name="T28" fmla="*/ 45 w 218"/>
                <a:gd name="T29" fmla="*/ 130 h 226"/>
                <a:gd name="T30" fmla="*/ 117 w 218"/>
                <a:gd name="T31" fmla="*/ 217 h 226"/>
                <a:gd name="T32" fmla="*/ 75 w 218"/>
                <a:gd name="T33" fmla="*/ 210 h 226"/>
                <a:gd name="T34" fmla="*/ 54 w 218"/>
                <a:gd name="T35" fmla="*/ 179 h 226"/>
                <a:gd name="T36" fmla="*/ 85 w 218"/>
                <a:gd name="T37" fmla="*/ 191 h 226"/>
                <a:gd name="T38" fmla="*/ 117 w 218"/>
                <a:gd name="T39" fmla="*/ 194 h 226"/>
                <a:gd name="T40" fmla="*/ 180 w 218"/>
                <a:gd name="T41" fmla="*/ 195 h 226"/>
                <a:gd name="T42" fmla="*/ 180 w 218"/>
                <a:gd name="T43" fmla="*/ 164 h 226"/>
                <a:gd name="T44" fmla="*/ 171 w 218"/>
                <a:gd name="T45" fmla="*/ 173 h 226"/>
                <a:gd name="T46" fmla="*/ 111 w 218"/>
                <a:gd name="T47" fmla="*/ 184 h 226"/>
                <a:gd name="T48" fmla="*/ 63 w 218"/>
                <a:gd name="T49" fmla="*/ 173 h 226"/>
                <a:gd name="T50" fmla="*/ 55 w 218"/>
                <a:gd name="T51" fmla="*/ 164 h 226"/>
                <a:gd name="T52" fmla="*/ 54 w 218"/>
                <a:gd name="T53" fmla="*/ 145 h 226"/>
                <a:gd name="T54" fmla="*/ 117 w 218"/>
                <a:gd name="T55" fmla="*/ 160 h 226"/>
                <a:gd name="T56" fmla="*/ 180 w 218"/>
                <a:gd name="T57" fmla="*/ 145 h 226"/>
                <a:gd name="T58" fmla="*/ 180 w 218"/>
                <a:gd name="T59" fmla="*/ 132 h 226"/>
                <a:gd name="T60" fmla="*/ 169 w 218"/>
                <a:gd name="T61" fmla="*/ 142 h 226"/>
                <a:gd name="T62" fmla="*/ 140 w 218"/>
                <a:gd name="T63" fmla="*/ 150 h 226"/>
                <a:gd name="T64" fmla="*/ 117 w 218"/>
                <a:gd name="T65" fmla="*/ 151 h 226"/>
                <a:gd name="T66" fmla="*/ 59 w 218"/>
                <a:gd name="T67" fmla="*/ 137 h 226"/>
                <a:gd name="T68" fmla="*/ 54 w 218"/>
                <a:gd name="T69" fmla="*/ 130 h 226"/>
                <a:gd name="T70" fmla="*/ 161 w 218"/>
                <a:gd name="T71" fmla="*/ 115 h 226"/>
                <a:gd name="T72" fmla="*/ 178 w 218"/>
                <a:gd name="T73" fmla="*/ 125 h 226"/>
                <a:gd name="T74" fmla="*/ 180 w 218"/>
                <a:gd name="T75" fmla="*/ 132 h 226"/>
                <a:gd name="T76" fmla="*/ 177 w 218"/>
                <a:gd name="T77" fmla="*/ 112 h 226"/>
                <a:gd name="T78" fmla="*/ 206 w 218"/>
                <a:gd name="T79" fmla="*/ 10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106"/>
                  </a:moveTo>
                  <a:cubicBezTo>
                    <a:pt x="218" y="105"/>
                    <a:pt x="217" y="103"/>
                    <a:pt x="217" y="102"/>
                  </a:cubicBezTo>
                  <a:cubicBezTo>
                    <a:pt x="216" y="102"/>
                    <a:pt x="208" y="91"/>
                    <a:pt x="204" y="85"/>
                  </a:cubicBezTo>
                  <a:cubicBezTo>
                    <a:pt x="209" y="80"/>
                    <a:pt x="209" y="80"/>
                    <a:pt x="209" y="80"/>
                  </a:cubicBezTo>
                  <a:cubicBezTo>
                    <a:pt x="211" y="78"/>
                    <a:pt x="211" y="75"/>
                    <a:pt x="209" y="73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136" y="0"/>
                    <a:pt x="133" y="0"/>
                    <a:pt x="131" y="2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0" y="133"/>
                    <a:pt x="0" y="136"/>
                    <a:pt x="2" y="138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195"/>
                    <a:pt x="45" y="195"/>
                    <a:pt x="45" y="195"/>
                  </a:cubicBezTo>
                  <a:cubicBezTo>
                    <a:pt x="45" y="215"/>
                    <a:pt x="82" y="226"/>
                    <a:pt x="117" y="226"/>
                  </a:cubicBezTo>
                  <a:cubicBezTo>
                    <a:pt x="152" y="226"/>
                    <a:pt x="190" y="215"/>
                    <a:pt x="190" y="195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90" y="163"/>
                    <a:pt x="190" y="163"/>
                    <a:pt x="190" y="163"/>
                  </a:cubicBezTo>
                  <a:cubicBezTo>
                    <a:pt x="190" y="137"/>
                    <a:pt x="190" y="137"/>
                    <a:pt x="190" y="137"/>
                  </a:cubicBezTo>
                  <a:cubicBezTo>
                    <a:pt x="190" y="130"/>
                    <a:pt x="190" y="130"/>
                    <a:pt x="190" y="130"/>
                  </a:cubicBezTo>
                  <a:cubicBezTo>
                    <a:pt x="190" y="129"/>
                    <a:pt x="189" y="128"/>
                    <a:pt x="189" y="128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217" y="108"/>
                    <a:pt x="217" y="107"/>
                    <a:pt x="217" y="106"/>
                  </a:cubicBezTo>
                  <a:close/>
                  <a:moveTo>
                    <a:pt x="45" y="130"/>
                  </a:moveTo>
                  <a:cubicBezTo>
                    <a:pt x="45" y="137"/>
                    <a:pt x="45" y="137"/>
                    <a:pt x="45" y="137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200" y="77"/>
                    <a:pt x="200" y="77"/>
                    <a:pt x="200" y="77"/>
                  </a:cubicBezTo>
                  <a:cubicBezTo>
                    <a:pt x="169" y="108"/>
                    <a:pt x="169" y="108"/>
                    <a:pt x="169" y="108"/>
                  </a:cubicBezTo>
                  <a:cubicBezTo>
                    <a:pt x="155" y="102"/>
                    <a:pt x="136" y="99"/>
                    <a:pt x="117" y="99"/>
                  </a:cubicBezTo>
                  <a:cubicBezTo>
                    <a:pt x="82" y="99"/>
                    <a:pt x="45" y="110"/>
                    <a:pt x="45" y="130"/>
                  </a:cubicBezTo>
                  <a:close/>
                  <a:moveTo>
                    <a:pt x="180" y="195"/>
                  </a:moveTo>
                  <a:cubicBezTo>
                    <a:pt x="180" y="205"/>
                    <a:pt x="153" y="217"/>
                    <a:pt x="117" y="217"/>
                  </a:cubicBezTo>
                  <a:cubicBezTo>
                    <a:pt x="101" y="217"/>
                    <a:pt x="86" y="214"/>
                    <a:pt x="75" y="211"/>
                  </a:cubicBezTo>
                  <a:cubicBezTo>
                    <a:pt x="75" y="211"/>
                    <a:pt x="75" y="210"/>
                    <a:pt x="75" y="210"/>
                  </a:cubicBezTo>
                  <a:cubicBezTo>
                    <a:pt x="62" y="206"/>
                    <a:pt x="54" y="200"/>
                    <a:pt x="54" y="195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56" y="180"/>
                    <a:pt x="57" y="180"/>
                    <a:pt x="58" y="181"/>
                  </a:cubicBezTo>
                  <a:cubicBezTo>
                    <a:pt x="65" y="185"/>
                    <a:pt x="75" y="189"/>
                    <a:pt x="85" y="191"/>
                  </a:cubicBezTo>
                  <a:cubicBezTo>
                    <a:pt x="90" y="192"/>
                    <a:pt x="95" y="192"/>
                    <a:pt x="99" y="193"/>
                  </a:cubicBezTo>
                  <a:cubicBezTo>
                    <a:pt x="105" y="194"/>
                    <a:pt x="111" y="194"/>
                    <a:pt x="117" y="194"/>
                  </a:cubicBezTo>
                  <a:cubicBezTo>
                    <a:pt x="142" y="194"/>
                    <a:pt x="167" y="189"/>
                    <a:pt x="180" y="179"/>
                  </a:cubicBezTo>
                  <a:lnTo>
                    <a:pt x="180" y="195"/>
                  </a:lnTo>
                  <a:close/>
                  <a:moveTo>
                    <a:pt x="180" y="163"/>
                  </a:moveTo>
                  <a:cubicBezTo>
                    <a:pt x="180" y="163"/>
                    <a:pt x="180" y="164"/>
                    <a:pt x="180" y="164"/>
                  </a:cubicBezTo>
                  <a:cubicBezTo>
                    <a:pt x="180" y="166"/>
                    <a:pt x="179" y="167"/>
                    <a:pt x="178" y="169"/>
                  </a:cubicBezTo>
                  <a:cubicBezTo>
                    <a:pt x="176" y="170"/>
                    <a:pt x="174" y="172"/>
                    <a:pt x="171" y="173"/>
                  </a:cubicBezTo>
                  <a:cubicBezTo>
                    <a:pt x="161" y="180"/>
                    <a:pt x="141" y="185"/>
                    <a:pt x="117" y="185"/>
                  </a:cubicBezTo>
                  <a:cubicBezTo>
                    <a:pt x="115" y="185"/>
                    <a:pt x="113" y="185"/>
                    <a:pt x="111" y="184"/>
                  </a:cubicBezTo>
                  <a:cubicBezTo>
                    <a:pt x="105" y="184"/>
                    <a:pt x="99" y="184"/>
                    <a:pt x="93" y="183"/>
                  </a:cubicBezTo>
                  <a:cubicBezTo>
                    <a:pt x="81" y="181"/>
                    <a:pt x="70" y="177"/>
                    <a:pt x="63" y="173"/>
                  </a:cubicBezTo>
                  <a:cubicBezTo>
                    <a:pt x="61" y="172"/>
                    <a:pt x="59" y="170"/>
                    <a:pt x="57" y="169"/>
                  </a:cubicBezTo>
                  <a:cubicBezTo>
                    <a:pt x="56" y="167"/>
                    <a:pt x="55" y="166"/>
                    <a:pt x="55" y="164"/>
                  </a:cubicBezTo>
                  <a:cubicBezTo>
                    <a:pt x="55" y="164"/>
                    <a:pt x="54" y="163"/>
                    <a:pt x="54" y="163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67" y="155"/>
                    <a:pt x="92" y="160"/>
                    <a:pt x="116" y="160"/>
                  </a:cubicBezTo>
                  <a:cubicBezTo>
                    <a:pt x="116" y="160"/>
                    <a:pt x="117" y="160"/>
                    <a:pt x="117" y="160"/>
                  </a:cubicBezTo>
                  <a:cubicBezTo>
                    <a:pt x="128" y="160"/>
                    <a:pt x="138" y="159"/>
                    <a:pt x="148" y="158"/>
                  </a:cubicBezTo>
                  <a:cubicBezTo>
                    <a:pt x="161" y="155"/>
                    <a:pt x="173" y="151"/>
                    <a:pt x="180" y="145"/>
                  </a:cubicBezTo>
                  <a:lnTo>
                    <a:pt x="180" y="163"/>
                  </a:lnTo>
                  <a:close/>
                  <a:moveTo>
                    <a:pt x="180" y="132"/>
                  </a:moveTo>
                  <a:cubicBezTo>
                    <a:pt x="179" y="134"/>
                    <a:pt x="178" y="135"/>
                    <a:pt x="176" y="137"/>
                  </a:cubicBezTo>
                  <a:cubicBezTo>
                    <a:pt x="174" y="139"/>
                    <a:pt x="172" y="140"/>
                    <a:pt x="169" y="142"/>
                  </a:cubicBezTo>
                  <a:cubicBezTo>
                    <a:pt x="163" y="145"/>
                    <a:pt x="154" y="147"/>
                    <a:pt x="144" y="149"/>
                  </a:cubicBezTo>
                  <a:cubicBezTo>
                    <a:pt x="143" y="149"/>
                    <a:pt x="141" y="149"/>
                    <a:pt x="140" y="150"/>
                  </a:cubicBezTo>
                  <a:cubicBezTo>
                    <a:pt x="135" y="150"/>
                    <a:pt x="130" y="151"/>
                    <a:pt x="125" y="151"/>
                  </a:cubicBezTo>
                  <a:cubicBezTo>
                    <a:pt x="123" y="151"/>
                    <a:pt x="120" y="151"/>
                    <a:pt x="117" y="151"/>
                  </a:cubicBezTo>
                  <a:cubicBezTo>
                    <a:pt x="96" y="151"/>
                    <a:pt x="77" y="147"/>
                    <a:pt x="66" y="142"/>
                  </a:cubicBezTo>
                  <a:cubicBezTo>
                    <a:pt x="63" y="140"/>
                    <a:pt x="61" y="139"/>
                    <a:pt x="59" y="137"/>
                  </a:cubicBezTo>
                  <a:cubicBezTo>
                    <a:pt x="57" y="135"/>
                    <a:pt x="56" y="134"/>
                    <a:pt x="55" y="132"/>
                  </a:cubicBezTo>
                  <a:cubicBezTo>
                    <a:pt x="55" y="131"/>
                    <a:pt x="54" y="131"/>
                    <a:pt x="54" y="130"/>
                  </a:cubicBezTo>
                  <a:cubicBezTo>
                    <a:pt x="54" y="119"/>
                    <a:pt x="81" y="108"/>
                    <a:pt x="117" y="108"/>
                  </a:cubicBezTo>
                  <a:cubicBezTo>
                    <a:pt x="135" y="108"/>
                    <a:pt x="150" y="111"/>
                    <a:pt x="161" y="115"/>
                  </a:cubicBezTo>
                  <a:cubicBezTo>
                    <a:pt x="165" y="116"/>
                    <a:pt x="168" y="117"/>
                    <a:pt x="171" y="119"/>
                  </a:cubicBezTo>
                  <a:cubicBezTo>
                    <a:pt x="174" y="121"/>
                    <a:pt x="176" y="123"/>
                    <a:pt x="178" y="125"/>
                  </a:cubicBezTo>
                  <a:cubicBezTo>
                    <a:pt x="180" y="126"/>
                    <a:pt x="180" y="128"/>
                    <a:pt x="180" y="130"/>
                  </a:cubicBezTo>
                  <a:cubicBezTo>
                    <a:pt x="180" y="131"/>
                    <a:pt x="180" y="131"/>
                    <a:pt x="180" y="132"/>
                  </a:cubicBezTo>
                  <a:close/>
                  <a:moveTo>
                    <a:pt x="186" y="119"/>
                  </a:moveTo>
                  <a:cubicBezTo>
                    <a:pt x="184" y="116"/>
                    <a:pt x="181" y="114"/>
                    <a:pt x="177" y="112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202" y="98"/>
                    <a:pt x="205" y="102"/>
                    <a:pt x="206" y="104"/>
                  </a:cubicBezTo>
                  <a:lnTo>
                    <a:pt x="186" y="119"/>
                  </a:lnTo>
                  <a:close/>
                </a:path>
              </a:pathLst>
            </a:custGeom>
            <a:solidFill>
              <a:srgbClr val="6FC2B4"/>
            </a:solidFill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49FF143-4142-4CB6-8B84-4D3C5BA6D12B}"/>
                </a:ext>
              </a:extLst>
            </p:cNvPr>
            <p:cNvSpPr/>
            <p:nvPr/>
          </p:nvSpPr>
          <p:spPr bwMode="gray">
            <a:xfrm>
              <a:off x="9202200" y="2266193"/>
              <a:ext cx="1150290" cy="6129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ACCTG 471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26E3877-07C1-4659-869C-7EF02B60EC89}"/>
              </a:ext>
            </a:extLst>
          </p:cNvPr>
          <p:cNvGrpSpPr/>
          <p:nvPr/>
        </p:nvGrpSpPr>
        <p:grpSpPr>
          <a:xfrm>
            <a:off x="9906000" y="2077750"/>
            <a:ext cx="1567451" cy="1351250"/>
            <a:chOff x="10547294" y="2001550"/>
            <a:chExt cx="1567451" cy="1351250"/>
          </a:xfrm>
        </p:grpSpPr>
        <p:sp>
          <p:nvSpPr>
            <p:cNvPr id="51" name="Hexagon 50">
              <a:extLst>
                <a:ext uri="{FF2B5EF4-FFF2-40B4-BE49-F238E27FC236}">
                  <a16:creationId xmlns:a16="http://schemas.microsoft.com/office/drawing/2014/main" id="{ECF4F616-B26A-4B23-BB2B-6E7BBBA306DB}"/>
                </a:ext>
              </a:extLst>
            </p:cNvPr>
            <p:cNvSpPr/>
            <p:nvPr/>
          </p:nvSpPr>
          <p:spPr bwMode="gray">
            <a:xfrm>
              <a:off x="10547294" y="2001550"/>
              <a:ext cx="1567451" cy="1351250"/>
            </a:xfrm>
            <a:prstGeom prst="hexagon">
              <a:avLst/>
            </a:prstGeom>
            <a:solidFill>
              <a:srgbClr val="9DD4CF"/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2" name="Freeform 400">
              <a:extLst>
                <a:ext uri="{FF2B5EF4-FFF2-40B4-BE49-F238E27FC236}">
                  <a16:creationId xmlns:a16="http://schemas.microsoft.com/office/drawing/2014/main" id="{DD3DF109-F10F-4D06-B635-A2F629DAD61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1055284" y="2143752"/>
              <a:ext cx="556548" cy="569982"/>
            </a:xfrm>
            <a:custGeom>
              <a:avLst/>
              <a:gdLst>
                <a:gd name="T0" fmla="*/ 147 w 224"/>
                <a:gd name="T1" fmla="*/ 98 h 229"/>
                <a:gd name="T2" fmla="*/ 147 w 224"/>
                <a:gd name="T3" fmla="*/ 39 h 229"/>
                <a:gd name="T4" fmla="*/ 0 w 224"/>
                <a:gd name="T5" fmla="*/ 32 h 229"/>
                <a:gd name="T6" fmla="*/ 0 w 224"/>
                <a:gd name="T7" fmla="*/ 72 h 229"/>
                <a:gd name="T8" fmla="*/ 0 w 224"/>
                <a:gd name="T9" fmla="*/ 131 h 229"/>
                <a:gd name="T10" fmla="*/ 0 w 224"/>
                <a:gd name="T11" fmla="*/ 164 h 229"/>
                <a:gd name="T12" fmla="*/ 77 w 224"/>
                <a:gd name="T13" fmla="*/ 198 h 229"/>
                <a:gd name="T14" fmla="*/ 224 w 224"/>
                <a:gd name="T15" fmla="*/ 171 h 229"/>
                <a:gd name="T16" fmla="*/ 224 w 224"/>
                <a:gd name="T17" fmla="*/ 131 h 229"/>
                <a:gd name="T18" fmla="*/ 86 w 224"/>
                <a:gd name="T19" fmla="*/ 181 h 229"/>
                <a:gd name="T20" fmla="*/ 109 w 224"/>
                <a:gd name="T21" fmla="*/ 191 h 229"/>
                <a:gd name="T22" fmla="*/ 215 w 224"/>
                <a:gd name="T23" fmla="*/ 198 h 229"/>
                <a:gd name="T24" fmla="*/ 138 w 224"/>
                <a:gd name="T25" fmla="*/ 32 h 229"/>
                <a:gd name="T26" fmla="*/ 126 w 224"/>
                <a:gd name="T27" fmla="*/ 44 h 229"/>
                <a:gd name="T28" fmla="*/ 14 w 224"/>
                <a:gd name="T29" fmla="*/ 39 h 229"/>
                <a:gd name="T30" fmla="*/ 73 w 224"/>
                <a:gd name="T31" fmla="*/ 10 h 229"/>
                <a:gd name="T32" fmla="*/ 214 w 224"/>
                <a:gd name="T33" fmla="*/ 166 h 229"/>
                <a:gd name="T34" fmla="*/ 150 w 224"/>
                <a:gd name="T35" fmla="*/ 187 h 229"/>
                <a:gd name="T36" fmla="*/ 109 w 224"/>
                <a:gd name="T37" fmla="*/ 182 h 229"/>
                <a:gd name="T38" fmla="*/ 86 w 224"/>
                <a:gd name="T39" fmla="*/ 166 h 229"/>
                <a:gd name="T40" fmla="*/ 94 w 224"/>
                <a:gd name="T41" fmla="*/ 152 h 229"/>
                <a:gd name="T42" fmla="*/ 138 w 224"/>
                <a:gd name="T43" fmla="*/ 162 h 229"/>
                <a:gd name="T44" fmla="*/ 150 w 224"/>
                <a:gd name="T45" fmla="*/ 162 h 229"/>
                <a:gd name="T46" fmla="*/ 12 w 224"/>
                <a:gd name="T47" fmla="*/ 137 h 229"/>
                <a:gd name="T48" fmla="*/ 9 w 224"/>
                <a:gd name="T49" fmla="*/ 114 h 229"/>
                <a:gd name="T50" fmla="*/ 77 w 224"/>
                <a:gd name="T51" fmla="*/ 131 h 229"/>
                <a:gd name="T52" fmla="*/ 77 w 224"/>
                <a:gd name="T53" fmla="*/ 138 h 229"/>
                <a:gd name="T54" fmla="*/ 73 w 224"/>
                <a:gd name="T55" fmla="*/ 153 h 229"/>
                <a:gd name="T56" fmla="*/ 73 w 224"/>
                <a:gd name="T57" fmla="*/ 63 h 229"/>
                <a:gd name="T58" fmla="*/ 138 w 224"/>
                <a:gd name="T59" fmla="*/ 67 h 229"/>
                <a:gd name="T60" fmla="*/ 73 w 224"/>
                <a:gd name="T61" fmla="*/ 88 h 229"/>
                <a:gd name="T62" fmla="*/ 9 w 224"/>
                <a:gd name="T63" fmla="*/ 67 h 229"/>
                <a:gd name="T64" fmla="*/ 73 w 224"/>
                <a:gd name="T65" fmla="*/ 63 h 229"/>
                <a:gd name="T66" fmla="*/ 138 w 224"/>
                <a:gd name="T67" fmla="*/ 98 h 229"/>
                <a:gd name="T68" fmla="*/ 111 w 224"/>
                <a:gd name="T69" fmla="*/ 104 h 229"/>
                <a:gd name="T70" fmla="*/ 73 w 224"/>
                <a:gd name="T71" fmla="*/ 121 h 229"/>
                <a:gd name="T72" fmla="*/ 9 w 224"/>
                <a:gd name="T73" fmla="*/ 100 h 229"/>
                <a:gd name="T74" fmla="*/ 73 w 224"/>
                <a:gd name="T75" fmla="*/ 97 h 229"/>
                <a:gd name="T76" fmla="*/ 203 w 224"/>
                <a:gd name="T77" fmla="*/ 143 h 229"/>
                <a:gd name="T78" fmla="*/ 142 w 224"/>
                <a:gd name="T79" fmla="*/ 153 h 229"/>
                <a:gd name="T80" fmla="*/ 121 w 224"/>
                <a:gd name="T81" fmla="*/ 150 h 229"/>
                <a:gd name="T82" fmla="*/ 95 w 224"/>
                <a:gd name="T83" fmla="*/ 142 h 229"/>
                <a:gd name="T84" fmla="*/ 87 w 224"/>
                <a:gd name="T85" fmla="*/ 134 h 229"/>
                <a:gd name="T86" fmla="*/ 86 w 224"/>
                <a:gd name="T87" fmla="*/ 129 h 229"/>
                <a:gd name="T88" fmla="*/ 125 w 224"/>
                <a:gd name="T89" fmla="*/ 111 h 229"/>
                <a:gd name="T90" fmla="*/ 147 w 224"/>
                <a:gd name="T91" fmla="*/ 109 h 229"/>
                <a:gd name="T92" fmla="*/ 214 w 224"/>
                <a:gd name="T93" fmla="*/ 134 h 229"/>
                <a:gd name="T94" fmla="*/ 73 w 224"/>
                <a:gd name="T95" fmla="*/ 162 h 229"/>
                <a:gd name="T96" fmla="*/ 77 w 224"/>
                <a:gd name="T97" fmla="*/ 171 h 229"/>
                <a:gd name="T98" fmla="*/ 9 w 224"/>
                <a:gd name="T99" fmla="*/ 16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4" h="229">
                  <a:moveTo>
                    <a:pt x="150" y="100"/>
                  </a:moveTo>
                  <a:cubicBezTo>
                    <a:pt x="149" y="100"/>
                    <a:pt x="148" y="100"/>
                    <a:pt x="147" y="100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66"/>
                    <a:pt x="147" y="66"/>
                    <a:pt x="147" y="66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7" y="11"/>
                    <a:pt x="109" y="0"/>
                    <a:pt x="73" y="0"/>
                  </a:cubicBezTo>
                  <a:cubicBezTo>
                    <a:pt x="38" y="0"/>
                    <a:pt x="0" y="11"/>
                    <a:pt x="0" y="3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4"/>
                    <a:pt x="38" y="195"/>
                    <a:pt x="73" y="195"/>
                  </a:cubicBezTo>
                  <a:cubicBezTo>
                    <a:pt x="75" y="195"/>
                    <a:pt x="76" y="195"/>
                    <a:pt x="77" y="195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7" y="218"/>
                    <a:pt x="115" y="229"/>
                    <a:pt x="150" y="229"/>
                  </a:cubicBezTo>
                  <a:cubicBezTo>
                    <a:pt x="186" y="229"/>
                    <a:pt x="224" y="218"/>
                    <a:pt x="224" y="198"/>
                  </a:cubicBezTo>
                  <a:cubicBezTo>
                    <a:pt x="224" y="171"/>
                    <a:pt x="224" y="171"/>
                    <a:pt x="224" y="171"/>
                  </a:cubicBezTo>
                  <a:cubicBezTo>
                    <a:pt x="224" y="165"/>
                    <a:pt x="224" y="165"/>
                    <a:pt x="224" y="165"/>
                  </a:cubicBezTo>
                  <a:cubicBezTo>
                    <a:pt x="224" y="138"/>
                    <a:pt x="224" y="138"/>
                    <a:pt x="224" y="138"/>
                  </a:cubicBezTo>
                  <a:cubicBezTo>
                    <a:pt x="224" y="131"/>
                    <a:pt x="224" y="131"/>
                    <a:pt x="224" y="131"/>
                  </a:cubicBezTo>
                  <a:cubicBezTo>
                    <a:pt x="224" y="111"/>
                    <a:pt x="186" y="100"/>
                    <a:pt x="150" y="100"/>
                  </a:cubicBezTo>
                  <a:close/>
                  <a:moveTo>
                    <a:pt x="86" y="198"/>
                  </a:moveTo>
                  <a:cubicBezTo>
                    <a:pt x="86" y="181"/>
                    <a:pt x="86" y="181"/>
                    <a:pt x="86" y="181"/>
                  </a:cubicBezTo>
                  <a:cubicBezTo>
                    <a:pt x="88" y="182"/>
                    <a:pt x="90" y="184"/>
                    <a:pt x="92" y="185"/>
                  </a:cubicBezTo>
                  <a:cubicBezTo>
                    <a:pt x="95" y="186"/>
                    <a:pt x="97" y="187"/>
                    <a:pt x="100" y="188"/>
                  </a:cubicBezTo>
                  <a:cubicBezTo>
                    <a:pt x="103" y="189"/>
                    <a:pt x="106" y="190"/>
                    <a:pt x="109" y="191"/>
                  </a:cubicBezTo>
                  <a:cubicBezTo>
                    <a:pt x="121" y="195"/>
                    <a:pt x="136" y="196"/>
                    <a:pt x="150" y="196"/>
                  </a:cubicBezTo>
                  <a:cubicBezTo>
                    <a:pt x="175" y="196"/>
                    <a:pt x="201" y="191"/>
                    <a:pt x="215" y="181"/>
                  </a:cubicBezTo>
                  <a:cubicBezTo>
                    <a:pt x="215" y="198"/>
                    <a:pt x="215" y="198"/>
                    <a:pt x="215" y="198"/>
                  </a:cubicBezTo>
                  <a:cubicBezTo>
                    <a:pt x="215" y="208"/>
                    <a:pt x="187" y="220"/>
                    <a:pt x="150" y="220"/>
                  </a:cubicBezTo>
                  <a:cubicBezTo>
                    <a:pt x="114" y="220"/>
                    <a:pt x="86" y="208"/>
                    <a:pt x="86" y="198"/>
                  </a:cubicBezTo>
                  <a:close/>
                  <a:moveTo>
                    <a:pt x="138" y="32"/>
                  </a:moveTo>
                  <a:cubicBezTo>
                    <a:pt x="138" y="33"/>
                    <a:pt x="137" y="34"/>
                    <a:pt x="137" y="35"/>
                  </a:cubicBezTo>
                  <a:cubicBezTo>
                    <a:pt x="136" y="36"/>
                    <a:pt x="135" y="38"/>
                    <a:pt x="133" y="39"/>
                  </a:cubicBezTo>
                  <a:cubicBezTo>
                    <a:pt x="132" y="41"/>
                    <a:pt x="129" y="42"/>
                    <a:pt x="126" y="44"/>
                  </a:cubicBezTo>
                  <a:cubicBezTo>
                    <a:pt x="115" y="50"/>
                    <a:pt x="96" y="54"/>
                    <a:pt x="73" y="54"/>
                  </a:cubicBezTo>
                  <a:cubicBezTo>
                    <a:pt x="51" y="54"/>
                    <a:pt x="32" y="50"/>
                    <a:pt x="21" y="44"/>
                  </a:cubicBezTo>
                  <a:cubicBezTo>
                    <a:pt x="18" y="42"/>
                    <a:pt x="15" y="41"/>
                    <a:pt x="14" y="39"/>
                  </a:cubicBezTo>
                  <a:cubicBezTo>
                    <a:pt x="12" y="38"/>
                    <a:pt x="11" y="36"/>
                    <a:pt x="10" y="35"/>
                  </a:cubicBezTo>
                  <a:cubicBezTo>
                    <a:pt x="9" y="34"/>
                    <a:pt x="9" y="33"/>
                    <a:pt x="9" y="32"/>
                  </a:cubicBezTo>
                  <a:cubicBezTo>
                    <a:pt x="9" y="21"/>
                    <a:pt x="37" y="10"/>
                    <a:pt x="73" y="10"/>
                  </a:cubicBezTo>
                  <a:cubicBezTo>
                    <a:pt x="110" y="10"/>
                    <a:pt x="138" y="21"/>
                    <a:pt x="138" y="32"/>
                  </a:cubicBezTo>
                  <a:close/>
                  <a:moveTo>
                    <a:pt x="215" y="165"/>
                  </a:moveTo>
                  <a:cubicBezTo>
                    <a:pt x="215" y="166"/>
                    <a:pt x="215" y="166"/>
                    <a:pt x="214" y="166"/>
                  </a:cubicBezTo>
                  <a:cubicBezTo>
                    <a:pt x="214" y="168"/>
                    <a:pt x="213" y="169"/>
                    <a:pt x="212" y="171"/>
                  </a:cubicBezTo>
                  <a:cubicBezTo>
                    <a:pt x="210" y="173"/>
                    <a:pt x="208" y="174"/>
                    <a:pt x="206" y="176"/>
                  </a:cubicBezTo>
                  <a:cubicBezTo>
                    <a:pt x="195" y="182"/>
                    <a:pt x="175" y="187"/>
                    <a:pt x="150" y="187"/>
                  </a:cubicBezTo>
                  <a:cubicBezTo>
                    <a:pt x="142" y="187"/>
                    <a:pt x="134" y="187"/>
                    <a:pt x="127" y="186"/>
                  </a:cubicBezTo>
                  <a:cubicBezTo>
                    <a:pt x="124" y="185"/>
                    <a:pt x="121" y="185"/>
                    <a:pt x="118" y="184"/>
                  </a:cubicBezTo>
                  <a:cubicBezTo>
                    <a:pt x="115" y="183"/>
                    <a:pt x="112" y="183"/>
                    <a:pt x="109" y="182"/>
                  </a:cubicBezTo>
                  <a:cubicBezTo>
                    <a:pt x="104" y="180"/>
                    <a:pt x="99" y="178"/>
                    <a:pt x="95" y="176"/>
                  </a:cubicBezTo>
                  <a:cubicBezTo>
                    <a:pt x="92" y="174"/>
                    <a:pt x="90" y="173"/>
                    <a:pt x="89" y="171"/>
                  </a:cubicBezTo>
                  <a:cubicBezTo>
                    <a:pt x="87" y="169"/>
                    <a:pt x="87" y="168"/>
                    <a:pt x="86" y="166"/>
                  </a:cubicBezTo>
                  <a:cubicBezTo>
                    <a:pt x="86" y="166"/>
                    <a:pt x="86" y="166"/>
                    <a:pt x="86" y="165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8" y="149"/>
                    <a:pt x="91" y="150"/>
                    <a:pt x="94" y="152"/>
                  </a:cubicBezTo>
                  <a:cubicBezTo>
                    <a:pt x="97" y="153"/>
                    <a:pt x="100" y="154"/>
                    <a:pt x="103" y="155"/>
                  </a:cubicBezTo>
                  <a:cubicBezTo>
                    <a:pt x="106" y="156"/>
                    <a:pt x="109" y="157"/>
                    <a:pt x="112" y="158"/>
                  </a:cubicBezTo>
                  <a:cubicBezTo>
                    <a:pt x="120" y="160"/>
                    <a:pt x="129" y="161"/>
                    <a:pt x="138" y="162"/>
                  </a:cubicBezTo>
                  <a:cubicBezTo>
                    <a:pt x="139" y="162"/>
                    <a:pt x="141" y="162"/>
                    <a:pt x="142" y="162"/>
                  </a:cubicBezTo>
                  <a:cubicBezTo>
                    <a:pt x="144" y="162"/>
                    <a:pt x="145" y="162"/>
                    <a:pt x="147" y="162"/>
                  </a:cubicBezTo>
                  <a:cubicBezTo>
                    <a:pt x="148" y="162"/>
                    <a:pt x="149" y="162"/>
                    <a:pt x="150" y="162"/>
                  </a:cubicBezTo>
                  <a:cubicBezTo>
                    <a:pt x="175" y="162"/>
                    <a:pt x="201" y="157"/>
                    <a:pt x="215" y="147"/>
                  </a:cubicBezTo>
                  <a:lnTo>
                    <a:pt x="215" y="165"/>
                  </a:lnTo>
                  <a:close/>
                  <a:moveTo>
                    <a:pt x="12" y="137"/>
                  </a:moveTo>
                  <a:cubicBezTo>
                    <a:pt x="10" y="135"/>
                    <a:pt x="10" y="134"/>
                    <a:pt x="9" y="132"/>
                  </a:cubicBezTo>
                  <a:cubicBezTo>
                    <a:pt x="9" y="132"/>
                    <a:pt x="9" y="131"/>
                    <a:pt x="9" y="131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23" y="124"/>
                    <a:pt x="49" y="130"/>
                    <a:pt x="73" y="130"/>
                  </a:cubicBezTo>
                  <a:cubicBezTo>
                    <a:pt x="75" y="130"/>
                    <a:pt x="76" y="130"/>
                    <a:pt x="77" y="130"/>
                  </a:cubicBezTo>
                  <a:cubicBezTo>
                    <a:pt x="77" y="130"/>
                    <a:pt x="77" y="131"/>
                    <a:pt x="77" y="131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53"/>
                    <a:pt x="77" y="153"/>
                    <a:pt x="77" y="153"/>
                  </a:cubicBezTo>
                  <a:cubicBezTo>
                    <a:pt x="76" y="153"/>
                    <a:pt x="75" y="153"/>
                    <a:pt x="73" y="153"/>
                  </a:cubicBezTo>
                  <a:cubicBezTo>
                    <a:pt x="49" y="153"/>
                    <a:pt x="29" y="148"/>
                    <a:pt x="18" y="142"/>
                  </a:cubicBezTo>
                  <a:cubicBezTo>
                    <a:pt x="15" y="140"/>
                    <a:pt x="13" y="139"/>
                    <a:pt x="12" y="137"/>
                  </a:cubicBezTo>
                  <a:close/>
                  <a:moveTo>
                    <a:pt x="73" y="63"/>
                  </a:moveTo>
                  <a:cubicBezTo>
                    <a:pt x="98" y="63"/>
                    <a:pt x="124" y="58"/>
                    <a:pt x="138" y="48"/>
                  </a:cubicBezTo>
                  <a:cubicBezTo>
                    <a:pt x="138" y="66"/>
                    <a:pt x="138" y="66"/>
                    <a:pt x="138" y="66"/>
                  </a:cubicBezTo>
                  <a:cubicBezTo>
                    <a:pt x="138" y="66"/>
                    <a:pt x="138" y="67"/>
                    <a:pt x="138" y="67"/>
                  </a:cubicBezTo>
                  <a:cubicBezTo>
                    <a:pt x="137" y="69"/>
                    <a:pt x="136" y="70"/>
                    <a:pt x="135" y="72"/>
                  </a:cubicBezTo>
                  <a:cubicBezTo>
                    <a:pt x="134" y="73"/>
                    <a:pt x="131" y="75"/>
                    <a:pt x="129" y="76"/>
                  </a:cubicBezTo>
                  <a:cubicBezTo>
                    <a:pt x="118" y="83"/>
                    <a:pt x="98" y="88"/>
                    <a:pt x="73" y="88"/>
                  </a:cubicBezTo>
                  <a:cubicBezTo>
                    <a:pt x="49" y="88"/>
                    <a:pt x="29" y="83"/>
                    <a:pt x="18" y="76"/>
                  </a:cubicBezTo>
                  <a:cubicBezTo>
                    <a:pt x="15" y="75"/>
                    <a:pt x="13" y="73"/>
                    <a:pt x="12" y="72"/>
                  </a:cubicBezTo>
                  <a:cubicBezTo>
                    <a:pt x="10" y="70"/>
                    <a:pt x="10" y="69"/>
                    <a:pt x="9" y="67"/>
                  </a:cubicBezTo>
                  <a:cubicBezTo>
                    <a:pt x="9" y="67"/>
                    <a:pt x="9" y="66"/>
                    <a:pt x="9" y="6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23" y="58"/>
                    <a:pt x="49" y="63"/>
                    <a:pt x="73" y="63"/>
                  </a:cubicBezTo>
                  <a:close/>
                  <a:moveTo>
                    <a:pt x="73" y="97"/>
                  </a:moveTo>
                  <a:cubicBezTo>
                    <a:pt x="98" y="97"/>
                    <a:pt x="124" y="92"/>
                    <a:pt x="138" y="82"/>
                  </a:cubicBezTo>
                  <a:cubicBezTo>
                    <a:pt x="138" y="98"/>
                    <a:pt x="138" y="98"/>
                    <a:pt x="138" y="98"/>
                  </a:cubicBezTo>
                  <a:cubicBezTo>
                    <a:pt x="138" y="99"/>
                    <a:pt x="138" y="99"/>
                    <a:pt x="138" y="100"/>
                  </a:cubicBezTo>
                  <a:cubicBezTo>
                    <a:pt x="138" y="100"/>
                    <a:pt x="138" y="100"/>
                    <a:pt x="137" y="100"/>
                  </a:cubicBezTo>
                  <a:cubicBezTo>
                    <a:pt x="128" y="101"/>
                    <a:pt x="119" y="102"/>
                    <a:pt x="111" y="104"/>
                  </a:cubicBezTo>
                  <a:cubicBezTo>
                    <a:pt x="106" y="106"/>
                    <a:pt x="101" y="107"/>
                    <a:pt x="97" y="109"/>
                  </a:cubicBezTo>
                  <a:cubicBezTo>
                    <a:pt x="90" y="112"/>
                    <a:pt x="84" y="116"/>
                    <a:pt x="81" y="120"/>
                  </a:cubicBezTo>
                  <a:cubicBezTo>
                    <a:pt x="78" y="120"/>
                    <a:pt x="76" y="121"/>
                    <a:pt x="73" y="121"/>
                  </a:cubicBezTo>
                  <a:cubicBezTo>
                    <a:pt x="49" y="121"/>
                    <a:pt x="29" y="115"/>
                    <a:pt x="18" y="109"/>
                  </a:cubicBezTo>
                  <a:cubicBezTo>
                    <a:pt x="15" y="107"/>
                    <a:pt x="13" y="106"/>
                    <a:pt x="12" y="104"/>
                  </a:cubicBezTo>
                  <a:cubicBezTo>
                    <a:pt x="10" y="103"/>
                    <a:pt x="10" y="101"/>
                    <a:pt x="9" y="100"/>
                  </a:cubicBezTo>
                  <a:cubicBezTo>
                    <a:pt x="9" y="99"/>
                    <a:pt x="9" y="99"/>
                    <a:pt x="9" y="98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3" y="92"/>
                    <a:pt x="49" y="97"/>
                    <a:pt x="73" y="97"/>
                  </a:cubicBezTo>
                  <a:close/>
                  <a:moveTo>
                    <a:pt x="214" y="134"/>
                  </a:moveTo>
                  <a:cubicBezTo>
                    <a:pt x="213" y="135"/>
                    <a:pt x="212" y="137"/>
                    <a:pt x="210" y="138"/>
                  </a:cubicBezTo>
                  <a:cubicBezTo>
                    <a:pt x="208" y="140"/>
                    <a:pt x="206" y="142"/>
                    <a:pt x="203" y="143"/>
                  </a:cubicBezTo>
                  <a:cubicBezTo>
                    <a:pt x="192" y="149"/>
                    <a:pt x="173" y="153"/>
                    <a:pt x="150" y="153"/>
                  </a:cubicBezTo>
                  <a:cubicBezTo>
                    <a:pt x="149" y="153"/>
                    <a:pt x="148" y="153"/>
                    <a:pt x="147" y="153"/>
                  </a:cubicBezTo>
                  <a:cubicBezTo>
                    <a:pt x="145" y="153"/>
                    <a:pt x="144" y="153"/>
                    <a:pt x="142" y="153"/>
                  </a:cubicBezTo>
                  <a:cubicBezTo>
                    <a:pt x="141" y="153"/>
                    <a:pt x="139" y="153"/>
                    <a:pt x="138" y="153"/>
                  </a:cubicBezTo>
                  <a:cubicBezTo>
                    <a:pt x="135" y="152"/>
                    <a:pt x="132" y="152"/>
                    <a:pt x="130" y="152"/>
                  </a:cubicBezTo>
                  <a:cubicBezTo>
                    <a:pt x="127" y="151"/>
                    <a:pt x="124" y="151"/>
                    <a:pt x="121" y="150"/>
                  </a:cubicBezTo>
                  <a:cubicBezTo>
                    <a:pt x="118" y="150"/>
                    <a:pt x="115" y="149"/>
                    <a:pt x="112" y="148"/>
                  </a:cubicBezTo>
                  <a:cubicBezTo>
                    <a:pt x="106" y="147"/>
                    <a:pt x="102" y="145"/>
                    <a:pt x="98" y="143"/>
                  </a:cubicBezTo>
                  <a:cubicBezTo>
                    <a:pt x="97" y="143"/>
                    <a:pt x="96" y="142"/>
                    <a:pt x="95" y="142"/>
                  </a:cubicBezTo>
                  <a:cubicBezTo>
                    <a:pt x="93" y="141"/>
                    <a:pt x="92" y="139"/>
                    <a:pt x="90" y="138"/>
                  </a:cubicBezTo>
                  <a:cubicBezTo>
                    <a:pt x="90" y="138"/>
                    <a:pt x="89" y="137"/>
                    <a:pt x="89" y="137"/>
                  </a:cubicBezTo>
                  <a:cubicBezTo>
                    <a:pt x="88" y="136"/>
                    <a:pt x="87" y="135"/>
                    <a:pt x="87" y="134"/>
                  </a:cubicBezTo>
                  <a:cubicBezTo>
                    <a:pt x="87" y="133"/>
                    <a:pt x="86" y="133"/>
                    <a:pt x="86" y="132"/>
                  </a:cubicBezTo>
                  <a:cubicBezTo>
                    <a:pt x="86" y="132"/>
                    <a:pt x="86" y="131"/>
                    <a:pt x="86" y="131"/>
                  </a:cubicBezTo>
                  <a:cubicBezTo>
                    <a:pt x="86" y="130"/>
                    <a:pt x="86" y="130"/>
                    <a:pt x="86" y="129"/>
                  </a:cubicBezTo>
                  <a:cubicBezTo>
                    <a:pt x="87" y="128"/>
                    <a:pt x="88" y="126"/>
                    <a:pt x="90" y="124"/>
                  </a:cubicBezTo>
                  <a:cubicBezTo>
                    <a:pt x="92" y="122"/>
                    <a:pt x="95" y="120"/>
                    <a:pt x="98" y="119"/>
                  </a:cubicBezTo>
                  <a:cubicBezTo>
                    <a:pt x="105" y="115"/>
                    <a:pt x="114" y="113"/>
                    <a:pt x="125" y="111"/>
                  </a:cubicBezTo>
                  <a:cubicBezTo>
                    <a:pt x="129" y="110"/>
                    <a:pt x="132" y="110"/>
                    <a:pt x="136" y="110"/>
                  </a:cubicBezTo>
                  <a:cubicBezTo>
                    <a:pt x="137" y="109"/>
                    <a:pt x="137" y="109"/>
                    <a:pt x="138" y="109"/>
                  </a:cubicBezTo>
                  <a:cubicBezTo>
                    <a:pt x="139" y="109"/>
                    <a:pt x="146" y="109"/>
                    <a:pt x="147" y="109"/>
                  </a:cubicBezTo>
                  <a:cubicBezTo>
                    <a:pt x="148" y="109"/>
                    <a:pt x="149" y="109"/>
                    <a:pt x="150" y="109"/>
                  </a:cubicBezTo>
                  <a:cubicBezTo>
                    <a:pt x="187" y="109"/>
                    <a:pt x="215" y="121"/>
                    <a:pt x="215" y="131"/>
                  </a:cubicBezTo>
                  <a:cubicBezTo>
                    <a:pt x="215" y="132"/>
                    <a:pt x="214" y="133"/>
                    <a:pt x="214" y="134"/>
                  </a:cubicBezTo>
                  <a:close/>
                  <a:moveTo>
                    <a:pt x="9" y="150"/>
                  </a:moveTo>
                  <a:cubicBezTo>
                    <a:pt x="9" y="147"/>
                    <a:pt x="9" y="147"/>
                    <a:pt x="9" y="147"/>
                  </a:cubicBezTo>
                  <a:cubicBezTo>
                    <a:pt x="23" y="157"/>
                    <a:pt x="49" y="162"/>
                    <a:pt x="73" y="162"/>
                  </a:cubicBezTo>
                  <a:cubicBezTo>
                    <a:pt x="75" y="162"/>
                    <a:pt x="76" y="162"/>
                    <a:pt x="77" y="162"/>
                  </a:cubicBezTo>
                  <a:cubicBezTo>
                    <a:pt x="77" y="165"/>
                    <a:pt x="77" y="165"/>
                    <a:pt x="77" y="165"/>
                  </a:cubicBezTo>
                  <a:cubicBezTo>
                    <a:pt x="77" y="171"/>
                    <a:pt x="77" y="171"/>
                    <a:pt x="77" y="171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76" y="186"/>
                    <a:pt x="75" y="186"/>
                    <a:pt x="73" y="186"/>
                  </a:cubicBezTo>
                  <a:cubicBezTo>
                    <a:pt x="37" y="186"/>
                    <a:pt x="9" y="174"/>
                    <a:pt x="9" y="164"/>
                  </a:cubicBezTo>
                  <a:lnTo>
                    <a:pt x="9" y="150"/>
                  </a:lnTo>
                  <a:close/>
                </a:path>
              </a:pathLst>
            </a:custGeom>
            <a:solidFill>
              <a:srgbClr val="9DD4CF"/>
            </a:solidFill>
            <a:ln w="1270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A991626-1039-4060-B910-F231B22BF4C1}"/>
                </a:ext>
              </a:extLst>
            </p:cNvPr>
            <p:cNvSpPr/>
            <p:nvPr/>
          </p:nvSpPr>
          <p:spPr bwMode="gray">
            <a:xfrm>
              <a:off x="10755874" y="2739817"/>
              <a:ext cx="1150290" cy="61298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ACCTG 472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60AE393-B561-464C-9F9A-03A2A6CCE9C0}"/>
              </a:ext>
            </a:extLst>
          </p:cNvPr>
          <p:cNvGrpSpPr/>
          <p:nvPr/>
        </p:nvGrpSpPr>
        <p:grpSpPr>
          <a:xfrm>
            <a:off x="2743199" y="1580641"/>
            <a:ext cx="1563624" cy="1353312"/>
            <a:chOff x="2743199" y="1580641"/>
            <a:chExt cx="1563624" cy="1353312"/>
          </a:xfrm>
        </p:grpSpPr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id="{1B01A12A-C12E-42AC-B5FD-BE4DEE6308EA}"/>
                </a:ext>
              </a:extLst>
            </p:cNvPr>
            <p:cNvSpPr/>
            <p:nvPr/>
          </p:nvSpPr>
          <p:spPr bwMode="gray">
            <a:xfrm>
              <a:off x="2743199" y="1580641"/>
              <a:ext cx="1563624" cy="1353312"/>
            </a:xfrm>
            <a:prstGeom prst="hexagon">
              <a:avLst/>
            </a:prstGeom>
            <a:solidFill>
              <a:srgbClr val="004F59"/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8890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2EFCFE-5E18-4E69-B6EB-28327B6C075E}"/>
                </a:ext>
              </a:extLst>
            </p:cNvPr>
            <p:cNvSpPr/>
            <p:nvPr/>
          </p:nvSpPr>
          <p:spPr bwMode="gray">
            <a:xfrm>
              <a:off x="2948939" y="2321305"/>
              <a:ext cx="1152144" cy="61264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ACCTG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211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6664794-D625-49A7-9C3F-AE12EE1D5FCE}"/>
                </a:ext>
              </a:extLst>
            </p:cNvPr>
            <p:cNvGrpSpPr/>
            <p:nvPr/>
          </p:nvGrpSpPr>
          <p:grpSpPr>
            <a:xfrm>
              <a:off x="3188411" y="1775990"/>
              <a:ext cx="673201" cy="497483"/>
              <a:chOff x="8074025" y="2925763"/>
              <a:chExt cx="468313" cy="346075"/>
            </a:xfrm>
            <a:solidFill>
              <a:srgbClr val="004F59"/>
            </a:solidFill>
          </p:grpSpPr>
          <p:sp>
            <p:nvSpPr>
              <p:cNvPr id="64" name="Freeform 243">
                <a:extLst>
                  <a:ext uri="{FF2B5EF4-FFF2-40B4-BE49-F238E27FC236}">
                    <a16:creationId xmlns:a16="http://schemas.microsoft.com/office/drawing/2014/main" id="{59F0781A-4F45-44CF-8372-D38FD2BCDB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4025" y="2925763"/>
                <a:ext cx="468313" cy="74613"/>
              </a:xfrm>
              <a:custGeom>
                <a:avLst/>
                <a:gdLst>
                  <a:gd name="T0" fmla="*/ 5 w 238"/>
                  <a:gd name="T1" fmla="*/ 24 h 38"/>
                  <a:gd name="T2" fmla="*/ 11 w 238"/>
                  <a:gd name="T3" fmla="*/ 24 h 38"/>
                  <a:gd name="T4" fmla="*/ 29 w 238"/>
                  <a:gd name="T5" fmla="*/ 38 h 38"/>
                  <a:gd name="T6" fmla="*/ 47 w 238"/>
                  <a:gd name="T7" fmla="*/ 24 h 38"/>
                  <a:gd name="T8" fmla="*/ 51 w 238"/>
                  <a:gd name="T9" fmla="*/ 24 h 38"/>
                  <a:gd name="T10" fmla="*/ 69 w 238"/>
                  <a:gd name="T11" fmla="*/ 38 h 38"/>
                  <a:gd name="T12" fmla="*/ 87 w 238"/>
                  <a:gd name="T13" fmla="*/ 24 h 38"/>
                  <a:gd name="T14" fmla="*/ 91 w 238"/>
                  <a:gd name="T15" fmla="*/ 24 h 38"/>
                  <a:gd name="T16" fmla="*/ 108 w 238"/>
                  <a:gd name="T17" fmla="*/ 38 h 38"/>
                  <a:gd name="T18" fmla="*/ 126 w 238"/>
                  <a:gd name="T19" fmla="*/ 24 h 38"/>
                  <a:gd name="T20" fmla="*/ 233 w 238"/>
                  <a:gd name="T21" fmla="*/ 24 h 38"/>
                  <a:gd name="T22" fmla="*/ 238 w 238"/>
                  <a:gd name="T23" fmla="*/ 19 h 38"/>
                  <a:gd name="T24" fmla="*/ 233 w 238"/>
                  <a:gd name="T25" fmla="*/ 14 h 38"/>
                  <a:gd name="T26" fmla="*/ 126 w 238"/>
                  <a:gd name="T27" fmla="*/ 14 h 38"/>
                  <a:gd name="T28" fmla="*/ 108 w 238"/>
                  <a:gd name="T29" fmla="*/ 0 h 38"/>
                  <a:gd name="T30" fmla="*/ 91 w 238"/>
                  <a:gd name="T31" fmla="*/ 14 h 38"/>
                  <a:gd name="T32" fmla="*/ 87 w 238"/>
                  <a:gd name="T33" fmla="*/ 14 h 38"/>
                  <a:gd name="T34" fmla="*/ 69 w 238"/>
                  <a:gd name="T35" fmla="*/ 0 h 38"/>
                  <a:gd name="T36" fmla="*/ 51 w 238"/>
                  <a:gd name="T37" fmla="*/ 14 h 38"/>
                  <a:gd name="T38" fmla="*/ 47 w 238"/>
                  <a:gd name="T39" fmla="*/ 14 h 38"/>
                  <a:gd name="T40" fmla="*/ 29 w 238"/>
                  <a:gd name="T41" fmla="*/ 0 h 38"/>
                  <a:gd name="T42" fmla="*/ 11 w 238"/>
                  <a:gd name="T43" fmla="*/ 14 h 38"/>
                  <a:gd name="T44" fmla="*/ 5 w 238"/>
                  <a:gd name="T45" fmla="*/ 14 h 38"/>
                  <a:gd name="T46" fmla="*/ 0 w 238"/>
                  <a:gd name="T47" fmla="*/ 19 h 38"/>
                  <a:gd name="T48" fmla="*/ 5 w 238"/>
                  <a:gd name="T49" fmla="*/ 24 h 38"/>
                  <a:gd name="T50" fmla="*/ 108 w 238"/>
                  <a:gd name="T51" fmla="*/ 10 h 38"/>
                  <a:gd name="T52" fmla="*/ 117 w 238"/>
                  <a:gd name="T53" fmla="*/ 19 h 38"/>
                  <a:gd name="T54" fmla="*/ 108 w 238"/>
                  <a:gd name="T55" fmla="*/ 28 h 38"/>
                  <a:gd name="T56" fmla="*/ 100 w 238"/>
                  <a:gd name="T57" fmla="*/ 19 h 38"/>
                  <a:gd name="T58" fmla="*/ 108 w 238"/>
                  <a:gd name="T59" fmla="*/ 10 h 38"/>
                  <a:gd name="T60" fmla="*/ 69 w 238"/>
                  <a:gd name="T61" fmla="*/ 10 h 38"/>
                  <a:gd name="T62" fmla="*/ 78 w 238"/>
                  <a:gd name="T63" fmla="*/ 19 h 38"/>
                  <a:gd name="T64" fmla="*/ 69 w 238"/>
                  <a:gd name="T65" fmla="*/ 28 h 38"/>
                  <a:gd name="T66" fmla="*/ 60 w 238"/>
                  <a:gd name="T67" fmla="*/ 19 h 38"/>
                  <a:gd name="T68" fmla="*/ 69 w 238"/>
                  <a:gd name="T69" fmla="*/ 10 h 38"/>
                  <a:gd name="T70" fmla="*/ 29 w 238"/>
                  <a:gd name="T71" fmla="*/ 10 h 38"/>
                  <a:gd name="T72" fmla="*/ 38 w 238"/>
                  <a:gd name="T73" fmla="*/ 19 h 38"/>
                  <a:gd name="T74" fmla="*/ 29 w 238"/>
                  <a:gd name="T75" fmla="*/ 28 h 38"/>
                  <a:gd name="T76" fmla="*/ 20 w 238"/>
                  <a:gd name="T77" fmla="*/ 19 h 38"/>
                  <a:gd name="T78" fmla="*/ 29 w 238"/>
                  <a:gd name="T79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8" h="38">
                    <a:moveTo>
                      <a:pt x="5" y="24"/>
                    </a:move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32"/>
                      <a:pt x="21" y="38"/>
                      <a:pt x="29" y="38"/>
                    </a:cubicBezTo>
                    <a:cubicBezTo>
                      <a:pt x="38" y="38"/>
                      <a:pt x="45" y="32"/>
                      <a:pt x="47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3" y="32"/>
                      <a:pt x="60" y="38"/>
                      <a:pt x="69" y="38"/>
                    </a:cubicBezTo>
                    <a:cubicBezTo>
                      <a:pt x="78" y="38"/>
                      <a:pt x="85" y="32"/>
                      <a:pt x="87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3" y="32"/>
                      <a:pt x="100" y="38"/>
                      <a:pt x="108" y="38"/>
                    </a:cubicBezTo>
                    <a:cubicBezTo>
                      <a:pt x="117" y="38"/>
                      <a:pt x="124" y="32"/>
                      <a:pt x="126" y="24"/>
                    </a:cubicBezTo>
                    <a:cubicBezTo>
                      <a:pt x="233" y="24"/>
                      <a:pt x="233" y="24"/>
                      <a:pt x="233" y="24"/>
                    </a:cubicBezTo>
                    <a:cubicBezTo>
                      <a:pt x="236" y="24"/>
                      <a:pt x="238" y="22"/>
                      <a:pt x="238" y="19"/>
                    </a:cubicBezTo>
                    <a:cubicBezTo>
                      <a:pt x="238" y="16"/>
                      <a:pt x="236" y="14"/>
                      <a:pt x="233" y="14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4" y="6"/>
                      <a:pt x="117" y="0"/>
                      <a:pt x="108" y="0"/>
                    </a:cubicBezTo>
                    <a:cubicBezTo>
                      <a:pt x="100" y="0"/>
                      <a:pt x="93" y="6"/>
                      <a:pt x="91" y="14"/>
                    </a:cubicBezTo>
                    <a:cubicBezTo>
                      <a:pt x="87" y="14"/>
                      <a:pt x="87" y="14"/>
                      <a:pt x="87" y="14"/>
                    </a:cubicBezTo>
                    <a:cubicBezTo>
                      <a:pt x="85" y="6"/>
                      <a:pt x="77" y="0"/>
                      <a:pt x="69" y="0"/>
                    </a:cubicBezTo>
                    <a:cubicBezTo>
                      <a:pt x="60" y="0"/>
                      <a:pt x="53" y="6"/>
                      <a:pt x="51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5" y="6"/>
                      <a:pt x="38" y="0"/>
                      <a:pt x="29" y="0"/>
                    </a:cubicBezTo>
                    <a:cubicBezTo>
                      <a:pt x="21" y="0"/>
                      <a:pt x="14" y="6"/>
                      <a:pt x="11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6"/>
                      <a:pt x="0" y="19"/>
                    </a:cubicBezTo>
                    <a:cubicBezTo>
                      <a:pt x="0" y="22"/>
                      <a:pt x="2" y="24"/>
                      <a:pt x="5" y="24"/>
                    </a:cubicBezTo>
                    <a:close/>
                    <a:moveTo>
                      <a:pt x="108" y="10"/>
                    </a:moveTo>
                    <a:cubicBezTo>
                      <a:pt x="113" y="10"/>
                      <a:pt x="117" y="14"/>
                      <a:pt x="117" y="19"/>
                    </a:cubicBezTo>
                    <a:cubicBezTo>
                      <a:pt x="117" y="24"/>
                      <a:pt x="113" y="28"/>
                      <a:pt x="108" y="28"/>
                    </a:cubicBezTo>
                    <a:cubicBezTo>
                      <a:pt x="104" y="28"/>
                      <a:pt x="100" y="24"/>
                      <a:pt x="100" y="19"/>
                    </a:cubicBezTo>
                    <a:cubicBezTo>
                      <a:pt x="100" y="14"/>
                      <a:pt x="104" y="10"/>
                      <a:pt x="108" y="10"/>
                    </a:cubicBezTo>
                    <a:close/>
                    <a:moveTo>
                      <a:pt x="69" y="10"/>
                    </a:moveTo>
                    <a:cubicBezTo>
                      <a:pt x="74" y="10"/>
                      <a:pt x="78" y="14"/>
                      <a:pt x="78" y="19"/>
                    </a:cubicBezTo>
                    <a:cubicBezTo>
                      <a:pt x="78" y="24"/>
                      <a:pt x="74" y="28"/>
                      <a:pt x="69" y="28"/>
                    </a:cubicBezTo>
                    <a:cubicBezTo>
                      <a:pt x="64" y="28"/>
                      <a:pt x="60" y="24"/>
                      <a:pt x="60" y="19"/>
                    </a:cubicBezTo>
                    <a:cubicBezTo>
                      <a:pt x="60" y="14"/>
                      <a:pt x="64" y="10"/>
                      <a:pt x="69" y="10"/>
                    </a:cubicBezTo>
                    <a:close/>
                    <a:moveTo>
                      <a:pt x="29" y="10"/>
                    </a:moveTo>
                    <a:cubicBezTo>
                      <a:pt x="34" y="10"/>
                      <a:pt x="38" y="14"/>
                      <a:pt x="38" y="19"/>
                    </a:cubicBezTo>
                    <a:cubicBezTo>
                      <a:pt x="38" y="24"/>
                      <a:pt x="34" y="28"/>
                      <a:pt x="29" y="28"/>
                    </a:cubicBezTo>
                    <a:cubicBezTo>
                      <a:pt x="24" y="28"/>
                      <a:pt x="20" y="24"/>
                      <a:pt x="20" y="19"/>
                    </a:cubicBezTo>
                    <a:cubicBezTo>
                      <a:pt x="20" y="14"/>
                      <a:pt x="24" y="10"/>
                      <a:pt x="29" y="1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65" name="Freeform 244">
                <a:extLst>
                  <a:ext uri="{FF2B5EF4-FFF2-40B4-BE49-F238E27FC236}">
                    <a16:creationId xmlns:a16="http://schemas.microsoft.com/office/drawing/2014/main" id="{F9C9CBB2-320A-4739-B339-A0EF683B0F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4025" y="3062288"/>
                <a:ext cx="468313" cy="73025"/>
              </a:xfrm>
              <a:custGeom>
                <a:avLst/>
                <a:gdLst>
                  <a:gd name="T0" fmla="*/ 233 w 238"/>
                  <a:gd name="T1" fmla="*/ 14 h 37"/>
                  <a:gd name="T2" fmla="*/ 186 w 238"/>
                  <a:gd name="T3" fmla="*/ 14 h 37"/>
                  <a:gd name="T4" fmla="*/ 168 w 238"/>
                  <a:gd name="T5" fmla="*/ 0 h 37"/>
                  <a:gd name="T6" fmla="*/ 150 w 238"/>
                  <a:gd name="T7" fmla="*/ 14 h 37"/>
                  <a:gd name="T8" fmla="*/ 146 w 238"/>
                  <a:gd name="T9" fmla="*/ 14 h 37"/>
                  <a:gd name="T10" fmla="*/ 128 w 238"/>
                  <a:gd name="T11" fmla="*/ 0 h 37"/>
                  <a:gd name="T12" fmla="*/ 110 w 238"/>
                  <a:gd name="T13" fmla="*/ 14 h 37"/>
                  <a:gd name="T14" fmla="*/ 47 w 238"/>
                  <a:gd name="T15" fmla="*/ 14 h 37"/>
                  <a:gd name="T16" fmla="*/ 29 w 238"/>
                  <a:gd name="T17" fmla="*/ 0 h 37"/>
                  <a:gd name="T18" fmla="*/ 11 w 238"/>
                  <a:gd name="T19" fmla="*/ 14 h 37"/>
                  <a:gd name="T20" fmla="*/ 5 w 238"/>
                  <a:gd name="T21" fmla="*/ 14 h 37"/>
                  <a:gd name="T22" fmla="*/ 0 w 238"/>
                  <a:gd name="T23" fmla="*/ 18 h 37"/>
                  <a:gd name="T24" fmla="*/ 5 w 238"/>
                  <a:gd name="T25" fmla="*/ 23 h 37"/>
                  <a:gd name="T26" fmla="*/ 11 w 238"/>
                  <a:gd name="T27" fmla="*/ 23 h 37"/>
                  <a:gd name="T28" fmla="*/ 29 w 238"/>
                  <a:gd name="T29" fmla="*/ 37 h 37"/>
                  <a:gd name="T30" fmla="*/ 47 w 238"/>
                  <a:gd name="T31" fmla="*/ 23 h 37"/>
                  <a:gd name="T32" fmla="*/ 110 w 238"/>
                  <a:gd name="T33" fmla="*/ 23 h 37"/>
                  <a:gd name="T34" fmla="*/ 128 w 238"/>
                  <a:gd name="T35" fmla="*/ 37 h 37"/>
                  <a:gd name="T36" fmla="*/ 146 w 238"/>
                  <a:gd name="T37" fmla="*/ 23 h 37"/>
                  <a:gd name="T38" fmla="*/ 150 w 238"/>
                  <a:gd name="T39" fmla="*/ 23 h 37"/>
                  <a:gd name="T40" fmla="*/ 168 w 238"/>
                  <a:gd name="T41" fmla="*/ 37 h 37"/>
                  <a:gd name="T42" fmla="*/ 186 w 238"/>
                  <a:gd name="T43" fmla="*/ 23 h 37"/>
                  <a:gd name="T44" fmla="*/ 233 w 238"/>
                  <a:gd name="T45" fmla="*/ 23 h 37"/>
                  <a:gd name="T46" fmla="*/ 238 w 238"/>
                  <a:gd name="T47" fmla="*/ 18 h 37"/>
                  <a:gd name="T48" fmla="*/ 233 w 238"/>
                  <a:gd name="T49" fmla="*/ 14 h 37"/>
                  <a:gd name="T50" fmla="*/ 29 w 238"/>
                  <a:gd name="T51" fmla="*/ 27 h 37"/>
                  <a:gd name="T52" fmla="*/ 20 w 238"/>
                  <a:gd name="T53" fmla="*/ 18 h 37"/>
                  <a:gd name="T54" fmla="*/ 29 w 238"/>
                  <a:gd name="T55" fmla="*/ 10 h 37"/>
                  <a:gd name="T56" fmla="*/ 38 w 238"/>
                  <a:gd name="T57" fmla="*/ 18 h 37"/>
                  <a:gd name="T58" fmla="*/ 29 w 238"/>
                  <a:gd name="T59" fmla="*/ 27 h 37"/>
                  <a:gd name="T60" fmla="*/ 128 w 238"/>
                  <a:gd name="T61" fmla="*/ 27 h 37"/>
                  <a:gd name="T62" fmla="*/ 119 w 238"/>
                  <a:gd name="T63" fmla="*/ 18 h 37"/>
                  <a:gd name="T64" fmla="*/ 128 w 238"/>
                  <a:gd name="T65" fmla="*/ 10 h 37"/>
                  <a:gd name="T66" fmla="*/ 137 w 238"/>
                  <a:gd name="T67" fmla="*/ 18 h 37"/>
                  <a:gd name="T68" fmla="*/ 128 w 238"/>
                  <a:gd name="T69" fmla="*/ 27 h 37"/>
                  <a:gd name="T70" fmla="*/ 168 w 238"/>
                  <a:gd name="T71" fmla="*/ 27 h 37"/>
                  <a:gd name="T72" fmla="*/ 159 w 238"/>
                  <a:gd name="T73" fmla="*/ 18 h 37"/>
                  <a:gd name="T74" fmla="*/ 168 w 238"/>
                  <a:gd name="T75" fmla="*/ 10 h 37"/>
                  <a:gd name="T76" fmla="*/ 177 w 238"/>
                  <a:gd name="T77" fmla="*/ 18 h 37"/>
                  <a:gd name="T78" fmla="*/ 168 w 238"/>
                  <a:gd name="T79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8" h="37">
                    <a:moveTo>
                      <a:pt x="233" y="14"/>
                    </a:moveTo>
                    <a:cubicBezTo>
                      <a:pt x="186" y="14"/>
                      <a:pt x="186" y="14"/>
                      <a:pt x="186" y="14"/>
                    </a:cubicBezTo>
                    <a:cubicBezTo>
                      <a:pt x="184" y="6"/>
                      <a:pt x="176" y="0"/>
                      <a:pt x="168" y="0"/>
                    </a:cubicBezTo>
                    <a:cubicBezTo>
                      <a:pt x="159" y="0"/>
                      <a:pt x="152" y="6"/>
                      <a:pt x="150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4" y="6"/>
                      <a:pt x="137" y="0"/>
                      <a:pt x="128" y="0"/>
                    </a:cubicBezTo>
                    <a:cubicBezTo>
                      <a:pt x="120" y="0"/>
                      <a:pt x="112" y="6"/>
                      <a:pt x="110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5" y="6"/>
                      <a:pt x="38" y="0"/>
                      <a:pt x="29" y="0"/>
                    </a:cubicBezTo>
                    <a:cubicBezTo>
                      <a:pt x="21" y="0"/>
                      <a:pt x="14" y="6"/>
                      <a:pt x="11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6"/>
                      <a:pt x="0" y="18"/>
                    </a:cubicBezTo>
                    <a:cubicBezTo>
                      <a:pt x="0" y="21"/>
                      <a:pt x="2" y="23"/>
                      <a:pt x="5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4" y="31"/>
                      <a:pt x="21" y="37"/>
                      <a:pt x="29" y="37"/>
                    </a:cubicBezTo>
                    <a:cubicBezTo>
                      <a:pt x="38" y="37"/>
                      <a:pt x="45" y="31"/>
                      <a:pt x="47" y="23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2" y="31"/>
                      <a:pt x="120" y="37"/>
                      <a:pt x="128" y="37"/>
                    </a:cubicBezTo>
                    <a:cubicBezTo>
                      <a:pt x="137" y="37"/>
                      <a:pt x="144" y="31"/>
                      <a:pt x="146" y="23"/>
                    </a:cubicBezTo>
                    <a:cubicBezTo>
                      <a:pt x="150" y="23"/>
                      <a:pt x="150" y="23"/>
                      <a:pt x="150" y="23"/>
                    </a:cubicBezTo>
                    <a:cubicBezTo>
                      <a:pt x="152" y="31"/>
                      <a:pt x="159" y="37"/>
                      <a:pt x="168" y="37"/>
                    </a:cubicBezTo>
                    <a:cubicBezTo>
                      <a:pt x="176" y="37"/>
                      <a:pt x="184" y="31"/>
                      <a:pt x="186" y="23"/>
                    </a:cubicBezTo>
                    <a:cubicBezTo>
                      <a:pt x="233" y="23"/>
                      <a:pt x="233" y="23"/>
                      <a:pt x="233" y="23"/>
                    </a:cubicBezTo>
                    <a:cubicBezTo>
                      <a:pt x="236" y="23"/>
                      <a:pt x="238" y="21"/>
                      <a:pt x="238" y="18"/>
                    </a:cubicBezTo>
                    <a:cubicBezTo>
                      <a:pt x="238" y="16"/>
                      <a:pt x="236" y="14"/>
                      <a:pt x="233" y="14"/>
                    </a:cubicBezTo>
                    <a:close/>
                    <a:moveTo>
                      <a:pt x="29" y="27"/>
                    </a:moveTo>
                    <a:cubicBezTo>
                      <a:pt x="24" y="27"/>
                      <a:pt x="20" y="23"/>
                      <a:pt x="20" y="18"/>
                    </a:cubicBezTo>
                    <a:cubicBezTo>
                      <a:pt x="20" y="14"/>
                      <a:pt x="24" y="10"/>
                      <a:pt x="29" y="10"/>
                    </a:cubicBezTo>
                    <a:cubicBezTo>
                      <a:pt x="34" y="10"/>
                      <a:pt x="38" y="14"/>
                      <a:pt x="38" y="18"/>
                    </a:cubicBezTo>
                    <a:cubicBezTo>
                      <a:pt x="38" y="23"/>
                      <a:pt x="34" y="27"/>
                      <a:pt x="29" y="27"/>
                    </a:cubicBezTo>
                    <a:close/>
                    <a:moveTo>
                      <a:pt x="128" y="27"/>
                    </a:moveTo>
                    <a:cubicBezTo>
                      <a:pt x="123" y="27"/>
                      <a:pt x="119" y="23"/>
                      <a:pt x="119" y="18"/>
                    </a:cubicBezTo>
                    <a:cubicBezTo>
                      <a:pt x="119" y="14"/>
                      <a:pt x="123" y="10"/>
                      <a:pt x="128" y="10"/>
                    </a:cubicBezTo>
                    <a:cubicBezTo>
                      <a:pt x="133" y="10"/>
                      <a:pt x="137" y="14"/>
                      <a:pt x="137" y="18"/>
                    </a:cubicBezTo>
                    <a:cubicBezTo>
                      <a:pt x="137" y="23"/>
                      <a:pt x="133" y="27"/>
                      <a:pt x="128" y="27"/>
                    </a:cubicBezTo>
                    <a:close/>
                    <a:moveTo>
                      <a:pt x="168" y="27"/>
                    </a:moveTo>
                    <a:cubicBezTo>
                      <a:pt x="163" y="27"/>
                      <a:pt x="159" y="23"/>
                      <a:pt x="159" y="18"/>
                    </a:cubicBezTo>
                    <a:cubicBezTo>
                      <a:pt x="159" y="14"/>
                      <a:pt x="163" y="10"/>
                      <a:pt x="168" y="10"/>
                    </a:cubicBezTo>
                    <a:cubicBezTo>
                      <a:pt x="173" y="10"/>
                      <a:pt x="177" y="14"/>
                      <a:pt x="177" y="18"/>
                    </a:cubicBezTo>
                    <a:cubicBezTo>
                      <a:pt x="177" y="23"/>
                      <a:pt x="173" y="27"/>
                      <a:pt x="168" y="27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66" name="Freeform 245">
                <a:extLst>
                  <a:ext uri="{FF2B5EF4-FFF2-40B4-BE49-F238E27FC236}">
                    <a16:creationId xmlns:a16="http://schemas.microsoft.com/office/drawing/2014/main" id="{4EC9ADA9-8DC4-405B-ADD6-2CC103274B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4025" y="3198813"/>
                <a:ext cx="468313" cy="73025"/>
              </a:xfrm>
              <a:custGeom>
                <a:avLst/>
                <a:gdLst>
                  <a:gd name="T0" fmla="*/ 233 w 238"/>
                  <a:gd name="T1" fmla="*/ 14 h 37"/>
                  <a:gd name="T2" fmla="*/ 225 w 238"/>
                  <a:gd name="T3" fmla="*/ 14 h 37"/>
                  <a:gd name="T4" fmla="*/ 207 w 238"/>
                  <a:gd name="T5" fmla="*/ 0 h 37"/>
                  <a:gd name="T6" fmla="*/ 189 w 238"/>
                  <a:gd name="T7" fmla="*/ 14 h 37"/>
                  <a:gd name="T8" fmla="*/ 186 w 238"/>
                  <a:gd name="T9" fmla="*/ 14 h 37"/>
                  <a:gd name="T10" fmla="*/ 168 w 238"/>
                  <a:gd name="T11" fmla="*/ 0 h 37"/>
                  <a:gd name="T12" fmla="*/ 150 w 238"/>
                  <a:gd name="T13" fmla="*/ 14 h 37"/>
                  <a:gd name="T14" fmla="*/ 146 w 238"/>
                  <a:gd name="T15" fmla="*/ 14 h 37"/>
                  <a:gd name="T16" fmla="*/ 128 w 238"/>
                  <a:gd name="T17" fmla="*/ 0 h 37"/>
                  <a:gd name="T18" fmla="*/ 110 w 238"/>
                  <a:gd name="T19" fmla="*/ 14 h 37"/>
                  <a:gd name="T20" fmla="*/ 5 w 238"/>
                  <a:gd name="T21" fmla="*/ 14 h 37"/>
                  <a:gd name="T22" fmla="*/ 0 w 238"/>
                  <a:gd name="T23" fmla="*/ 19 h 37"/>
                  <a:gd name="T24" fmla="*/ 5 w 238"/>
                  <a:gd name="T25" fmla="*/ 24 h 37"/>
                  <a:gd name="T26" fmla="*/ 110 w 238"/>
                  <a:gd name="T27" fmla="*/ 24 h 37"/>
                  <a:gd name="T28" fmla="*/ 128 w 238"/>
                  <a:gd name="T29" fmla="*/ 37 h 37"/>
                  <a:gd name="T30" fmla="*/ 146 w 238"/>
                  <a:gd name="T31" fmla="*/ 24 h 37"/>
                  <a:gd name="T32" fmla="*/ 150 w 238"/>
                  <a:gd name="T33" fmla="*/ 24 h 37"/>
                  <a:gd name="T34" fmla="*/ 168 w 238"/>
                  <a:gd name="T35" fmla="*/ 37 h 37"/>
                  <a:gd name="T36" fmla="*/ 186 w 238"/>
                  <a:gd name="T37" fmla="*/ 24 h 37"/>
                  <a:gd name="T38" fmla="*/ 189 w 238"/>
                  <a:gd name="T39" fmla="*/ 24 h 37"/>
                  <a:gd name="T40" fmla="*/ 207 w 238"/>
                  <a:gd name="T41" fmla="*/ 37 h 37"/>
                  <a:gd name="T42" fmla="*/ 225 w 238"/>
                  <a:gd name="T43" fmla="*/ 24 h 37"/>
                  <a:gd name="T44" fmla="*/ 233 w 238"/>
                  <a:gd name="T45" fmla="*/ 24 h 37"/>
                  <a:gd name="T46" fmla="*/ 238 w 238"/>
                  <a:gd name="T47" fmla="*/ 19 h 37"/>
                  <a:gd name="T48" fmla="*/ 233 w 238"/>
                  <a:gd name="T49" fmla="*/ 14 h 37"/>
                  <a:gd name="T50" fmla="*/ 128 w 238"/>
                  <a:gd name="T51" fmla="*/ 28 h 37"/>
                  <a:gd name="T52" fmla="*/ 119 w 238"/>
                  <a:gd name="T53" fmla="*/ 19 h 37"/>
                  <a:gd name="T54" fmla="*/ 128 w 238"/>
                  <a:gd name="T55" fmla="*/ 10 h 37"/>
                  <a:gd name="T56" fmla="*/ 137 w 238"/>
                  <a:gd name="T57" fmla="*/ 19 h 37"/>
                  <a:gd name="T58" fmla="*/ 128 w 238"/>
                  <a:gd name="T59" fmla="*/ 28 h 37"/>
                  <a:gd name="T60" fmla="*/ 168 w 238"/>
                  <a:gd name="T61" fmla="*/ 28 h 37"/>
                  <a:gd name="T62" fmla="*/ 159 w 238"/>
                  <a:gd name="T63" fmla="*/ 19 h 37"/>
                  <a:gd name="T64" fmla="*/ 168 w 238"/>
                  <a:gd name="T65" fmla="*/ 10 h 37"/>
                  <a:gd name="T66" fmla="*/ 177 w 238"/>
                  <a:gd name="T67" fmla="*/ 19 h 37"/>
                  <a:gd name="T68" fmla="*/ 168 w 238"/>
                  <a:gd name="T69" fmla="*/ 28 h 37"/>
                  <a:gd name="T70" fmla="*/ 207 w 238"/>
                  <a:gd name="T71" fmla="*/ 28 h 37"/>
                  <a:gd name="T72" fmla="*/ 199 w 238"/>
                  <a:gd name="T73" fmla="*/ 19 h 37"/>
                  <a:gd name="T74" fmla="*/ 207 w 238"/>
                  <a:gd name="T75" fmla="*/ 10 h 37"/>
                  <a:gd name="T76" fmla="*/ 216 w 238"/>
                  <a:gd name="T77" fmla="*/ 19 h 37"/>
                  <a:gd name="T78" fmla="*/ 207 w 238"/>
                  <a:gd name="T79" fmla="*/ 2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38" h="37">
                    <a:moveTo>
                      <a:pt x="233" y="14"/>
                    </a:moveTo>
                    <a:cubicBezTo>
                      <a:pt x="225" y="14"/>
                      <a:pt x="225" y="14"/>
                      <a:pt x="225" y="14"/>
                    </a:cubicBezTo>
                    <a:cubicBezTo>
                      <a:pt x="223" y="6"/>
                      <a:pt x="216" y="0"/>
                      <a:pt x="207" y="0"/>
                    </a:cubicBezTo>
                    <a:cubicBezTo>
                      <a:pt x="199" y="0"/>
                      <a:pt x="192" y="6"/>
                      <a:pt x="189" y="14"/>
                    </a:cubicBezTo>
                    <a:cubicBezTo>
                      <a:pt x="186" y="14"/>
                      <a:pt x="186" y="14"/>
                      <a:pt x="186" y="14"/>
                    </a:cubicBezTo>
                    <a:cubicBezTo>
                      <a:pt x="184" y="6"/>
                      <a:pt x="176" y="0"/>
                      <a:pt x="168" y="0"/>
                    </a:cubicBezTo>
                    <a:cubicBezTo>
                      <a:pt x="159" y="0"/>
                      <a:pt x="152" y="6"/>
                      <a:pt x="150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4" y="6"/>
                      <a:pt x="137" y="0"/>
                      <a:pt x="128" y="0"/>
                    </a:cubicBezTo>
                    <a:cubicBezTo>
                      <a:pt x="120" y="0"/>
                      <a:pt x="112" y="6"/>
                      <a:pt x="11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2" y="14"/>
                      <a:pt x="0" y="16"/>
                      <a:pt x="0" y="19"/>
                    </a:cubicBezTo>
                    <a:cubicBezTo>
                      <a:pt x="0" y="21"/>
                      <a:pt x="2" y="24"/>
                      <a:pt x="5" y="24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2" y="32"/>
                      <a:pt x="120" y="37"/>
                      <a:pt x="128" y="37"/>
                    </a:cubicBezTo>
                    <a:cubicBezTo>
                      <a:pt x="137" y="37"/>
                      <a:pt x="144" y="32"/>
                      <a:pt x="146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2" y="32"/>
                      <a:pt x="159" y="37"/>
                      <a:pt x="168" y="37"/>
                    </a:cubicBezTo>
                    <a:cubicBezTo>
                      <a:pt x="176" y="37"/>
                      <a:pt x="184" y="32"/>
                      <a:pt x="186" y="24"/>
                    </a:cubicBezTo>
                    <a:cubicBezTo>
                      <a:pt x="189" y="24"/>
                      <a:pt x="189" y="24"/>
                      <a:pt x="189" y="24"/>
                    </a:cubicBezTo>
                    <a:cubicBezTo>
                      <a:pt x="192" y="32"/>
                      <a:pt x="199" y="37"/>
                      <a:pt x="207" y="37"/>
                    </a:cubicBezTo>
                    <a:cubicBezTo>
                      <a:pt x="216" y="37"/>
                      <a:pt x="223" y="32"/>
                      <a:pt x="225" y="24"/>
                    </a:cubicBezTo>
                    <a:cubicBezTo>
                      <a:pt x="233" y="24"/>
                      <a:pt x="233" y="24"/>
                      <a:pt x="233" y="24"/>
                    </a:cubicBezTo>
                    <a:cubicBezTo>
                      <a:pt x="236" y="24"/>
                      <a:pt x="238" y="21"/>
                      <a:pt x="238" y="19"/>
                    </a:cubicBezTo>
                    <a:cubicBezTo>
                      <a:pt x="238" y="16"/>
                      <a:pt x="236" y="14"/>
                      <a:pt x="233" y="14"/>
                    </a:cubicBezTo>
                    <a:close/>
                    <a:moveTo>
                      <a:pt x="128" y="28"/>
                    </a:moveTo>
                    <a:cubicBezTo>
                      <a:pt x="123" y="28"/>
                      <a:pt x="119" y="24"/>
                      <a:pt x="119" y="19"/>
                    </a:cubicBezTo>
                    <a:cubicBezTo>
                      <a:pt x="119" y="14"/>
                      <a:pt x="123" y="10"/>
                      <a:pt x="128" y="10"/>
                    </a:cubicBezTo>
                    <a:cubicBezTo>
                      <a:pt x="133" y="10"/>
                      <a:pt x="137" y="14"/>
                      <a:pt x="137" y="19"/>
                    </a:cubicBezTo>
                    <a:cubicBezTo>
                      <a:pt x="137" y="24"/>
                      <a:pt x="133" y="28"/>
                      <a:pt x="128" y="28"/>
                    </a:cubicBezTo>
                    <a:close/>
                    <a:moveTo>
                      <a:pt x="168" y="28"/>
                    </a:moveTo>
                    <a:cubicBezTo>
                      <a:pt x="163" y="28"/>
                      <a:pt x="159" y="24"/>
                      <a:pt x="159" y="19"/>
                    </a:cubicBezTo>
                    <a:cubicBezTo>
                      <a:pt x="159" y="14"/>
                      <a:pt x="163" y="10"/>
                      <a:pt x="168" y="10"/>
                    </a:cubicBezTo>
                    <a:cubicBezTo>
                      <a:pt x="173" y="10"/>
                      <a:pt x="177" y="14"/>
                      <a:pt x="177" y="19"/>
                    </a:cubicBezTo>
                    <a:cubicBezTo>
                      <a:pt x="177" y="24"/>
                      <a:pt x="173" y="28"/>
                      <a:pt x="168" y="28"/>
                    </a:cubicBezTo>
                    <a:close/>
                    <a:moveTo>
                      <a:pt x="207" y="28"/>
                    </a:moveTo>
                    <a:cubicBezTo>
                      <a:pt x="203" y="28"/>
                      <a:pt x="199" y="24"/>
                      <a:pt x="199" y="19"/>
                    </a:cubicBezTo>
                    <a:cubicBezTo>
                      <a:pt x="199" y="14"/>
                      <a:pt x="203" y="10"/>
                      <a:pt x="207" y="10"/>
                    </a:cubicBezTo>
                    <a:cubicBezTo>
                      <a:pt x="212" y="10"/>
                      <a:pt x="216" y="14"/>
                      <a:pt x="216" y="19"/>
                    </a:cubicBezTo>
                    <a:cubicBezTo>
                      <a:pt x="216" y="24"/>
                      <a:pt x="212" y="28"/>
                      <a:pt x="207" y="28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58ACCE5-3895-4501-9267-3524BECC363D}"/>
              </a:ext>
            </a:extLst>
          </p:cNvPr>
          <p:cNvGrpSpPr/>
          <p:nvPr/>
        </p:nvGrpSpPr>
        <p:grpSpPr>
          <a:xfrm>
            <a:off x="2971800" y="5273217"/>
            <a:ext cx="533400" cy="459828"/>
            <a:chOff x="2971800" y="5273217"/>
            <a:chExt cx="533400" cy="459828"/>
          </a:xfrm>
        </p:grpSpPr>
        <p:sp>
          <p:nvSpPr>
            <p:cNvPr id="69" name="Hexagon 68">
              <a:extLst>
                <a:ext uri="{FF2B5EF4-FFF2-40B4-BE49-F238E27FC236}">
                  <a16:creationId xmlns:a16="http://schemas.microsoft.com/office/drawing/2014/main" id="{FA973B96-360E-4CDF-8856-CF8EA873826C}"/>
                </a:ext>
              </a:extLst>
            </p:cNvPr>
            <p:cNvSpPr/>
            <p:nvPr/>
          </p:nvSpPr>
          <p:spPr bwMode="gray">
            <a:xfrm>
              <a:off x="2971800" y="5273217"/>
              <a:ext cx="533400" cy="459828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9A49AAEF-A50E-4901-9FF4-7B1178C60FB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78480" y="5325566"/>
              <a:ext cx="320040" cy="316982"/>
              <a:chOff x="4360863" y="1784350"/>
              <a:chExt cx="498476" cy="493713"/>
            </a:xfrm>
            <a:solidFill>
              <a:schemeClr val="bg1"/>
            </a:solidFill>
          </p:grpSpPr>
          <p:sp>
            <p:nvSpPr>
              <p:cNvPr id="71" name="Freeform 188">
                <a:extLst>
                  <a:ext uri="{FF2B5EF4-FFF2-40B4-BE49-F238E27FC236}">
                    <a16:creationId xmlns:a16="http://schemas.microsoft.com/office/drawing/2014/main" id="{98ADA9AA-1F49-4B3F-94F7-102AB2294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551" y="2116138"/>
                <a:ext cx="204788" cy="161925"/>
              </a:xfrm>
              <a:custGeom>
                <a:avLst/>
                <a:gdLst>
                  <a:gd name="T0" fmla="*/ 96 w 99"/>
                  <a:gd name="T1" fmla="*/ 44 h 78"/>
                  <a:gd name="T2" fmla="*/ 13 w 99"/>
                  <a:gd name="T3" fmla="*/ 0 h 78"/>
                  <a:gd name="T4" fmla="*/ 12 w 99"/>
                  <a:gd name="T5" fmla="*/ 0 h 78"/>
                  <a:gd name="T6" fmla="*/ 8 w 99"/>
                  <a:gd name="T7" fmla="*/ 5 h 78"/>
                  <a:gd name="T8" fmla="*/ 13 w 99"/>
                  <a:gd name="T9" fmla="*/ 9 h 78"/>
                  <a:gd name="T10" fmla="*/ 15 w 99"/>
                  <a:gd name="T11" fmla="*/ 9 h 78"/>
                  <a:gd name="T12" fmla="*/ 89 w 99"/>
                  <a:gd name="T13" fmla="*/ 51 h 78"/>
                  <a:gd name="T14" fmla="*/ 89 w 99"/>
                  <a:gd name="T15" fmla="*/ 68 h 78"/>
                  <a:gd name="T16" fmla="*/ 5 w 99"/>
                  <a:gd name="T17" fmla="*/ 68 h 78"/>
                  <a:gd name="T18" fmla="*/ 0 w 99"/>
                  <a:gd name="T19" fmla="*/ 73 h 78"/>
                  <a:gd name="T20" fmla="*/ 5 w 99"/>
                  <a:gd name="T21" fmla="*/ 78 h 78"/>
                  <a:gd name="T22" fmla="*/ 89 w 99"/>
                  <a:gd name="T23" fmla="*/ 78 h 78"/>
                  <a:gd name="T24" fmla="*/ 99 w 99"/>
                  <a:gd name="T25" fmla="*/ 68 h 78"/>
                  <a:gd name="T26" fmla="*/ 99 w 99"/>
                  <a:gd name="T27" fmla="*/ 51 h 78"/>
                  <a:gd name="T28" fmla="*/ 96 w 99"/>
                  <a:gd name="T29" fmla="*/ 4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78">
                    <a:moveTo>
                      <a:pt x="96" y="44"/>
                    </a:moveTo>
                    <a:cubicBezTo>
                      <a:pt x="67" y="16"/>
                      <a:pt x="27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9" y="0"/>
                      <a:pt x="7" y="2"/>
                      <a:pt x="8" y="5"/>
                    </a:cubicBezTo>
                    <a:cubicBezTo>
                      <a:pt x="8" y="8"/>
                      <a:pt x="10" y="10"/>
                      <a:pt x="13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12"/>
                      <a:pt x="54" y="16"/>
                      <a:pt x="89" y="51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2" y="68"/>
                      <a:pt x="0" y="70"/>
                      <a:pt x="0" y="73"/>
                    </a:cubicBezTo>
                    <a:cubicBezTo>
                      <a:pt x="0" y="76"/>
                      <a:pt x="2" y="78"/>
                      <a:pt x="5" y="78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94" y="78"/>
                      <a:pt x="99" y="73"/>
                      <a:pt x="99" y="68"/>
                    </a:cubicBezTo>
                    <a:cubicBezTo>
                      <a:pt x="99" y="51"/>
                      <a:pt x="99" y="51"/>
                      <a:pt x="99" y="51"/>
                    </a:cubicBezTo>
                    <a:cubicBezTo>
                      <a:pt x="99" y="48"/>
                      <a:pt x="98" y="46"/>
                      <a:pt x="96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72" name="Freeform 189">
                <a:extLst>
                  <a:ext uri="{FF2B5EF4-FFF2-40B4-BE49-F238E27FC236}">
                    <a16:creationId xmlns:a16="http://schemas.microsoft.com/office/drawing/2014/main" id="{6200839F-7A68-46D0-B415-714D917A5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2116138"/>
                <a:ext cx="203200" cy="161925"/>
              </a:xfrm>
              <a:custGeom>
                <a:avLst/>
                <a:gdLst>
                  <a:gd name="T0" fmla="*/ 93 w 98"/>
                  <a:gd name="T1" fmla="*/ 68 h 78"/>
                  <a:gd name="T2" fmla="*/ 9 w 98"/>
                  <a:gd name="T3" fmla="*/ 68 h 78"/>
                  <a:gd name="T4" fmla="*/ 9 w 98"/>
                  <a:gd name="T5" fmla="*/ 51 h 78"/>
                  <a:gd name="T6" fmla="*/ 86 w 98"/>
                  <a:gd name="T7" fmla="*/ 9 h 78"/>
                  <a:gd name="T8" fmla="*/ 91 w 98"/>
                  <a:gd name="T9" fmla="*/ 5 h 78"/>
                  <a:gd name="T10" fmla="*/ 86 w 98"/>
                  <a:gd name="T11" fmla="*/ 0 h 78"/>
                  <a:gd name="T12" fmla="*/ 86 w 98"/>
                  <a:gd name="T13" fmla="*/ 0 h 78"/>
                  <a:gd name="T14" fmla="*/ 3 w 98"/>
                  <a:gd name="T15" fmla="*/ 44 h 78"/>
                  <a:gd name="T16" fmla="*/ 0 w 98"/>
                  <a:gd name="T17" fmla="*/ 51 h 78"/>
                  <a:gd name="T18" fmla="*/ 0 w 98"/>
                  <a:gd name="T19" fmla="*/ 68 h 78"/>
                  <a:gd name="T20" fmla="*/ 9 w 98"/>
                  <a:gd name="T21" fmla="*/ 78 h 78"/>
                  <a:gd name="T22" fmla="*/ 93 w 98"/>
                  <a:gd name="T23" fmla="*/ 78 h 78"/>
                  <a:gd name="T24" fmla="*/ 98 w 98"/>
                  <a:gd name="T25" fmla="*/ 73 h 78"/>
                  <a:gd name="T26" fmla="*/ 93 w 98"/>
                  <a:gd name="T27" fmla="*/ 6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78">
                    <a:moveTo>
                      <a:pt x="93" y="68"/>
                    </a:moveTo>
                    <a:cubicBezTo>
                      <a:pt x="9" y="68"/>
                      <a:pt x="9" y="68"/>
                      <a:pt x="9" y="68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37" y="23"/>
                      <a:pt x="75" y="9"/>
                      <a:pt x="86" y="9"/>
                    </a:cubicBezTo>
                    <a:cubicBezTo>
                      <a:pt x="89" y="9"/>
                      <a:pt x="91" y="7"/>
                      <a:pt x="91" y="5"/>
                    </a:cubicBezTo>
                    <a:cubicBezTo>
                      <a:pt x="91" y="2"/>
                      <a:pt x="89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4" y="0"/>
                      <a:pt x="34" y="13"/>
                      <a:pt x="3" y="44"/>
                    </a:cubicBezTo>
                    <a:cubicBezTo>
                      <a:pt x="1" y="46"/>
                      <a:pt x="0" y="48"/>
                      <a:pt x="0" y="5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73"/>
                      <a:pt x="4" y="78"/>
                      <a:pt x="9" y="78"/>
                    </a:cubicBezTo>
                    <a:cubicBezTo>
                      <a:pt x="93" y="78"/>
                      <a:pt x="93" y="78"/>
                      <a:pt x="93" y="78"/>
                    </a:cubicBezTo>
                    <a:cubicBezTo>
                      <a:pt x="96" y="78"/>
                      <a:pt x="98" y="76"/>
                      <a:pt x="98" y="73"/>
                    </a:cubicBezTo>
                    <a:cubicBezTo>
                      <a:pt x="98" y="70"/>
                      <a:pt x="96" y="68"/>
                      <a:pt x="93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73" name="Freeform 190">
                <a:extLst>
                  <a:ext uri="{FF2B5EF4-FFF2-40B4-BE49-F238E27FC236}">
                    <a16:creationId xmlns:a16="http://schemas.microsoft.com/office/drawing/2014/main" id="{D5460B72-C66A-44B1-8DD1-F22DCB944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1784350"/>
                <a:ext cx="246063" cy="322262"/>
              </a:xfrm>
              <a:custGeom>
                <a:avLst/>
                <a:gdLst>
                  <a:gd name="T0" fmla="*/ 10 w 119"/>
                  <a:gd name="T1" fmla="*/ 99 h 155"/>
                  <a:gd name="T2" fmla="*/ 27 w 119"/>
                  <a:gd name="T3" fmla="*/ 134 h 155"/>
                  <a:gd name="T4" fmla="*/ 27 w 119"/>
                  <a:gd name="T5" fmla="*/ 148 h 155"/>
                  <a:gd name="T6" fmla="*/ 27 w 119"/>
                  <a:gd name="T7" fmla="*/ 151 h 155"/>
                  <a:gd name="T8" fmla="*/ 32 w 119"/>
                  <a:gd name="T9" fmla="*/ 154 h 155"/>
                  <a:gd name="T10" fmla="*/ 34 w 119"/>
                  <a:gd name="T11" fmla="*/ 153 h 155"/>
                  <a:gd name="T12" fmla="*/ 36 w 119"/>
                  <a:gd name="T13" fmla="*/ 147 h 155"/>
                  <a:gd name="T14" fmla="*/ 36 w 119"/>
                  <a:gd name="T15" fmla="*/ 132 h 155"/>
                  <a:gd name="T16" fmla="*/ 35 w 119"/>
                  <a:gd name="T17" fmla="*/ 129 h 155"/>
                  <a:gd name="T18" fmla="*/ 19 w 119"/>
                  <a:gd name="T19" fmla="*/ 95 h 155"/>
                  <a:gd name="T20" fmla="*/ 14 w 119"/>
                  <a:gd name="T21" fmla="*/ 90 h 155"/>
                  <a:gd name="T22" fmla="*/ 10 w 119"/>
                  <a:gd name="T23" fmla="*/ 86 h 155"/>
                  <a:gd name="T24" fmla="*/ 13 w 119"/>
                  <a:gd name="T25" fmla="*/ 82 h 155"/>
                  <a:gd name="T26" fmla="*/ 15 w 119"/>
                  <a:gd name="T27" fmla="*/ 76 h 155"/>
                  <a:gd name="T28" fmla="*/ 13 w 119"/>
                  <a:gd name="T29" fmla="*/ 59 h 155"/>
                  <a:gd name="T30" fmla="*/ 60 w 119"/>
                  <a:gd name="T31" fmla="*/ 9 h 155"/>
                  <a:gd name="T32" fmla="*/ 107 w 119"/>
                  <a:gd name="T33" fmla="*/ 59 h 155"/>
                  <a:gd name="T34" fmla="*/ 104 w 119"/>
                  <a:gd name="T35" fmla="*/ 76 h 155"/>
                  <a:gd name="T36" fmla="*/ 107 w 119"/>
                  <a:gd name="T37" fmla="*/ 82 h 155"/>
                  <a:gd name="T38" fmla="*/ 109 w 119"/>
                  <a:gd name="T39" fmla="*/ 86 h 155"/>
                  <a:gd name="T40" fmla="*/ 105 w 119"/>
                  <a:gd name="T41" fmla="*/ 90 h 155"/>
                  <a:gd name="T42" fmla="*/ 100 w 119"/>
                  <a:gd name="T43" fmla="*/ 95 h 155"/>
                  <a:gd name="T44" fmla="*/ 84 w 119"/>
                  <a:gd name="T45" fmla="*/ 129 h 155"/>
                  <a:gd name="T46" fmla="*/ 83 w 119"/>
                  <a:gd name="T47" fmla="*/ 133 h 155"/>
                  <a:gd name="T48" fmla="*/ 83 w 119"/>
                  <a:gd name="T49" fmla="*/ 147 h 155"/>
                  <a:gd name="T50" fmla="*/ 85 w 119"/>
                  <a:gd name="T51" fmla="*/ 153 h 155"/>
                  <a:gd name="T52" fmla="*/ 92 w 119"/>
                  <a:gd name="T53" fmla="*/ 151 h 155"/>
                  <a:gd name="T54" fmla="*/ 92 w 119"/>
                  <a:gd name="T55" fmla="*/ 148 h 155"/>
                  <a:gd name="T56" fmla="*/ 92 w 119"/>
                  <a:gd name="T57" fmla="*/ 135 h 155"/>
                  <a:gd name="T58" fmla="*/ 109 w 119"/>
                  <a:gd name="T59" fmla="*/ 99 h 155"/>
                  <a:gd name="T60" fmla="*/ 119 w 119"/>
                  <a:gd name="T61" fmla="*/ 86 h 155"/>
                  <a:gd name="T62" fmla="*/ 114 w 119"/>
                  <a:gd name="T63" fmla="*/ 75 h 155"/>
                  <a:gd name="T64" fmla="*/ 116 w 119"/>
                  <a:gd name="T65" fmla="*/ 59 h 155"/>
                  <a:gd name="T66" fmla="*/ 60 w 119"/>
                  <a:gd name="T67" fmla="*/ 0 h 155"/>
                  <a:gd name="T68" fmla="*/ 3 w 119"/>
                  <a:gd name="T69" fmla="*/ 59 h 155"/>
                  <a:gd name="T70" fmla="*/ 5 w 119"/>
                  <a:gd name="T71" fmla="*/ 75 h 155"/>
                  <a:gd name="T72" fmla="*/ 0 w 119"/>
                  <a:gd name="T73" fmla="*/ 86 h 155"/>
                  <a:gd name="T74" fmla="*/ 10 w 119"/>
                  <a:gd name="T75" fmla="*/ 9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155">
                    <a:moveTo>
                      <a:pt x="10" y="99"/>
                    </a:moveTo>
                    <a:cubicBezTo>
                      <a:pt x="12" y="112"/>
                      <a:pt x="18" y="125"/>
                      <a:pt x="27" y="134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27" y="149"/>
                      <a:pt x="27" y="150"/>
                      <a:pt x="27" y="151"/>
                    </a:cubicBezTo>
                    <a:cubicBezTo>
                      <a:pt x="28" y="153"/>
                      <a:pt x="30" y="154"/>
                      <a:pt x="32" y="154"/>
                    </a:cubicBezTo>
                    <a:cubicBezTo>
                      <a:pt x="33" y="154"/>
                      <a:pt x="33" y="154"/>
                      <a:pt x="34" y="153"/>
                    </a:cubicBezTo>
                    <a:cubicBezTo>
                      <a:pt x="36" y="152"/>
                      <a:pt x="37" y="150"/>
                      <a:pt x="36" y="147"/>
                    </a:cubicBezTo>
                    <a:cubicBezTo>
                      <a:pt x="36" y="132"/>
                      <a:pt x="36" y="132"/>
                      <a:pt x="36" y="132"/>
                    </a:cubicBezTo>
                    <a:cubicBezTo>
                      <a:pt x="36" y="131"/>
                      <a:pt x="36" y="130"/>
                      <a:pt x="35" y="129"/>
                    </a:cubicBezTo>
                    <a:cubicBezTo>
                      <a:pt x="26" y="120"/>
                      <a:pt x="20" y="107"/>
                      <a:pt x="19" y="95"/>
                    </a:cubicBezTo>
                    <a:cubicBezTo>
                      <a:pt x="19" y="92"/>
                      <a:pt x="17" y="90"/>
                      <a:pt x="14" y="90"/>
                    </a:cubicBezTo>
                    <a:cubicBezTo>
                      <a:pt x="12" y="90"/>
                      <a:pt x="10" y="88"/>
                      <a:pt x="10" y="86"/>
                    </a:cubicBezTo>
                    <a:cubicBezTo>
                      <a:pt x="10" y="84"/>
                      <a:pt x="11" y="82"/>
                      <a:pt x="13" y="82"/>
                    </a:cubicBezTo>
                    <a:cubicBezTo>
                      <a:pt x="15" y="81"/>
                      <a:pt x="16" y="78"/>
                      <a:pt x="15" y="76"/>
                    </a:cubicBezTo>
                    <a:cubicBezTo>
                      <a:pt x="13" y="70"/>
                      <a:pt x="13" y="65"/>
                      <a:pt x="13" y="59"/>
                    </a:cubicBezTo>
                    <a:cubicBezTo>
                      <a:pt x="13" y="32"/>
                      <a:pt x="34" y="9"/>
                      <a:pt x="60" y="9"/>
                    </a:cubicBezTo>
                    <a:cubicBezTo>
                      <a:pt x="86" y="9"/>
                      <a:pt x="107" y="32"/>
                      <a:pt x="107" y="59"/>
                    </a:cubicBezTo>
                    <a:cubicBezTo>
                      <a:pt x="107" y="65"/>
                      <a:pt x="106" y="70"/>
                      <a:pt x="104" y="76"/>
                    </a:cubicBezTo>
                    <a:cubicBezTo>
                      <a:pt x="103" y="78"/>
                      <a:pt x="105" y="81"/>
                      <a:pt x="107" y="82"/>
                    </a:cubicBezTo>
                    <a:cubicBezTo>
                      <a:pt x="108" y="82"/>
                      <a:pt x="109" y="84"/>
                      <a:pt x="109" y="86"/>
                    </a:cubicBezTo>
                    <a:cubicBezTo>
                      <a:pt x="109" y="88"/>
                      <a:pt x="107" y="90"/>
                      <a:pt x="105" y="90"/>
                    </a:cubicBezTo>
                    <a:cubicBezTo>
                      <a:pt x="103" y="90"/>
                      <a:pt x="100" y="92"/>
                      <a:pt x="100" y="95"/>
                    </a:cubicBezTo>
                    <a:cubicBezTo>
                      <a:pt x="99" y="108"/>
                      <a:pt x="93" y="120"/>
                      <a:pt x="84" y="129"/>
                    </a:cubicBezTo>
                    <a:cubicBezTo>
                      <a:pt x="83" y="130"/>
                      <a:pt x="83" y="131"/>
                      <a:pt x="83" y="133"/>
                    </a:cubicBezTo>
                    <a:cubicBezTo>
                      <a:pt x="83" y="147"/>
                      <a:pt x="83" y="147"/>
                      <a:pt x="83" y="147"/>
                    </a:cubicBezTo>
                    <a:cubicBezTo>
                      <a:pt x="82" y="150"/>
                      <a:pt x="83" y="152"/>
                      <a:pt x="85" y="153"/>
                    </a:cubicBezTo>
                    <a:cubicBezTo>
                      <a:pt x="88" y="155"/>
                      <a:pt x="90" y="154"/>
                      <a:pt x="92" y="151"/>
                    </a:cubicBezTo>
                    <a:cubicBezTo>
                      <a:pt x="92" y="150"/>
                      <a:pt x="92" y="149"/>
                      <a:pt x="92" y="148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101" y="125"/>
                      <a:pt x="108" y="112"/>
                      <a:pt x="109" y="99"/>
                    </a:cubicBezTo>
                    <a:cubicBezTo>
                      <a:pt x="115" y="98"/>
                      <a:pt x="119" y="92"/>
                      <a:pt x="119" y="86"/>
                    </a:cubicBezTo>
                    <a:cubicBezTo>
                      <a:pt x="119" y="82"/>
                      <a:pt x="117" y="78"/>
                      <a:pt x="114" y="75"/>
                    </a:cubicBezTo>
                    <a:cubicBezTo>
                      <a:pt x="116" y="70"/>
                      <a:pt x="116" y="65"/>
                      <a:pt x="116" y="59"/>
                    </a:cubicBezTo>
                    <a:cubicBezTo>
                      <a:pt x="116" y="26"/>
                      <a:pt x="91" y="0"/>
                      <a:pt x="60" y="0"/>
                    </a:cubicBezTo>
                    <a:cubicBezTo>
                      <a:pt x="28" y="0"/>
                      <a:pt x="3" y="26"/>
                      <a:pt x="3" y="59"/>
                    </a:cubicBezTo>
                    <a:cubicBezTo>
                      <a:pt x="3" y="65"/>
                      <a:pt x="4" y="70"/>
                      <a:pt x="5" y="75"/>
                    </a:cubicBezTo>
                    <a:cubicBezTo>
                      <a:pt x="2" y="78"/>
                      <a:pt x="0" y="82"/>
                      <a:pt x="0" y="86"/>
                    </a:cubicBezTo>
                    <a:cubicBezTo>
                      <a:pt x="0" y="92"/>
                      <a:pt x="4" y="97"/>
                      <a:pt x="10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74" name="Freeform 191">
                <a:extLst>
                  <a:ext uri="{FF2B5EF4-FFF2-40B4-BE49-F238E27FC236}">
                    <a16:creationId xmlns:a16="http://schemas.microsoft.com/office/drawing/2014/main" id="{82CA3BDF-74CD-45D6-88EB-992FFF4BB9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6126" y="2114550"/>
                <a:ext cx="107950" cy="85725"/>
              </a:xfrm>
              <a:custGeom>
                <a:avLst/>
                <a:gdLst>
                  <a:gd name="T0" fmla="*/ 42 w 52"/>
                  <a:gd name="T1" fmla="*/ 38 h 41"/>
                  <a:gd name="T2" fmla="*/ 46 w 52"/>
                  <a:gd name="T3" fmla="*/ 8 h 41"/>
                  <a:gd name="T4" fmla="*/ 6 w 52"/>
                  <a:gd name="T5" fmla="*/ 8 h 41"/>
                  <a:gd name="T6" fmla="*/ 10 w 52"/>
                  <a:gd name="T7" fmla="*/ 38 h 41"/>
                  <a:gd name="T8" fmla="*/ 14 w 52"/>
                  <a:gd name="T9" fmla="*/ 41 h 41"/>
                  <a:gd name="T10" fmla="*/ 15 w 52"/>
                  <a:gd name="T11" fmla="*/ 41 h 41"/>
                  <a:gd name="T12" fmla="*/ 37 w 52"/>
                  <a:gd name="T13" fmla="*/ 40 h 41"/>
                  <a:gd name="T14" fmla="*/ 42 w 52"/>
                  <a:gd name="T15" fmla="*/ 38 h 41"/>
                  <a:gd name="T16" fmla="*/ 17 w 52"/>
                  <a:gd name="T17" fmla="*/ 31 h 41"/>
                  <a:gd name="T18" fmla="*/ 12 w 52"/>
                  <a:gd name="T19" fmla="*/ 16 h 41"/>
                  <a:gd name="T20" fmla="*/ 26 w 52"/>
                  <a:gd name="T21" fmla="*/ 12 h 41"/>
                  <a:gd name="T22" fmla="*/ 26 w 52"/>
                  <a:gd name="T23" fmla="*/ 12 h 41"/>
                  <a:gd name="T24" fmla="*/ 40 w 52"/>
                  <a:gd name="T25" fmla="*/ 15 h 41"/>
                  <a:gd name="T26" fmla="*/ 35 w 52"/>
                  <a:gd name="T27" fmla="*/ 30 h 41"/>
                  <a:gd name="T28" fmla="*/ 17 w 52"/>
                  <a:gd name="T29" fmla="*/ 3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41">
                    <a:moveTo>
                      <a:pt x="42" y="38"/>
                    </a:moveTo>
                    <a:cubicBezTo>
                      <a:pt x="50" y="22"/>
                      <a:pt x="52" y="13"/>
                      <a:pt x="46" y="8"/>
                    </a:cubicBezTo>
                    <a:cubicBezTo>
                      <a:pt x="35" y="0"/>
                      <a:pt x="15" y="1"/>
                      <a:pt x="6" y="8"/>
                    </a:cubicBezTo>
                    <a:cubicBezTo>
                      <a:pt x="0" y="13"/>
                      <a:pt x="1" y="23"/>
                      <a:pt x="10" y="38"/>
                    </a:cubicBezTo>
                    <a:cubicBezTo>
                      <a:pt x="11" y="40"/>
                      <a:pt x="12" y="41"/>
                      <a:pt x="14" y="41"/>
                    </a:cubicBezTo>
                    <a:cubicBezTo>
                      <a:pt x="14" y="41"/>
                      <a:pt x="14" y="41"/>
                      <a:pt x="15" y="41"/>
                    </a:cubicBezTo>
                    <a:cubicBezTo>
                      <a:pt x="22" y="39"/>
                      <a:pt x="30" y="39"/>
                      <a:pt x="37" y="40"/>
                    </a:cubicBezTo>
                    <a:cubicBezTo>
                      <a:pt x="39" y="41"/>
                      <a:pt x="41" y="40"/>
                      <a:pt x="42" y="38"/>
                    </a:cubicBezTo>
                    <a:close/>
                    <a:moveTo>
                      <a:pt x="17" y="31"/>
                    </a:moveTo>
                    <a:cubicBezTo>
                      <a:pt x="12" y="21"/>
                      <a:pt x="11" y="16"/>
                      <a:pt x="12" y="16"/>
                    </a:cubicBezTo>
                    <a:cubicBezTo>
                      <a:pt x="17" y="12"/>
                      <a:pt x="21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33" y="12"/>
                      <a:pt x="35" y="13"/>
                      <a:pt x="40" y="15"/>
                    </a:cubicBezTo>
                    <a:cubicBezTo>
                      <a:pt x="40" y="16"/>
                      <a:pt x="40" y="21"/>
                      <a:pt x="35" y="30"/>
                    </a:cubicBezTo>
                    <a:cubicBezTo>
                      <a:pt x="29" y="30"/>
                      <a:pt x="23" y="30"/>
                      <a:pt x="17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75" name="Freeform 192">
                <a:extLst>
                  <a:ext uri="{FF2B5EF4-FFF2-40B4-BE49-F238E27FC236}">
                    <a16:creationId xmlns:a16="http://schemas.microsoft.com/office/drawing/2014/main" id="{8E9D3EF1-D574-4888-AAD9-975594070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038" y="2208213"/>
                <a:ext cx="26988" cy="69850"/>
              </a:xfrm>
              <a:custGeom>
                <a:avLst/>
                <a:gdLst>
                  <a:gd name="T0" fmla="*/ 10 w 13"/>
                  <a:gd name="T1" fmla="*/ 4 h 34"/>
                  <a:gd name="T2" fmla="*/ 4 w 13"/>
                  <a:gd name="T3" fmla="*/ 0 h 34"/>
                  <a:gd name="T4" fmla="*/ 0 w 13"/>
                  <a:gd name="T5" fmla="*/ 5 h 34"/>
                  <a:gd name="T6" fmla="*/ 3 w 13"/>
                  <a:gd name="T7" fmla="*/ 30 h 34"/>
                  <a:gd name="T8" fmla="*/ 8 w 13"/>
                  <a:gd name="T9" fmla="*/ 34 h 34"/>
                  <a:gd name="T10" fmla="*/ 8 w 13"/>
                  <a:gd name="T11" fmla="*/ 34 h 34"/>
                  <a:gd name="T12" fmla="*/ 12 w 13"/>
                  <a:gd name="T13" fmla="*/ 29 h 34"/>
                  <a:gd name="T14" fmla="*/ 10 w 13"/>
                  <a:gd name="T15" fmla="*/ 7 h 34"/>
                  <a:gd name="T16" fmla="*/ 10 w 13"/>
                  <a:gd name="T17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34">
                    <a:moveTo>
                      <a:pt x="10" y="4"/>
                    </a:move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2"/>
                      <a:pt x="5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11" y="34"/>
                      <a:pt x="13" y="31"/>
                      <a:pt x="12" y="29"/>
                    </a:cubicBezTo>
                    <a:cubicBezTo>
                      <a:pt x="10" y="7"/>
                      <a:pt x="10" y="7"/>
                      <a:pt x="10" y="7"/>
                    </a:cubicBezTo>
                    <a:lnTo>
                      <a:pt x="1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76" name="Freeform 193">
                <a:extLst>
                  <a:ext uri="{FF2B5EF4-FFF2-40B4-BE49-F238E27FC236}">
                    <a16:creationId xmlns:a16="http://schemas.microsoft.com/office/drawing/2014/main" id="{75D14CFF-9CC5-4A47-B690-CE6C2CA63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176" y="2208213"/>
                <a:ext cx="26988" cy="69850"/>
              </a:xfrm>
              <a:custGeom>
                <a:avLst/>
                <a:gdLst>
                  <a:gd name="T0" fmla="*/ 8 w 13"/>
                  <a:gd name="T1" fmla="*/ 0 h 34"/>
                  <a:gd name="T2" fmla="*/ 3 w 13"/>
                  <a:gd name="T3" fmla="*/ 5 h 34"/>
                  <a:gd name="T4" fmla="*/ 0 w 13"/>
                  <a:gd name="T5" fmla="*/ 29 h 34"/>
                  <a:gd name="T6" fmla="*/ 4 w 13"/>
                  <a:gd name="T7" fmla="*/ 34 h 34"/>
                  <a:gd name="T8" fmla="*/ 5 w 13"/>
                  <a:gd name="T9" fmla="*/ 34 h 34"/>
                  <a:gd name="T10" fmla="*/ 10 w 13"/>
                  <a:gd name="T11" fmla="*/ 30 h 34"/>
                  <a:gd name="T12" fmla="*/ 12 w 13"/>
                  <a:gd name="T13" fmla="*/ 6 h 34"/>
                  <a:gd name="T14" fmla="*/ 8 w 13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4">
                    <a:moveTo>
                      <a:pt x="8" y="0"/>
                    </a:moveTo>
                    <a:cubicBezTo>
                      <a:pt x="5" y="0"/>
                      <a:pt x="3" y="2"/>
                      <a:pt x="3" y="5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31"/>
                      <a:pt x="2" y="34"/>
                      <a:pt x="4" y="34"/>
                    </a:cubicBezTo>
                    <a:cubicBezTo>
                      <a:pt x="4" y="34"/>
                      <a:pt x="5" y="34"/>
                      <a:pt x="5" y="34"/>
                    </a:cubicBezTo>
                    <a:cubicBezTo>
                      <a:pt x="7" y="34"/>
                      <a:pt x="9" y="32"/>
                      <a:pt x="10" y="3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3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783C1D4-46EE-47F3-8F95-A22AB0051B27}"/>
              </a:ext>
            </a:extLst>
          </p:cNvPr>
          <p:cNvCxnSpPr>
            <a:cxnSpLocks/>
          </p:cNvCxnSpPr>
          <p:nvPr/>
        </p:nvCxnSpPr>
        <p:spPr>
          <a:xfrm rot="16200000">
            <a:off x="1203960" y="2898140"/>
            <a:ext cx="0" cy="164592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330DAF6-02D1-46EA-9FDF-190FC96B7087}"/>
              </a:ext>
            </a:extLst>
          </p:cNvPr>
          <p:cNvGrpSpPr/>
          <p:nvPr/>
        </p:nvGrpSpPr>
        <p:grpSpPr>
          <a:xfrm>
            <a:off x="2971800" y="5811755"/>
            <a:ext cx="533400" cy="459828"/>
            <a:chOff x="2971800" y="5811755"/>
            <a:chExt cx="533400" cy="459828"/>
          </a:xfrm>
        </p:grpSpPr>
        <p:sp>
          <p:nvSpPr>
            <p:cNvPr id="87" name="Hexagon 86">
              <a:extLst>
                <a:ext uri="{FF2B5EF4-FFF2-40B4-BE49-F238E27FC236}">
                  <a16:creationId xmlns:a16="http://schemas.microsoft.com/office/drawing/2014/main" id="{656F4E3E-C934-4098-AD11-B73CFB3AF227}"/>
                </a:ext>
              </a:extLst>
            </p:cNvPr>
            <p:cNvSpPr/>
            <p:nvPr/>
          </p:nvSpPr>
          <p:spPr bwMode="gray">
            <a:xfrm>
              <a:off x="2971800" y="5811755"/>
              <a:ext cx="533400" cy="459828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F0ED724-87F7-435F-BFE3-E7A8B81410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73384" y="5926176"/>
              <a:ext cx="320040" cy="230986"/>
              <a:chOff x="7635876" y="1039813"/>
              <a:chExt cx="547687" cy="395288"/>
            </a:xfrm>
            <a:solidFill>
              <a:schemeClr val="bg1"/>
            </a:solidFill>
          </p:grpSpPr>
          <p:sp>
            <p:nvSpPr>
              <p:cNvPr id="115" name="Freeform 371">
                <a:extLst>
                  <a:ext uri="{FF2B5EF4-FFF2-40B4-BE49-F238E27FC236}">
                    <a16:creationId xmlns:a16="http://schemas.microsoft.com/office/drawing/2014/main" id="{DCD6F3C8-AD13-4CF9-BE65-7E6F8EB8CE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35876" y="1039813"/>
                <a:ext cx="398463" cy="395288"/>
              </a:xfrm>
              <a:custGeom>
                <a:avLst/>
                <a:gdLst>
                  <a:gd name="T0" fmla="*/ 166 w 173"/>
                  <a:gd name="T1" fmla="*/ 131 h 172"/>
                  <a:gd name="T2" fmla="*/ 111 w 173"/>
                  <a:gd name="T3" fmla="*/ 104 h 172"/>
                  <a:gd name="T4" fmla="*/ 111 w 173"/>
                  <a:gd name="T5" fmla="*/ 99 h 172"/>
                  <a:gd name="T6" fmla="*/ 123 w 173"/>
                  <a:gd name="T7" fmla="*/ 77 h 172"/>
                  <a:gd name="T8" fmla="*/ 129 w 173"/>
                  <a:gd name="T9" fmla="*/ 63 h 172"/>
                  <a:gd name="T10" fmla="*/ 126 w 173"/>
                  <a:gd name="T11" fmla="*/ 53 h 172"/>
                  <a:gd name="T12" fmla="*/ 126 w 173"/>
                  <a:gd name="T13" fmla="*/ 37 h 172"/>
                  <a:gd name="T14" fmla="*/ 86 w 173"/>
                  <a:gd name="T15" fmla="*/ 0 h 172"/>
                  <a:gd name="T16" fmla="*/ 47 w 173"/>
                  <a:gd name="T17" fmla="*/ 37 h 172"/>
                  <a:gd name="T18" fmla="*/ 47 w 173"/>
                  <a:gd name="T19" fmla="*/ 53 h 172"/>
                  <a:gd name="T20" fmla="*/ 44 w 173"/>
                  <a:gd name="T21" fmla="*/ 63 h 172"/>
                  <a:gd name="T22" fmla="*/ 50 w 173"/>
                  <a:gd name="T23" fmla="*/ 77 h 172"/>
                  <a:gd name="T24" fmla="*/ 62 w 173"/>
                  <a:gd name="T25" fmla="*/ 99 h 172"/>
                  <a:gd name="T26" fmla="*/ 62 w 173"/>
                  <a:gd name="T27" fmla="*/ 104 h 172"/>
                  <a:gd name="T28" fmla="*/ 7 w 173"/>
                  <a:gd name="T29" fmla="*/ 131 h 172"/>
                  <a:gd name="T30" fmla="*/ 0 w 173"/>
                  <a:gd name="T31" fmla="*/ 141 h 172"/>
                  <a:gd name="T32" fmla="*/ 0 w 173"/>
                  <a:gd name="T33" fmla="*/ 162 h 172"/>
                  <a:gd name="T34" fmla="*/ 11 w 173"/>
                  <a:gd name="T35" fmla="*/ 172 h 172"/>
                  <a:gd name="T36" fmla="*/ 162 w 173"/>
                  <a:gd name="T37" fmla="*/ 172 h 172"/>
                  <a:gd name="T38" fmla="*/ 173 w 173"/>
                  <a:gd name="T39" fmla="*/ 162 h 172"/>
                  <a:gd name="T40" fmla="*/ 173 w 173"/>
                  <a:gd name="T41" fmla="*/ 141 h 172"/>
                  <a:gd name="T42" fmla="*/ 166 w 173"/>
                  <a:gd name="T43" fmla="*/ 131 h 172"/>
                  <a:gd name="T44" fmla="*/ 163 w 173"/>
                  <a:gd name="T45" fmla="*/ 162 h 172"/>
                  <a:gd name="T46" fmla="*/ 162 w 173"/>
                  <a:gd name="T47" fmla="*/ 163 h 172"/>
                  <a:gd name="T48" fmla="*/ 11 w 173"/>
                  <a:gd name="T49" fmla="*/ 163 h 172"/>
                  <a:gd name="T50" fmla="*/ 10 w 173"/>
                  <a:gd name="T51" fmla="*/ 162 h 172"/>
                  <a:gd name="T52" fmla="*/ 10 w 173"/>
                  <a:gd name="T53" fmla="*/ 141 h 172"/>
                  <a:gd name="T54" fmla="*/ 10 w 173"/>
                  <a:gd name="T55" fmla="*/ 140 h 172"/>
                  <a:gd name="T56" fmla="*/ 71 w 173"/>
                  <a:gd name="T57" fmla="*/ 106 h 172"/>
                  <a:gd name="T58" fmla="*/ 71 w 173"/>
                  <a:gd name="T59" fmla="*/ 105 h 172"/>
                  <a:gd name="T60" fmla="*/ 71 w 173"/>
                  <a:gd name="T61" fmla="*/ 97 h 172"/>
                  <a:gd name="T62" fmla="*/ 70 w 173"/>
                  <a:gd name="T63" fmla="*/ 93 h 172"/>
                  <a:gd name="T64" fmla="*/ 59 w 173"/>
                  <a:gd name="T65" fmla="*/ 73 h 172"/>
                  <a:gd name="T66" fmla="*/ 57 w 173"/>
                  <a:gd name="T67" fmla="*/ 70 h 172"/>
                  <a:gd name="T68" fmla="*/ 53 w 173"/>
                  <a:gd name="T69" fmla="*/ 63 h 172"/>
                  <a:gd name="T70" fmla="*/ 55 w 173"/>
                  <a:gd name="T71" fmla="*/ 58 h 172"/>
                  <a:gd name="T72" fmla="*/ 56 w 173"/>
                  <a:gd name="T73" fmla="*/ 55 h 172"/>
                  <a:gd name="T74" fmla="*/ 56 w 173"/>
                  <a:gd name="T75" fmla="*/ 37 h 172"/>
                  <a:gd name="T76" fmla="*/ 86 w 173"/>
                  <a:gd name="T77" fmla="*/ 9 h 172"/>
                  <a:gd name="T78" fmla="*/ 116 w 173"/>
                  <a:gd name="T79" fmla="*/ 37 h 172"/>
                  <a:gd name="T80" fmla="*/ 116 w 173"/>
                  <a:gd name="T81" fmla="*/ 55 h 172"/>
                  <a:gd name="T82" fmla="*/ 118 w 173"/>
                  <a:gd name="T83" fmla="*/ 58 h 172"/>
                  <a:gd name="T84" fmla="*/ 119 w 173"/>
                  <a:gd name="T85" fmla="*/ 63 h 172"/>
                  <a:gd name="T86" fmla="*/ 116 w 173"/>
                  <a:gd name="T87" fmla="*/ 70 h 172"/>
                  <a:gd name="T88" fmla="*/ 114 w 173"/>
                  <a:gd name="T89" fmla="*/ 73 h 172"/>
                  <a:gd name="T90" fmla="*/ 103 w 173"/>
                  <a:gd name="T91" fmla="*/ 93 h 172"/>
                  <a:gd name="T92" fmla="*/ 102 w 173"/>
                  <a:gd name="T93" fmla="*/ 97 h 172"/>
                  <a:gd name="T94" fmla="*/ 102 w 173"/>
                  <a:gd name="T95" fmla="*/ 105 h 172"/>
                  <a:gd name="T96" fmla="*/ 102 w 173"/>
                  <a:gd name="T97" fmla="*/ 106 h 172"/>
                  <a:gd name="T98" fmla="*/ 162 w 173"/>
                  <a:gd name="T99" fmla="*/ 140 h 172"/>
                  <a:gd name="T100" fmla="*/ 163 w 173"/>
                  <a:gd name="T101" fmla="*/ 141 h 172"/>
                  <a:gd name="T102" fmla="*/ 163 w 173"/>
                  <a:gd name="T103" fmla="*/ 16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3" h="172">
                    <a:moveTo>
                      <a:pt x="166" y="131"/>
                    </a:moveTo>
                    <a:cubicBezTo>
                      <a:pt x="121" y="114"/>
                      <a:pt x="113" y="106"/>
                      <a:pt x="111" y="104"/>
                    </a:cubicBezTo>
                    <a:cubicBezTo>
                      <a:pt x="111" y="99"/>
                      <a:pt x="111" y="99"/>
                      <a:pt x="111" y="99"/>
                    </a:cubicBezTo>
                    <a:cubicBezTo>
                      <a:pt x="116" y="93"/>
                      <a:pt x="120" y="86"/>
                      <a:pt x="123" y="77"/>
                    </a:cubicBezTo>
                    <a:cubicBezTo>
                      <a:pt x="127" y="74"/>
                      <a:pt x="129" y="69"/>
                      <a:pt x="129" y="63"/>
                    </a:cubicBezTo>
                    <a:cubicBezTo>
                      <a:pt x="129" y="60"/>
                      <a:pt x="128" y="56"/>
                      <a:pt x="126" y="53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6" y="13"/>
                      <a:pt x="112" y="0"/>
                      <a:pt x="86" y="0"/>
                    </a:cubicBezTo>
                    <a:cubicBezTo>
                      <a:pt x="62" y="0"/>
                      <a:pt x="47" y="14"/>
                      <a:pt x="47" y="37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5" y="56"/>
                      <a:pt x="44" y="60"/>
                      <a:pt x="44" y="63"/>
                    </a:cubicBezTo>
                    <a:cubicBezTo>
                      <a:pt x="44" y="69"/>
                      <a:pt x="46" y="74"/>
                      <a:pt x="50" y="77"/>
                    </a:cubicBezTo>
                    <a:cubicBezTo>
                      <a:pt x="53" y="86"/>
                      <a:pt x="57" y="93"/>
                      <a:pt x="62" y="99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0" y="106"/>
                      <a:pt x="52" y="114"/>
                      <a:pt x="7" y="131"/>
                    </a:cubicBezTo>
                    <a:cubicBezTo>
                      <a:pt x="3" y="133"/>
                      <a:pt x="0" y="137"/>
                      <a:pt x="0" y="141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8"/>
                      <a:pt x="5" y="172"/>
                      <a:pt x="11" y="172"/>
                    </a:cubicBezTo>
                    <a:cubicBezTo>
                      <a:pt x="162" y="172"/>
                      <a:pt x="162" y="172"/>
                      <a:pt x="162" y="172"/>
                    </a:cubicBezTo>
                    <a:cubicBezTo>
                      <a:pt x="168" y="172"/>
                      <a:pt x="173" y="168"/>
                      <a:pt x="173" y="162"/>
                    </a:cubicBezTo>
                    <a:cubicBezTo>
                      <a:pt x="173" y="141"/>
                      <a:pt x="173" y="141"/>
                      <a:pt x="173" y="141"/>
                    </a:cubicBezTo>
                    <a:cubicBezTo>
                      <a:pt x="173" y="137"/>
                      <a:pt x="170" y="133"/>
                      <a:pt x="166" y="131"/>
                    </a:cubicBezTo>
                    <a:close/>
                    <a:moveTo>
                      <a:pt x="163" y="162"/>
                    </a:moveTo>
                    <a:cubicBezTo>
                      <a:pt x="163" y="162"/>
                      <a:pt x="163" y="163"/>
                      <a:pt x="162" y="163"/>
                    </a:cubicBezTo>
                    <a:cubicBezTo>
                      <a:pt x="11" y="163"/>
                      <a:pt x="11" y="163"/>
                      <a:pt x="11" y="163"/>
                    </a:cubicBezTo>
                    <a:cubicBezTo>
                      <a:pt x="10" y="163"/>
                      <a:pt x="10" y="162"/>
                      <a:pt x="10" y="162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1"/>
                      <a:pt x="10" y="140"/>
                      <a:pt x="10" y="140"/>
                    </a:cubicBezTo>
                    <a:cubicBezTo>
                      <a:pt x="61" y="121"/>
                      <a:pt x="69" y="112"/>
                      <a:pt x="71" y="106"/>
                    </a:cubicBezTo>
                    <a:cubicBezTo>
                      <a:pt x="71" y="106"/>
                      <a:pt x="71" y="106"/>
                      <a:pt x="71" y="105"/>
                    </a:cubicBezTo>
                    <a:cubicBezTo>
                      <a:pt x="71" y="97"/>
                      <a:pt x="71" y="97"/>
                      <a:pt x="71" y="97"/>
                    </a:cubicBezTo>
                    <a:cubicBezTo>
                      <a:pt x="71" y="96"/>
                      <a:pt x="71" y="94"/>
                      <a:pt x="70" y="93"/>
                    </a:cubicBezTo>
                    <a:cubicBezTo>
                      <a:pt x="65" y="88"/>
                      <a:pt x="61" y="81"/>
                      <a:pt x="59" y="73"/>
                    </a:cubicBezTo>
                    <a:cubicBezTo>
                      <a:pt x="59" y="72"/>
                      <a:pt x="58" y="71"/>
                      <a:pt x="57" y="70"/>
                    </a:cubicBezTo>
                    <a:cubicBezTo>
                      <a:pt x="55" y="69"/>
                      <a:pt x="53" y="66"/>
                      <a:pt x="53" y="63"/>
                    </a:cubicBezTo>
                    <a:cubicBezTo>
                      <a:pt x="53" y="61"/>
                      <a:pt x="54" y="59"/>
                      <a:pt x="55" y="58"/>
                    </a:cubicBezTo>
                    <a:cubicBezTo>
                      <a:pt x="56" y="57"/>
                      <a:pt x="56" y="56"/>
                      <a:pt x="56" y="55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19"/>
                      <a:pt x="67" y="9"/>
                      <a:pt x="86" y="9"/>
                    </a:cubicBezTo>
                    <a:cubicBezTo>
                      <a:pt x="106" y="9"/>
                      <a:pt x="116" y="19"/>
                      <a:pt x="116" y="37"/>
                    </a:cubicBezTo>
                    <a:cubicBezTo>
                      <a:pt x="116" y="55"/>
                      <a:pt x="116" y="55"/>
                      <a:pt x="116" y="55"/>
                    </a:cubicBezTo>
                    <a:cubicBezTo>
                      <a:pt x="116" y="56"/>
                      <a:pt x="117" y="57"/>
                      <a:pt x="118" y="58"/>
                    </a:cubicBezTo>
                    <a:cubicBezTo>
                      <a:pt x="118" y="59"/>
                      <a:pt x="119" y="61"/>
                      <a:pt x="119" y="63"/>
                    </a:cubicBezTo>
                    <a:cubicBezTo>
                      <a:pt x="119" y="66"/>
                      <a:pt x="118" y="69"/>
                      <a:pt x="116" y="70"/>
                    </a:cubicBezTo>
                    <a:cubicBezTo>
                      <a:pt x="115" y="71"/>
                      <a:pt x="114" y="72"/>
                      <a:pt x="114" y="73"/>
                    </a:cubicBezTo>
                    <a:cubicBezTo>
                      <a:pt x="112" y="81"/>
                      <a:pt x="108" y="88"/>
                      <a:pt x="103" y="93"/>
                    </a:cubicBezTo>
                    <a:cubicBezTo>
                      <a:pt x="102" y="94"/>
                      <a:pt x="102" y="96"/>
                      <a:pt x="102" y="97"/>
                    </a:cubicBezTo>
                    <a:cubicBezTo>
                      <a:pt x="102" y="105"/>
                      <a:pt x="102" y="105"/>
                      <a:pt x="102" y="105"/>
                    </a:cubicBezTo>
                    <a:cubicBezTo>
                      <a:pt x="102" y="106"/>
                      <a:pt x="102" y="106"/>
                      <a:pt x="102" y="106"/>
                    </a:cubicBezTo>
                    <a:cubicBezTo>
                      <a:pt x="104" y="112"/>
                      <a:pt x="112" y="121"/>
                      <a:pt x="162" y="140"/>
                    </a:cubicBezTo>
                    <a:cubicBezTo>
                      <a:pt x="163" y="140"/>
                      <a:pt x="163" y="141"/>
                      <a:pt x="163" y="141"/>
                    </a:cubicBezTo>
                    <a:lnTo>
                      <a:pt x="163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16" name="Freeform 372">
                <a:extLst>
                  <a:ext uri="{FF2B5EF4-FFF2-40B4-BE49-F238E27FC236}">
                    <a16:creationId xmlns:a16="http://schemas.microsoft.com/office/drawing/2014/main" id="{29247936-7556-48D1-B1BF-A61B0E3CA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32738" y="1062038"/>
                <a:ext cx="250825" cy="373063"/>
              </a:xfrm>
              <a:custGeom>
                <a:avLst/>
                <a:gdLst>
                  <a:gd name="T0" fmla="*/ 102 w 109"/>
                  <a:gd name="T1" fmla="*/ 123 h 162"/>
                  <a:gd name="T2" fmla="*/ 69 w 109"/>
                  <a:gd name="T3" fmla="*/ 115 h 162"/>
                  <a:gd name="T4" fmla="*/ 51 w 109"/>
                  <a:gd name="T5" fmla="*/ 110 h 162"/>
                  <a:gd name="T6" fmla="*/ 51 w 109"/>
                  <a:gd name="T7" fmla="*/ 105 h 162"/>
                  <a:gd name="T8" fmla="*/ 84 w 109"/>
                  <a:gd name="T9" fmla="*/ 96 h 162"/>
                  <a:gd name="T10" fmla="*/ 85 w 109"/>
                  <a:gd name="T11" fmla="*/ 92 h 162"/>
                  <a:gd name="T12" fmla="*/ 83 w 109"/>
                  <a:gd name="T13" fmla="*/ 89 h 162"/>
                  <a:gd name="T14" fmla="*/ 72 w 109"/>
                  <a:gd name="T15" fmla="*/ 47 h 162"/>
                  <a:gd name="T16" fmla="*/ 57 w 109"/>
                  <a:gd name="T17" fmla="*/ 12 h 162"/>
                  <a:gd name="T18" fmla="*/ 43 w 109"/>
                  <a:gd name="T19" fmla="*/ 3 h 162"/>
                  <a:gd name="T20" fmla="*/ 13 w 109"/>
                  <a:gd name="T21" fmla="*/ 4 h 162"/>
                  <a:gd name="T22" fmla="*/ 2 w 109"/>
                  <a:gd name="T23" fmla="*/ 9 h 162"/>
                  <a:gd name="T24" fmla="*/ 2 w 109"/>
                  <a:gd name="T25" fmla="*/ 16 h 162"/>
                  <a:gd name="T26" fmla="*/ 8 w 109"/>
                  <a:gd name="T27" fmla="*/ 17 h 162"/>
                  <a:gd name="T28" fmla="*/ 16 w 109"/>
                  <a:gd name="T29" fmla="*/ 13 h 162"/>
                  <a:gd name="T30" fmla="*/ 40 w 109"/>
                  <a:gd name="T31" fmla="*/ 12 h 162"/>
                  <a:gd name="T32" fmla="*/ 50 w 109"/>
                  <a:gd name="T33" fmla="*/ 19 h 162"/>
                  <a:gd name="T34" fmla="*/ 51 w 109"/>
                  <a:gd name="T35" fmla="*/ 19 h 162"/>
                  <a:gd name="T36" fmla="*/ 62 w 109"/>
                  <a:gd name="T37" fmla="*/ 47 h 162"/>
                  <a:gd name="T38" fmla="*/ 73 w 109"/>
                  <a:gd name="T39" fmla="*/ 91 h 162"/>
                  <a:gd name="T40" fmla="*/ 47 w 109"/>
                  <a:gd name="T41" fmla="*/ 96 h 162"/>
                  <a:gd name="T42" fmla="*/ 42 w 109"/>
                  <a:gd name="T43" fmla="*/ 101 h 162"/>
                  <a:gd name="T44" fmla="*/ 42 w 109"/>
                  <a:gd name="T45" fmla="*/ 112 h 162"/>
                  <a:gd name="T46" fmla="*/ 42 w 109"/>
                  <a:gd name="T47" fmla="*/ 113 h 162"/>
                  <a:gd name="T48" fmla="*/ 67 w 109"/>
                  <a:gd name="T49" fmla="*/ 124 h 162"/>
                  <a:gd name="T50" fmla="*/ 99 w 109"/>
                  <a:gd name="T51" fmla="*/ 132 h 162"/>
                  <a:gd name="T52" fmla="*/ 99 w 109"/>
                  <a:gd name="T53" fmla="*/ 133 h 162"/>
                  <a:gd name="T54" fmla="*/ 99 w 109"/>
                  <a:gd name="T55" fmla="*/ 152 h 162"/>
                  <a:gd name="T56" fmla="*/ 98 w 109"/>
                  <a:gd name="T57" fmla="*/ 153 h 162"/>
                  <a:gd name="T58" fmla="*/ 57 w 109"/>
                  <a:gd name="T59" fmla="*/ 153 h 162"/>
                  <a:gd name="T60" fmla="*/ 53 w 109"/>
                  <a:gd name="T61" fmla="*/ 158 h 162"/>
                  <a:gd name="T62" fmla="*/ 57 w 109"/>
                  <a:gd name="T63" fmla="*/ 162 h 162"/>
                  <a:gd name="T64" fmla="*/ 98 w 109"/>
                  <a:gd name="T65" fmla="*/ 162 h 162"/>
                  <a:gd name="T66" fmla="*/ 109 w 109"/>
                  <a:gd name="T67" fmla="*/ 152 h 162"/>
                  <a:gd name="T68" fmla="*/ 109 w 109"/>
                  <a:gd name="T69" fmla="*/ 133 h 162"/>
                  <a:gd name="T70" fmla="*/ 102 w 109"/>
                  <a:gd name="T71" fmla="*/ 12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9" h="162">
                    <a:moveTo>
                      <a:pt x="102" y="123"/>
                    </a:moveTo>
                    <a:cubicBezTo>
                      <a:pt x="91" y="119"/>
                      <a:pt x="79" y="117"/>
                      <a:pt x="69" y="115"/>
                    </a:cubicBezTo>
                    <a:cubicBezTo>
                      <a:pt x="62" y="114"/>
                      <a:pt x="53" y="112"/>
                      <a:pt x="51" y="110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74" y="104"/>
                      <a:pt x="83" y="97"/>
                      <a:pt x="84" y="96"/>
                    </a:cubicBezTo>
                    <a:cubicBezTo>
                      <a:pt x="85" y="95"/>
                      <a:pt x="86" y="94"/>
                      <a:pt x="85" y="92"/>
                    </a:cubicBezTo>
                    <a:cubicBezTo>
                      <a:pt x="85" y="91"/>
                      <a:pt x="84" y="89"/>
                      <a:pt x="83" y="89"/>
                    </a:cubicBezTo>
                    <a:cubicBezTo>
                      <a:pt x="78" y="86"/>
                      <a:pt x="73" y="65"/>
                      <a:pt x="72" y="47"/>
                    </a:cubicBezTo>
                    <a:cubicBezTo>
                      <a:pt x="72" y="34"/>
                      <a:pt x="67" y="21"/>
                      <a:pt x="57" y="12"/>
                    </a:cubicBezTo>
                    <a:cubicBezTo>
                      <a:pt x="54" y="8"/>
                      <a:pt x="49" y="5"/>
                      <a:pt x="43" y="3"/>
                    </a:cubicBezTo>
                    <a:cubicBezTo>
                      <a:pt x="33" y="0"/>
                      <a:pt x="22" y="0"/>
                      <a:pt x="13" y="4"/>
                    </a:cubicBezTo>
                    <a:cubicBezTo>
                      <a:pt x="9" y="5"/>
                      <a:pt x="5" y="7"/>
                      <a:pt x="2" y="9"/>
                    </a:cubicBezTo>
                    <a:cubicBezTo>
                      <a:pt x="0" y="11"/>
                      <a:pt x="0" y="14"/>
                      <a:pt x="2" y="16"/>
                    </a:cubicBezTo>
                    <a:cubicBezTo>
                      <a:pt x="3" y="18"/>
                      <a:pt x="6" y="18"/>
                      <a:pt x="8" y="17"/>
                    </a:cubicBezTo>
                    <a:cubicBezTo>
                      <a:pt x="10" y="15"/>
                      <a:pt x="13" y="14"/>
                      <a:pt x="16" y="13"/>
                    </a:cubicBezTo>
                    <a:cubicBezTo>
                      <a:pt x="24" y="10"/>
                      <a:pt x="31" y="9"/>
                      <a:pt x="40" y="12"/>
                    </a:cubicBezTo>
                    <a:cubicBezTo>
                      <a:pt x="44" y="14"/>
                      <a:pt x="48" y="16"/>
                      <a:pt x="50" y="19"/>
                    </a:cubicBezTo>
                    <a:cubicBezTo>
                      <a:pt x="50" y="19"/>
                      <a:pt x="50" y="19"/>
                      <a:pt x="51" y="19"/>
                    </a:cubicBezTo>
                    <a:cubicBezTo>
                      <a:pt x="58" y="26"/>
                      <a:pt x="62" y="36"/>
                      <a:pt x="62" y="47"/>
                    </a:cubicBezTo>
                    <a:cubicBezTo>
                      <a:pt x="63" y="55"/>
                      <a:pt x="66" y="80"/>
                      <a:pt x="73" y="91"/>
                    </a:cubicBezTo>
                    <a:cubicBezTo>
                      <a:pt x="68" y="93"/>
                      <a:pt x="60" y="96"/>
                      <a:pt x="47" y="96"/>
                    </a:cubicBezTo>
                    <a:cubicBezTo>
                      <a:pt x="44" y="96"/>
                      <a:pt x="42" y="98"/>
                      <a:pt x="42" y="101"/>
                    </a:cubicBezTo>
                    <a:cubicBezTo>
                      <a:pt x="42" y="112"/>
                      <a:pt x="42" y="112"/>
                      <a:pt x="42" y="112"/>
                    </a:cubicBezTo>
                    <a:cubicBezTo>
                      <a:pt x="42" y="112"/>
                      <a:pt x="42" y="113"/>
                      <a:pt x="42" y="113"/>
                    </a:cubicBezTo>
                    <a:cubicBezTo>
                      <a:pt x="44" y="120"/>
                      <a:pt x="53" y="122"/>
                      <a:pt x="67" y="124"/>
                    </a:cubicBezTo>
                    <a:cubicBezTo>
                      <a:pt x="76" y="126"/>
                      <a:pt x="88" y="128"/>
                      <a:pt x="99" y="132"/>
                    </a:cubicBezTo>
                    <a:cubicBezTo>
                      <a:pt x="99" y="132"/>
                      <a:pt x="99" y="133"/>
                      <a:pt x="99" y="133"/>
                    </a:cubicBezTo>
                    <a:cubicBezTo>
                      <a:pt x="99" y="152"/>
                      <a:pt x="99" y="152"/>
                      <a:pt x="99" y="152"/>
                    </a:cubicBezTo>
                    <a:cubicBezTo>
                      <a:pt x="99" y="152"/>
                      <a:pt x="99" y="153"/>
                      <a:pt x="98" y="153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5" y="153"/>
                      <a:pt x="53" y="155"/>
                      <a:pt x="53" y="158"/>
                    </a:cubicBezTo>
                    <a:cubicBezTo>
                      <a:pt x="53" y="160"/>
                      <a:pt x="55" y="162"/>
                      <a:pt x="57" y="162"/>
                    </a:cubicBezTo>
                    <a:cubicBezTo>
                      <a:pt x="98" y="162"/>
                      <a:pt x="98" y="162"/>
                      <a:pt x="98" y="162"/>
                    </a:cubicBezTo>
                    <a:cubicBezTo>
                      <a:pt x="104" y="162"/>
                      <a:pt x="109" y="158"/>
                      <a:pt x="109" y="152"/>
                    </a:cubicBezTo>
                    <a:cubicBezTo>
                      <a:pt x="109" y="133"/>
                      <a:pt x="109" y="133"/>
                      <a:pt x="109" y="133"/>
                    </a:cubicBezTo>
                    <a:cubicBezTo>
                      <a:pt x="109" y="129"/>
                      <a:pt x="106" y="125"/>
                      <a:pt x="102" y="1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7EB4B8E-C13E-463F-BAFB-A342B85B6E06}"/>
              </a:ext>
            </a:extLst>
          </p:cNvPr>
          <p:cNvGrpSpPr/>
          <p:nvPr/>
        </p:nvGrpSpPr>
        <p:grpSpPr>
          <a:xfrm>
            <a:off x="2971800" y="4734678"/>
            <a:ext cx="533400" cy="459828"/>
            <a:chOff x="2971800" y="4734678"/>
            <a:chExt cx="533400" cy="459828"/>
          </a:xfrm>
        </p:grpSpPr>
        <p:sp>
          <p:nvSpPr>
            <p:cNvPr id="105" name="Hexagon 104">
              <a:extLst>
                <a:ext uri="{FF2B5EF4-FFF2-40B4-BE49-F238E27FC236}">
                  <a16:creationId xmlns:a16="http://schemas.microsoft.com/office/drawing/2014/main" id="{CCAD8DAD-E4A6-45D0-8650-45F9B613B178}"/>
                </a:ext>
              </a:extLst>
            </p:cNvPr>
            <p:cNvSpPr/>
            <p:nvPr/>
          </p:nvSpPr>
          <p:spPr bwMode="gray">
            <a:xfrm>
              <a:off x="2971800" y="4734678"/>
              <a:ext cx="533400" cy="459828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8" name="Freeform 194">
              <a:extLst>
                <a:ext uri="{FF2B5EF4-FFF2-40B4-BE49-F238E27FC236}">
                  <a16:creationId xmlns:a16="http://schemas.microsoft.com/office/drawing/2014/main" id="{20FDE86D-1B6F-48E6-A3B9-684BE53809F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064764" y="4835928"/>
              <a:ext cx="347472" cy="257328"/>
            </a:xfrm>
            <a:custGeom>
              <a:avLst/>
              <a:gdLst>
                <a:gd name="T0" fmla="*/ 309 w 320"/>
                <a:gd name="T1" fmla="*/ 21 h 236"/>
                <a:gd name="T2" fmla="*/ 309 w 320"/>
                <a:gd name="T3" fmla="*/ 0 h 236"/>
                <a:gd name="T4" fmla="*/ 288 w 320"/>
                <a:gd name="T5" fmla="*/ 11 h 236"/>
                <a:gd name="T6" fmla="*/ 247 w 320"/>
                <a:gd name="T7" fmla="*/ 32 h 236"/>
                <a:gd name="T8" fmla="*/ 165 w 320"/>
                <a:gd name="T9" fmla="*/ 12 h 236"/>
                <a:gd name="T10" fmla="*/ 128 w 320"/>
                <a:gd name="T11" fmla="*/ 32 h 236"/>
                <a:gd name="T12" fmla="*/ 32 w 320"/>
                <a:gd name="T13" fmla="*/ 11 h 236"/>
                <a:gd name="T14" fmla="*/ 10 w 320"/>
                <a:gd name="T15" fmla="*/ 0 h 236"/>
                <a:gd name="T16" fmla="*/ 10 w 320"/>
                <a:gd name="T17" fmla="*/ 21 h 236"/>
                <a:gd name="T18" fmla="*/ 0 w 320"/>
                <a:gd name="T19" fmla="*/ 181 h 236"/>
                <a:gd name="T20" fmla="*/ 21 w 320"/>
                <a:gd name="T21" fmla="*/ 192 h 236"/>
                <a:gd name="T22" fmla="*/ 32 w 320"/>
                <a:gd name="T23" fmla="*/ 171 h 236"/>
                <a:gd name="T24" fmla="*/ 76 w 320"/>
                <a:gd name="T25" fmla="*/ 219 h 236"/>
                <a:gd name="T26" fmla="*/ 121 w 320"/>
                <a:gd name="T27" fmla="*/ 232 h 236"/>
                <a:gd name="T28" fmla="*/ 154 w 320"/>
                <a:gd name="T29" fmla="*/ 235 h 236"/>
                <a:gd name="T30" fmla="*/ 181 w 320"/>
                <a:gd name="T31" fmla="*/ 221 h 236"/>
                <a:gd name="T32" fmla="*/ 222 w 320"/>
                <a:gd name="T33" fmla="*/ 227 h 236"/>
                <a:gd name="T34" fmla="*/ 242 w 320"/>
                <a:gd name="T35" fmla="*/ 210 h 236"/>
                <a:gd name="T36" fmla="*/ 275 w 320"/>
                <a:gd name="T37" fmla="*/ 185 h 236"/>
                <a:gd name="T38" fmla="*/ 288 w 320"/>
                <a:gd name="T39" fmla="*/ 171 h 236"/>
                <a:gd name="T40" fmla="*/ 298 w 320"/>
                <a:gd name="T41" fmla="*/ 192 h 236"/>
                <a:gd name="T42" fmla="*/ 320 w 320"/>
                <a:gd name="T43" fmla="*/ 181 h 236"/>
                <a:gd name="T44" fmla="*/ 254 w 320"/>
                <a:gd name="T45" fmla="*/ 179 h 236"/>
                <a:gd name="T46" fmla="*/ 239 w 320"/>
                <a:gd name="T47" fmla="*/ 188 h 236"/>
                <a:gd name="T48" fmla="*/ 232 w 320"/>
                <a:gd name="T49" fmla="*/ 183 h 236"/>
                <a:gd name="T50" fmla="*/ 198 w 320"/>
                <a:gd name="T51" fmla="*/ 125 h 236"/>
                <a:gd name="T52" fmla="*/ 179 w 320"/>
                <a:gd name="T53" fmla="*/ 135 h 236"/>
                <a:gd name="T54" fmla="*/ 214 w 320"/>
                <a:gd name="T55" fmla="*/ 194 h 236"/>
                <a:gd name="T56" fmla="*/ 194 w 320"/>
                <a:gd name="T57" fmla="*/ 204 h 236"/>
                <a:gd name="T58" fmla="*/ 147 w 320"/>
                <a:gd name="T59" fmla="*/ 147 h 236"/>
                <a:gd name="T60" fmla="*/ 164 w 320"/>
                <a:gd name="T61" fmla="*/ 196 h 236"/>
                <a:gd name="T62" fmla="*/ 160 w 320"/>
                <a:gd name="T63" fmla="*/ 212 h 236"/>
                <a:gd name="T64" fmla="*/ 143 w 320"/>
                <a:gd name="T65" fmla="*/ 208 h 236"/>
                <a:gd name="T66" fmla="*/ 132 w 320"/>
                <a:gd name="T67" fmla="*/ 188 h 236"/>
                <a:gd name="T68" fmla="*/ 124 w 320"/>
                <a:gd name="T69" fmla="*/ 176 h 236"/>
                <a:gd name="T70" fmla="*/ 106 w 320"/>
                <a:gd name="T71" fmla="*/ 188 h 236"/>
                <a:gd name="T72" fmla="*/ 111 w 320"/>
                <a:gd name="T73" fmla="*/ 214 h 236"/>
                <a:gd name="T74" fmla="*/ 62 w 320"/>
                <a:gd name="T75" fmla="*/ 155 h 236"/>
                <a:gd name="T76" fmla="*/ 32 w 320"/>
                <a:gd name="T77" fmla="*/ 149 h 236"/>
                <a:gd name="T78" fmla="*/ 88 w 320"/>
                <a:gd name="T79" fmla="*/ 53 h 236"/>
                <a:gd name="T80" fmla="*/ 64 w 320"/>
                <a:gd name="T81" fmla="*/ 85 h 236"/>
                <a:gd name="T82" fmla="*/ 97 w 320"/>
                <a:gd name="T83" fmla="*/ 117 h 236"/>
                <a:gd name="T84" fmla="*/ 253 w 320"/>
                <a:gd name="T85" fmla="*/ 170 h 236"/>
                <a:gd name="T86" fmla="*/ 288 w 320"/>
                <a:gd name="T87" fmla="*/ 149 h 236"/>
                <a:gd name="T88" fmla="*/ 265 w 320"/>
                <a:gd name="T89" fmla="*/ 150 h 236"/>
                <a:gd name="T90" fmla="*/ 215 w 320"/>
                <a:gd name="T91" fmla="*/ 76 h 236"/>
                <a:gd name="T92" fmla="*/ 88 w 320"/>
                <a:gd name="T93" fmla="*/ 95 h 236"/>
                <a:gd name="T94" fmla="*/ 90 w 320"/>
                <a:gd name="T95" fmla="*/ 77 h 236"/>
                <a:gd name="T96" fmla="*/ 242 w 320"/>
                <a:gd name="T97" fmla="*/ 53 h 236"/>
                <a:gd name="T98" fmla="*/ 288 w 320"/>
                <a:gd name="T99" fmla="*/ 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236">
                  <a:moveTo>
                    <a:pt x="309" y="171"/>
                  </a:move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2" y="0"/>
                    <a:pt x="288" y="5"/>
                    <a:pt x="288" y="11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1" y="10"/>
                    <a:pt x="168" y="11"/>
                    <a:pt x="165" y="1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7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4" y="171"/>
                    <a:pt x="0" y="175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7" y="192"/>
                    <a:pt x="32" y="187"/>
                    <a:pt x="32" y="18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76" y="219"/>
                    <a:pt x="76" y="219"/>
                    <a:pt x="76" y="219"/>
                  </a:cubicBezTo>
                  <a:cubicBezTo>
                    <a:pt x="82" y="230"/>
                    <a:pt x="94" y="236"/>
                    <a:pt x="106" y="236"/>
                  </a:cubicBezTo>
                  <a:cubicBezTo>
                    <a:pt x="111" y="236"/>
                    <a:pt x="116" y="235"/>
                    <a:pt x="121" y="232"/>
                  </a:cubicBezTo>
                  <a:cubicBezTo>
                    <a:pt x="125" y="230"/>
                    <a:pt x="128" y="227"/>
                    <a:pt x="130" y="225"/>
                  </a:cubicBezTo>
                  <a:cubicBezTo>
                    <a:pt x="136" y="231"/>
                    <a:pt x="145" y="235"/>
                    <a:pt x="154" y="235"/>
                  </a:cubicBezTo>
                  <a:cubicBezTo>
                    <a:pt x="160" y="235"/>
                    <a:pt x="165" y="233"/>
                    <a:pt x="171" y="230"/>
                  </a:cubicBezTo>
                  <a:cubicBezTo>
                    <a:pt x="175" y="228"/>
                    <a:pt x="178" y="225"/>
                    <a:pt x="181" y="221"/>
                  </a:cubicBezTo>
                  <a:cubicBezTo>
                    <a:pt x="187" y="228"/>
                    <a:pt x="196" y="232"/>
                    <a:pt x="205" y="232"/>
                  </a:cubicBezTo>
                  <a:cubicBezTo>
                    <a:pt x="211" y="232"/>
                    <a:pt x="217" y="231"/>
                    <a:pt x="222" y="227"/>
                  </a:cubicBezTo>
                  <a:cubicBezTo>
                    <a:pt x="229" y="223"/>
                    <a:pt x="234" y="216"/>
                    <a:pt x="236" y="209"/>
                  </a:cubicBezTo>
                  <a:cubicBezTo>
                    <a:pt x="238" y="209"/>
                    <a:pt x="240" y="210"/>
                    <a:pt x="242" y="210"/>
                  </a:cubicBezTo>
                  <a:cubicBezTo>
                    <a:pt x="248" y="210"/>
                    <a:pt x="254" y="208"/>
                    <a:pt x="259" y="205"/>
                  </a:cubicBezTo>
                  <a:cubicBezTo>
                    <a:pt x="267" y="201"/>
                    <a:pt x="272" y="193"/>
                    <a:pt x="275" y="185"/>
                  </a:cubicBezTo>
                  <a:cubicBezTo>
                    <a:pt x="276" y="180"/>
                    <a:pt x="276" y="175"/>
                    <a:pt x="275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7"/>
                    <a:pt x="292" y="192"/>
                    <a:pt x="298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5" y="192"/>
                    <a:pt x="320" y="187"/>
                    <a:pt x="320" y="181"/>
                  </a:cubicBezTo>
                  <a:cubicBezTo>
                    <a:pt x="320" y="175"/>
                    <a:pt x="315" y="171"/>
                    <a:pt x="309" y="171"/>
                  </a:cubicBezTo>
                  <a:close/>
                  <a:moveTo>
                    <a:pt x="254" y="179"/>
                  </a:moveTo>
                  <a:cubicBezTo>
                    <a:pt x="253" y="183"/>
                    <a:pt x="251" y="185"/>
                    <a:pt x="248" y="187"/>
                  </a:cubicBezTo>
                  <a:cubicBezTo>
                    <a:pt x="246" y="188"/>
                    <a:pt x="242" y="189"/>
                    <a:pt x="239" y="188"/>
                  </a:cubicBezTo>
                  <a:cubicBezTo>
                    <a:pt x="236" y="187"/>
                    <a:pt x="234" y="185"/>
                    <a:pt x="232" y="183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232" y="183"/>
                    <a:pt x="232" y="183"/>
                    <a:pt x="232" y="18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5" y="119"/>
                    <a:pt x="188" y="118"/>
                    <a:pt x="183" y="121"/>
                  </a:cubicBezTo>
                  <a:cubicBezTo>
                    <a:pt x="178" y="124"/>
                    <a:pt x="176" y="130"/>
                    <a:pt x="179" y="135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7" y="199"/>
                    <a:pt x="217" y="206"/>
                    <a:pt x="211" y="209"/>
                  </a:cubicBezTo>
                  <a:cubicBezTo>
                    <a:pt x="205" y="212"/>
                    <a:pt x="198" y="210"/>
                    <a:pt x="194" y="204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59" y="146"/>
                    <a:pt x="153" y="144"/>
                    <a:pt x="147" y="147"/>
                  </a:cubicBezTo>
                  <a:cubicBezTo>
                    <a:pt x="142" y="150"/>
                    <a:pt x="141" y="157"/>
                    <a:pt x="144" y="16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6" y="201"/>
                    <a:pt x="165" y="204"/>
                  </a:cubicBezTo>
                  <a:cubicBezTo>
                    <a:pt x="165" y="207"/>
                    <a:pt x="163" y="210"/>
                    <a:pt x="160" y="212"/>
                  </a:cubicBezTo>
                  <a:cubicBezTo>
                    <a:pt x="154" y="215"/>
                    <a:pt x="147" y="213"/>
                    <a:pt x="143" y="208"/>
                  </a:cubicBezTo>
                  <a:cubicBezTo>
                    <a:pt x="143" y="208"/>
                    <a:pt x="143" y="208"/>
                    <a:pt x="143" y="20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1" y="171"/>
                    <a:pt x="114" y="170"/>
                    <a:pt x="110" y="173"/>
                  </a:cubicBezTo>
                  <a:cubicBezTo>
                    <a:pt x="105" y="176"/>
                    <a:pt x="103" y="183"/>
                    <a:pt x="106" y="188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15" y="201"/>
                    <a:pt x="118" y="209"/>
                    <a:pt x="111" y="214"/>
                  </a:cubicBezTo>
                  <a:cubicBezTo>
                    <a:pt x="105" y="217"/>
                    <a:pt x="97" y="213"/>
                    <a:pt x="94" y="208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0" y="151"/>
                    <a:pt x="57" y="149"/>
                    <a:pt x="53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0" y="64"/>
                    <a:pt x="64" y="74"/>
                    <a:pt x="64" y="85"/>
                  </a:cubicBezTo>
                  <a:cubicBezTo>
                    <a:pt x="64" y="95"/>
                    <a:pt x="68" y="105"/>
                    <a:pt x="74" y="111"/>
                  </a:cubicBezTo>
                  <a:cubicBezTo>
                    <a:pt x="81" y="116"/>
                    <a:pt x="89" y="118"/>
                    <a:pt x="97" y="117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53" y="170"/>
                    <a:pt x="253" y="170"/>
                    <a:pt x="253" y="170"/>
                  </a:cubicBezTo>
                  <a:cubicBezTo>
                    <a:pt x="254" y="173"/>
                    <a:pt x="255" y="176"/>
                    <a:pt x="254" y="179"/>
                  </a:cubicBezTo>
                  <a:close/>
                  <a:moveTo>
                    <a:pt x="288" y="149"/>
                  </a:moveTo>
                  <a:cubicBezTo>
                    <a:pt x="266" y="149"/>
                    <a:pt x="266" y="149"/>
                    <a:pt x="266" y="149"/>
                  </a:cubicBezTo>
                  <a:cubicBezTo>
                    <a:pt x="266" y="149"/>
                    <a:pt x="266" y="150"/>
                    <a:pt x="265" y="150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4" y="77"/>
                    <a:pt x="220" y="75"/>
                    <a:pt x="215" y="7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1" y="97"/>
                    <a:pt x="89" y="96"/>
                    <a:pt x="88" y="95"/>
                  </a:cubicBezTo>
                  <a:cubicBezTo>
                    <a:pt x="86" y="93"/>
                    <a:pt x="85" y="89"/>
                    <a:pt x="85" y="85"/>
                  </a:cubicBezTo>
                  <a:cubicBezTo>
                    <a:pt x="85" y="80"/>
                    <a:pt x="88" y="78"/>
                    <a:pt x="90" y="77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242" y="53"/>
                    <a:pt x="242" y="53"/>
                    <a:pt x="242" y="53"/>
                  </a:cubicBezTo>
                  <a:cubicBezTo>
                    <a:pt x="243" y="53"/>
                    <a:pt x="244" y="53"/>
                    <a:pt x="245" y="53"/>
                  </a:cubicBezTo>
                  <a:cubicBezTo>
                    <a:pt x="288" y="53"/>
                    <a:pt x="288" y="53"/>
                    <a:pt x="288" y="53"/>
                  </a:cubicBezTo>
                  <a:lnTo>
                    <a:pt x="288" y="14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F7AB34D-A1F1-4DAD-B0E6-EB6558E0847C}"/>
              </a:ext>
            </a:extLst>
          </p:cNvPr>
          <p:cNvGrpSpPr/>
          <p:nvPr/>
        </p:nvGrpSpPr>
        <p:grpSpPr>
          <a:xfrm>
            <a:off x="2971800" y="4196139"/>
            <a:ext cx="533400" cy="459828"/>
            <a:chOff x="2971800" y="4196139"/>
            <a:chExt cx="533400" cy="459828"/>
          </a:xfrm>
        </p:grpSpPr>
        <p:sp>
          <p:nvSpPr>
            <p:cNvPr id="96" name="Hexagon 95">
              <a:extLst>
                <a:ext uri="{FF2B5EF4-FFF2-40B4-BE49-F238E27FC236}">
                  <a16:creationId xmlns:a16="http://schemas.microsoft.com/office/drawing/2014/main" id="{DAF2EE65-4531-4F00-A7FD-2DED13683C34}"/>
                </a:ext>
              </a:extLst>
            </p:cNvPr>
            <p:cNvSpPr/>
            <p:nvPr/>
          </p:nvSpPr>
          <p:spPr bwMode="gray">
            <a:xfrm>
              <a:off x="2971800" y="4196139"/>
              <a:ext cx="533400" cy="459828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97489206-D2B2-4F22-BD56-F4BBDD514A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74252" y="4269505"/>
              <a:ext cx="320040" cy="330180"/>
              <a:chOff x="90505" y="2636008"/>
              <a:chExt cx="367830" cy="379484"/>
            </a:xfrm>
            <a:solidFill>
              <a:schemeClr val="bg1"/>
            </a:solidFill>
          </p:grpSpPr>
          <p:sp>
            <p:nvSpPr>
              <p:cNvPr id="119" name="Freeform 11">
                <a:extLst>
                  <a:ext uri="{FF2B5EF4-FFF2-40B4-BE49-F238E27FC236}">
                    <a16:creationId xmlns:a16="http://schemas.microsoft.com/office/drawing/2014/main" id="{23916646-A19C-4AF6-9FD5-50F038293E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505" y="2636008"/>
                <a:ext cx="367830" cy="379484"/>
              </a:xfrm>
              <a:custGeom>
                <a:avLst/>
                <a:gdLst>
                  <a:gd name="T0" fmla="*/ 145 w 220"/>
                  <a:gd name="T1" fmla="*/ 0 h 215"/>
                  <a:gd name="T2" fmla="*/ 74 w 220"/>
                  <a:gd name="T3" fmla="*/ 0 h 215"/>
                  <a:gd name="T4" fmla="*/ 0 w 220"/>
                  <a:gd name="T5" fmla="*/ 81 h 215"/>
                  <a:gd name="T6" fmla="*/ 58 w 220"/>
                  <a:gd name="T7" fmla="*/ 160 h 215"/>
                  <a:gd name="T8" fmla="*/ 58 w 220"/>
                  <a:gd name="T9" fmla="*/ 211 h 215"/>
                  <a:gd name="T10" fmla="*/ 60 w 220"/>
                  <a:gd name="T11" fmla="*/ 215 h 215"/>
                  <a:gd name="T12" fmla="*/ 62 w 220"/>
                  <a:gd name="T13" fmla="*/ 215 h 215"/>
                  <a:gd name="T14" fmla="*/ 65 w 220"/>
                  <a:gd name="T15" fmla="*/ 214 h 215"/>
                  <a:gd name="T16" fmla="*/ 125 w 220"/>
                  <a:gd name="T17" fmla="*/ 162 h 215"/>
                  <a:gd name="T18" fmla="*/ 145 w 220"/>
                  <a:gd name="T19" fmla="*/ 162 h 215"/>
                  <a:gd name="T20" fmla="*/ 220 w 220"/>
                  <a:gd name="T21" fmla="*/ 81 h 215"/>
                  <a:gd name="T22" fmla="*/ 145 w 220"/>
                  <a:gd name="T23" fmla="*/ 0 h 215"/>
                  <a:gd name="T24" fmla="*/ 145 w 220"/>
                  <a:gd name="T25" fmla="*/ 153 h 215"/>
                  <a:gd name="T26" fmla="*/ 123 w 220"/>
                  <a:gd name="T27" fmla="*/ 153 h 215"/>
                  <a:gd name="T28" fmla="*/ 120 w 220"/>
                  <a:gd name="T29" fmla="*/ 154 h 215"/>
                  <a:gd name="T30" fmla="*/ 67 w 220"/>
                  <a:gd name="T31" fmla="*/ 201 h 215"/>
                  <a:gd name="T32" fmla="*/ 67 w 220"/>
                  <a:gd name="T33" fmla="*/ 156 h 215"/>
                  <a:gd name="T34" fmla="*/ 63 w 220"/>
                  <a:gd name="T35" fmla="*/ 152 h 215"/>
                  <a:gd name="T36" fmla="*/ 9 w 220"/>
                  <a:gd name="T37" fmla="*/ 81 h 215"/>
                  <a:gd name="T38" fmla="*/ 74 w 220"/>
                  <a:gd name="T39" fmla="*/ 9 h 215"/>
                  <a:gd name="T40" fmla="*/ 145 w 220"/>
                  <a:gd name="T41" fmla="*/ 9 h 215"/>
                  <a:gd name="T42" fmla="*/ 211 w 220"/>
                  <a:gd name="T43" fmla="*/ 81 h 215"/>
                  <a:gd name="T44" fmla="*/ 145 w 220"/>
                  <a:gd name="T45" fmla="*/ 15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" h="215">
                    <a:moveTo>
                      <a:pt x="145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33" y="0"/>
                      <a:pt x="0" y="36"/>
                      <a:pt x="0" y="81"/>
                    </a:cubicBezTo>
                    <a:cubicBezTo>
                      <a:pt x="0" y="119"/>
                      <a:pt x="24" y="151"/>
                      <a:pt x="58" y="160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9" y="214"/>
                      <a:pt x="60" y="215"/>
                    </a:cubicBezTo>
                    <a:cubicBezTo>
                      <a:pt x="61" y="215"/>
                      <a:pt x="61" y="215"/>
                      <a:pt x="62" y="215"/>
                    </a:cubicBezTo>
                    <a:cubicBezTo>
                      <a:pt x="63" y="215"/>
                      <a:pt x="64" y="215"/>
                      <a:pt x="65" y="214"/>
                    </a:cubicBezTo>
                    <a:cubicBezTo>
                      <a:pt x="125" y="162"/>
                      <a:pt x="125" y="162"/>
                      <a:pt x="125" y="162"/>
                    </a:cubicBezTo>
                    <a:cubicBezTo>
                      <a:pt x="145" y="162"/>
                      <a:pt x="145" y="162"/>
                      <a:pt x="145" y="162"/>
                    </a:cubicBezTo>
                    <a:cubicBezTo>
                      <a:pt x="186" y="162"/>
                      <a:pt x="220" y="125"/>
                      <a:pt x="220" y="81"/>
                    </a:cubicBezTo>
                    <a:cubicBezTo>
                      <a:pt x="220" y="36"/>
                      <a:pt x="186" y="0"/>
                      <a:pt x="145" y="0"/>
                    </a:cubicBezTo>
                    <a:close/>
                    <a:moveTo>
                      <a:pt x="145" y="153"/>
                    </a:moveTo>
                    <a:cubicBezTo>
                      <a:pt x="123" y="153"/>
                      <a:pt x="123" y="153"/>
                      <a:pt x="123" y="153"/>
                    </a:cubicBezTo>
                    <a:cubicBezTo>
                      <a:pt x="122" y="153"/>
                      <a:pt x="121" y="153"/>
                      <a:pt x="120" y="154"/>
                    </a:cubicBezTo>
                    <a:cubicBezTo>
                      <a:pt x="67" y="201"/>
                      <a:pt x="67" y="201"/>
                      <a:pt x="67" y="201"/>
                    </a:cubicBezTo>
                    <a:cubicBezTo>
                      <a:pt x="67" y="156"/>
                      <a:pt x="67" y="156"/>
                      <a:pt x="67" y="156"/>
                    </a:cubicBezTo>
                    <a:cubicBezTo>
                      <a:pt x="67" y="154"/>
                      <a:pt x="65" y="152"/>
                      <a:pt x="63" y="152"/>
                    </a:cubicBezTo>
                    <a:cubicBezTo>
                      <a:pt x="32" y="145"/>
                      <a:pt x="9" y="116"/>
                      <a:pt x="9" y="81"/>
                    </a:cubicBezTo>
                    <a:cubicBezTo>
                      <a:pt x="9" y="41"/>
                      <a:pt x="38" y="9"/>
                      <a:pt x="74" y="9"/>
                    </a:cubicBezTo>
                    <a:cubicBezTo>
                      <a:pt x="145" y="9"/>
                      <a:pt x="145" y="9"/>
                      <a:pt x="145" y="9"/>
                    </a:cubicBezTo>
                    <a:cubicBezTo>
                      <a:pt x="181" y="9"/>
                      <a:pt x="211" y="41"/>
                      <a:pt x="211" y="81"/>
                    </a:cubicBezTo>
                    <a:cubicBezTo>
                      <a:pt x="211" y="120"/>
                      <a:pt x="181" y="153"/>
                      <a:pt x="145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0" name="Freeform 476">
                <a:extLst>
                  <a:ext uri="{FF2B5EF4-FFF2-40B4-BE49-F238E27FC236}">
                    <a16:creationId xmlns:a16="http://schemas.microsoft.com/office/drawing/2014/main" id="{2176CADD-54E3-42B6-A3AA-C5A60B7CBA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8695" y="2696599"/>
                <a:ext cx="100584" cy="164592"/>
              </a:xfrm>
              <a:custGeom>
                <a:avLst/>
                <a:gdLst>
                  <a:gd name="T0" fmla="*/ 32 w 53"/>
                  <a:gd name="T1" fmla="*/ 38 h 87"/>
                  <a:gd name="T2" fmla="*/ 32 w 53"/>
                  <a:gd name="T3" fmla="*/ 16 h 87"/>
                  <a:gd name="T4" fmla="*/ 43 w 53"/>
                  <a:gd name="T5" fmla="*/ 21 h 87"/>
                  <a:gd name="T6" fmla="*/ 45 w 53"/>
                  <a:gd name="T7" fmla="*/ 22 h 87"/>
                  <a:gd name="T8" fmla="*/ 50 w 53"/>
                  <a:gd name="T9" fmla="*/ 17 h 87"/>
                  <a:gd name="T10" fmla="*/ 48 w 53"/>
                  <a:gd name="T11" fmla="*/ 13 h 87"/>
                  <a:gd name="T12" fmla="*/ 32 w 53"/>
                  <a:gd name="T13" fmla="*/ 7 h 87"/>
                  <a:gd name="T14" fmla="*/ 32 w 53"/>
                  <a:gd name="T15" fmla="*/ 5 h 87"/>
                  <a:gd name="T16" fmla="*/ 28 w 53"/>
                  <a:gd name="T17" fmla="*/ 0 h 87"/>
                  <a:gd name="T18" fmla="*/ 23 w 53"/>
                  <a:gd name="T19" fmla="*/ 5 h 87"/>
                  <a:gd name="T20" fmla="*/ 23 w 53"/>
                  <a:gd name="T21" fmla="*/ 6 h 87"/>
                  <a:gd name="T22" fmla="*/ 3 w 53"/>
                  <a:gd name="T23" fmla="*/ 26 h 87"/>
                  <a:gd name="T24" fmla="*/ 23 w 53"/>
                  <a:gd name="T25" fmla="*/ 46 h 87"/>
                  <a:gd name="T26" fmla="*/ 23 w 53"/>
                  <a:gd name="T27" fmla="*/ 68 h 87"/>
                  <a:gd name="T28" fmla="*/ 8 w 53"/>
                  <a:gd name="T29" fmla="*/ 60 h 87"/>
                  <a:gd name="T30" fmla="*/ 5 w 53"/>
                  <a:gd name="T31" fmla="*/ 59 h 87"/>
                  <a:gd name="T32" fmla="*/ 0 w 53"/>
                  <a:gd name="T33" fmla="*/ 64 h 87"/>
                  <a:gd name="T34" fmla="*/ 2 w 53"/>
                  <a:gd name="T35" fmla="*/ 68 h 87"/>
                  <a:gd name="T36" fmla="*/ 23 w 53"/>
                  <a:gd name="T37" fmla="*/ 77 h 87"/>
                  <a:gd name="T38" fmla="*/ 23 w 53"/>
                  <a:gd name="T39" fmla="*/ 83 h 87"/>
                  <a:gd name="T40" fmla="*/ 28 w 53"/>
                  <a:gd name="T41" fmla="*/ 87 h 87"/>
                  <a:gd name="T42" fmla="*/ 32 w 53"/>
                  <a:gd name="T43" fmla="*/ 83 h 87"/>
                  <a:gd name="T44" fmla="*/ 32 w 53"/>
                  <a:gd name="T45" fmla="*/ 77 h 87"/>
                  <a:gd name="T46" fmla="*/ 53 w 53"/>
                  <a:gd name="T47" fmla="*/ 57 h 87"/>
                  <a:gd name="T48" fmla="*/ 32 w 53"/>
                  <a:gd name="T49" fmla="*/ 38 h 87"/>
                  <a:gd name="T50" fmla="*/ 43 w 53"/>
                  <a:gd name="T51" fmla="*/ 58 h 87"/>
                  <a:gd name="T52" fmla="*/ 32 w 53"/>
                  <a:gd name="T53" fmla="*/ 68 h 87"/>
                  <a:gd name="T54" fmla="*/ 32 w 53"/>
                  <a:gd name="T55" fmla="*/ 48 h 87"/>
                  <a:gd name="T56" fmla="*/ 43 w 53"/>
                  <a:gd name="T57" fmla="*/ 58 h 87"/>
                  <a:gd name="T58" fmla="*/ 13 w 53"/>
                  <a:gd name="T59" fmla="*/ 25 h 87"/>
                  <a:gd name="T60" fmla="*/ 23 w 53"/>
                  <a:gd name="T61" fmla="*/ 15 h 87"/>
                  <a:gd name="T62" fmla="*/ 23 w 53"/>
                  <a:gd name="T63" fmla="*/ 36 h 87"/>
                  <a:gd name="T64" fmla="*/ 13 w 53"/>
                  <a:gd name="T65" fmla="*/ 2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87">
                    <a:moveTo>
                      <a:pt x="32" y="38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5" y="17"/>
                      <a:pt x="39" y="18"/>
                      <a:pt x="43" y="21"/>
                    </a:cubicBezTo>
                    <a:cubicBezTo>
                      <a:pt x="44" y="22"/>
                      <a:pt x="45" y="22"/>
                      <a:pt x="45" y="22"/>
                    </a:cubicBezTo>
                    <a:cubicBezTo>
                      <a:pt x="48" y="22"/>
                      <a:pt x="50" y="20"/>
                      <a:pt x="50" y="17"/>
                    </a:cubicBezTo>
                    <a:cubicBezTo>
                      <a:pt x="50" y="15"/>
                      <a:pt x="48" y="13"/>
                      <a:pt x="48" y="13"/>
                    </a:cubicBezTo>
                    <a:cubicBezTo>
                      <a:pt x="43" y="9"/>
                      <a:pt x="38" y="7"/>
                      <a:pt x="32" y="7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2"/>
                      <a:pt x="30" y="0"/>
                      <a:pt x="28" y="0"/>
                    </a:cubicBezTo>
                    <a:cubicBezTo>
                      <a:pt x="25" y="0"/>
                      <a:pt x="23" y="2"/>
                      <a:pt x="23" y="5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11" y="7"/>
                      <a:pt x="3" y="15"/>
                      <a:pt x="3" y="26"/>
                    </a:cubicBezTo>
                    <a:cubicBezTo>
                      <a:pt x="3" y="36"/>
                      <a:pt x="9" y="42"/>
                      <a:pt x="23" y="46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18" y="67"/>
                      <a:pt x="13" y="65"/>
                      <a:pt x="8" y="60"/>
                    </a:cubicBezTo>
                    <a:cubicBezTo>
                      <a:pt x="8" y="60"/>
                      <a:pt x="7" y="59"/>
                      <a:pt x="5" y="59"/>
                    </a:cubicBezTo>
                    <a:cubicBezTo>
                      <a:pt x="2" y="59"/>
                      <a:pt x="0" y="61"/>
                      <a:pt x="0" y="64"/>
                    </a:cubicBezTo>
                    <a:cubicBezTo>
                      <a:pt x="0" y="66"/>
                      <a:pt x="1" y="67"/>
                      <a:pt x="2" y="68"/>
                    </a:cubicBezTo>
                    <a:cubicBezTo>
                      <a:pt x="9" y="73"/>
                      <a:pt x="16" y="76"/>
                      <a:pt x="23" y="77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23" y="85"/>
                      <a:pt x="25" y="87"/>
                      <a:pt x="28" y="87"/>
                    </a:cubicBezTo>
                    <a:cubicBezTo>
                      <a:pt x="30" y="87"/>
                      <a:pt x="32" y="85"/>
                      <a:pt x="32" y="83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44" y="76"/>
                      <a:pt x="53" y="68"/>
                      <a:pt x="53" y="57"/>
                    </a:cubicBezTo>
                    <a:cubicBezTo>
                      <a:pt x="53" y="47"/>
                      <a:pt x="46" y="41"/>
                      <a:pt x="32" y="38"/>
                    </a:cubicBezTo>
                    <a:close/>
                    <a:moveTo>
                      <a:pt x="43" y="58"/>
                    </a:moveTo>
                    <a:cubicBezTo>
                      <a:pt x="43" y="64"/>
                      <a:pt x="38" y="67"/>
                      <a:pt x="32" y="6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41" y="50"/>
                      <a:pt x="43" y="53"/>
                      <a:pt x="43" y="58"/>
                    </a:cubicBezTo>
                    <a:close/>
                    <a:moveTo>
                      <a:pt x="13" y="25"/>
                    </a:moveTo>
                    <a:cubicBezTo>
                      <a:pt x="13" y="20"/>
                      <a:pt x="17" y="16"/>
                      <a:pt x="23" y="15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14" y="33"/>
                      <a:pt x="13" y="30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6826A13-2DD4-47B1-8714-09F00B61D84E}"/>
              </a:ext>
            </a:extLst>
          </p:cNvPr>
          <p:cNvGrpSpPr/>
          <p:nvPr/>
        </p:nvGrpSpPr>
        <p:grpSpPr>
          <a:xfrm>
            <a:off x="2971800" y="3657600"/>
            <a:ext cx="533400" cy="459828"/>
            <a:chOff x="2971800" y="3657600"/>
            <a:chExt cx="533400" cy="459828"/>
          </a:xfrm>
        </p:grpSpPr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C801606F-8188-44BE-850F-F3A11DB413A3}"/>
                </a:ext>
              </a:extLst>
            </p:cNvPr>
            <p:cNvSpPr/>
            <p:nvPr/>
          </p:nvSpPr>
          <p:spPr bwMode="gray">
            <a:xfrm>
              <a:off x="2971800" y="3657600"/>
              <a:ext cx="533400" cy="459828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7D2ED86-6EA0-4F9C-9693-3587EDDE65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99124" y="3704634"/>
              <a:ext cx="278752" cy="365760"/>
              <a:chOff x="8623301" y="5210175"/>
              <a:chExt cx="392113" cy="523876"/>
            </a:xfrm>
            <a:solidFill>
              <a:schemeClr val="bg1"/>
            </a:solidFill>
          </p:grpSpPr>
          <p:sp>
            <p:nvSpPr>
              <p:cNvPr id="123" name="Freeform 439">
                <a:extLst>
                  <a:ext uri="{FF2B5EF4-FFF2-40B4-BE49-F238E27FC236}">
                    <a16:creationId xmlns:a16="http://schemas.microsoft.com/office/drawing/2014/main" id="{19E94EAF-0B62-42C1-BC42-B570DBD41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551" y="5210175"/>
                <a:ext cx="201613" cy="252413"/>
              </a:xfrm>
              <a:custGeom>
                <a:avLst/>
                <a:gdLst>
                  <a:gd name="T0" fmla="*/ 5 w 94"/>
                  <a:gd name="T1" fmla="*/ 118 h 118"/>
                  <a:gd name="T2" fmla="*/ 9 w 94"/>
                  <a:gd name="T3" fmla="*/ 113 h 118"/>
                  <a:gd name="T4" fmla="*/ 9 w 94"/>
                  <a:gd name="T5" fmla="*/ 10 h 118"/>
                  <a:gd name="T6" fmla="*/ 85 w 94"/>
                  <a:gd name="T7" fmla="*/ 10 h 118"/>
                  <a:gd name="T8" fmla="*/ 85 w 94"/>
                  <a:gd name="T9" fmla="*/ 113 h 118"/>
                  <a:gd name="T10" fmla="*/ 90 w 94"/>
                  <a:gd name="T11" fmla="*/ 118 h 118"/>
                  <a:gd name="T12" fmla="*/ 94 w 94"/>
                  <a:gd name="T13" fmla="*/ 113 h 118"/>
                  <a:gd name="T14" fmla="*/ 94 w 94"/>
                  <a:gd name="T15" fmla="*/ 5 h 118"/>
                  <a:gd name="T16" fmla="*/ 93 w 94"/>
                  <a:gd name="T17" fmla="*/ 2 h 118"/>
                  <a:gd name="T18" fmla="*/ 90 w 94"/>
                  <a:gd name="T19" fmla="*/ 0 h 118"/>
                  <a:gd name="T20" fmla="*/ 5 w 94"/>
                  <a:gd name="T21" fmla="*/ 0 h 118"/>
                  <a:gd name="T22" fmla="*/ 0 w 94"/>
                  <a:gd name="T23" fmla="*/ 5 h 118"/>
                  <a:gd name="T24" fmla="*/ 0 w 94"/>
                  <a:gd name="T25" fmla="*/ 113 h 118"/>
                  <a:gd name="T26" fmla="*/ 5 w 94"/>
                  <a:gd name="T2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118">
                    <a:moveTo>
                      <a:pt x="5" y="118"/>
                    </a:moveTo>
                    <a:cubicBezTo>
                      <a:pt x="7" y="118"/>
                      <a:pt x="9" y="115"/>
                      <a:pt x="9" y="113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5" y="10"/>
                      <a:pt x="85" y="10"/>
                      <a:pt x="85" y="10"/>
                    </a:cubicBezTo>
                    <a:cubicBezTo>
                      <a:pt x="85" y="113"/>
                      <a:pt x="85" y="113"/>
                      <a:pt x="85" y="113"/>
                    </a:cubicBezTo>
                    <a:cubicBezTo>
                      <a:pt x="85" y="115"/>
                      <a:pt x="87" y="118"/>
                      <a:pt x="90" y="118"/>
                    </a:cubicBezTo>
                    <a:cubicBezTo>
                      <a:pt x="92" y="118"/>
                      <a:pt x="94" y="115"/>
                      <a:pt x="94" y="113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4"/>
                      <a:pt x="94" y="3"/>
                      <a:pt x="93" y="2"/>
                    </a:cubicBezTo>
                    <a:cubicBezTo>
                      <a:pt x="92" y="1"/>
                      <a:pt x="91" y="0"/>
                      <a:pt x="9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5"/>
                      <a:pt x="2" y="118"/>
                      <a:pt x="5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4" name="Freeform 440">
                <a:extLst>
                  <a:ext uri="{FF2B5EF4-FFF2-40B4-BE49-F238E27FC236}">
                    <a16:creationId xmlns:a16="http://schemas.microsoft.com/office/drawing/2014/main" id="{E7A09E82-B465-4E5F-9952-EAB712F1D5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3301" y="5367338"/>
                <a:ext cx="392113" cy="366713"/>
              </a:xfrm>
              <a:custGeom>
                <a:avLst/>
                <a:gdLst>
                  <a:gd name="T0" fmla="*/ 180 w 182"/>
                  <a:gd name="T1" fmla="*/ 64 h 171"/>
                  <a:gd name="T2" fmla="*/ 171 w 182"/>
                  <a:gd name="T3" fmla="*/ 57 h 171"/>
                  <a:gd name="T4" fmla="*/ 118 w 182"/>
                  <a:gd name="T5" fmla="*/ 56 h 171"/>
                  <a:gd name="T6" fmla="*/ 100 w 182"/>
                  <a:gd name="T7" fmla="*/ 6 h 171"/>
                  <a:gd name="T8" fmla="*/ 91 w 182"/>
                  <a:gd name="T9" fmla="*/ 0 h 171"/>
                  <a:gd name="T10" fmla="*/ 82 w 182"/>
                  <a:gd name="T11" fmla="*/ 6 h 171"/>
                  <a:gd name="T12" fmla="*/ 64 w 182"/>
                  <a:gd name="T13" fmla="*/ 56 h 171"/>
                  <a:gd name="T14" fmla="*/ 11 w 182"/>
                  <a:gd name="T15" fmla="*/ 57 h 171"/>
                  <a:gd name="T16" fmla="*/ 2 w 182"/>
                  <a:gd name="T17" fmla="*/ 64 h 171"/>
                  <a:gd name="T18" fmla="*/ 5 w 182"/>
                  <a:gd name="T19" fmla="*/ 75 h 171"/>
                  <a:gd name="T20" fmla="*/ 47 w 182"/>
                  <a:gd name="T21" fmla="*/ 107 h 171"/>
                  <a:gd name="T22" fmla="*/ 32 w 182"/>
                  <a:gd name="T23" fmla="*/ 157 h 171"/>
                  <a:gd name="T24" fmla="*/ 36 w 182"/>
                  <a:gd name="T25" fmla="*/ 168 h 171"/>
                  <a:gd name="T26" fmla="*/ 42 w 182"/>
                  <a:gd name="T27" fmla="*/ 170 h 171"/>
                  <a:gd name="T28" fmla="*/ 47 w 182"/>
                  <a:gd name="T29" fmla="*/ 168 h 171"/>
                  <a:gd name="T30" fmla="*/ 91 w 182"/>
                  <a:gd name="T31" fmla="*/ 138 h 171"/>
                  <a:gd name="T32" fmla="*/ 135 w 182"/>
                  <a:gd name="T33" fmla="*/ 168 h 171"/>
                  <a:gd name="T34" fmla="*/ 146 w 182"/>
                  <a:gd name="T35" fmla="*/ 168 h 171"/>
                  <a:gd name="T36" fmla="*/ 150 w 182"/>
                  <a:gd name="T37" fmla="*/ 157 h 171"/>
                  <a:gd name="T38" fmla="*/ 135 w 182"/>
                  <a:gd name="T39" fmla="*/ 107 h 171"/>
                  <a:gd name="T40" fmla="*/ 177 w 182"/>
                  <a:gd name="T41" fmla="*/ 75 h 171"/>
                  <a:gd name="T42" fmla="*/ 180 w 182"/>
                  <a:gd name="T43" fmla="*/ 64 h 171"/>
                  <a:gd name="T44" fmla="*/ 126 w 182"/>
                  <a:gd name="T45" fmla="*/ 101 h 171"/>
                  <a:gd name="T46" fmla="*/ 124 w 182"/>
                  <a:gd name="T47" fmla="*/ 106 h 171"/>
                  <a:gd name="T48" fmla="*/ 140 w 182"/>
                  <a:gd name="T49" fmla="*/ 160 h 171"/>
                  <a:gd name="T50" fmla="*/ 94 w 182"/>
                  <a:gd name="T51" fmla="*/ 128 h 171"/>
                  <a:gd name="T52" fmla="*/ 88 w 182"/>
                  <a:gd name="T53" fmla="*/ 128 h 171"/>
                  <a:gd name="T54" fmla="*/ 42 w 182"/>
                  <a:gd name="T55" fmla="*/ 160 h 171"/>
                  <a:gd name="T56" fmla="*/ 42 w 182"/>
                  <a:gd name="T57" fmla="*/ 160 h 171"/>
                  <a:gd name="T58" fmla="*/ 41 w 182"/>
                  <a:gd name="T59" fmla="*/ 160 h 171"/>
                  <a:gd name="T60" fmla="*/ 58 w 182"/>
                  <a:gd name="T61" fmla="*/ 106 h 171"/>
                  <a:gd name="T62" fmla="*/ 56 w 182"/>
                  <a:gd name="T63" fmla="*/ 101 h 171"/>
                  <a:gd name="T64" fmla="*/ 11 w 182"/>
                  <a:gd name="T65" fmla="*/ 67 h 171"/>
                  <a:gd name="T66" fmla="*/ 68 w 182"/>
                  <a:gd name="T67" fmla="*/ 66 h 171"/>
                  <a:gd name="T68" fmla="*/ 72 w 182"/>
                  <a:gd name="T69" fmla="*/ 63 h 171"/>
                  <a:gd name="T70" fmla="*/ 91 w 182"/>
                  <a:gd name="T71" fmla="*/ 10 h 171"/>
                  <a:gd name="T72" fmla="*/ 110 w 182"/>
                  <a:gd name="T73" fmla="*/ 63 h 171"/>
                  <a:gd name="T74" fmla="*/ 114 w 182"/>
                  <a:gd name="T75" fmla="*/ 66 h 171"/>
                  <a:gd name="T76" fmla="*/ 171 w 182"/>
                  <a:gd name="T77" fmla="*/ 67 h 171"/>
                  <a:gd name="T78" fmla="*/ 126 w 182"/>
                  <a:gd name="T79" fmla="*/ 10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2" h="171">
                    <a:moveTo>
                      <a:pt x="180" y="64"/>
                    </a:moveTo>
                    <a:cubicBezTo>
                      <a:pt x="179" y="60"/>
                      <a:pt x="175" y="57"/>
                      <a:pt x="171" y="57"/>
                    </a:cubicBezTo>
                    <a:cubicBezTo>
                      <a:pt x="118" y="56"/>
                      <a:pt x="118" y="56"/>
                      <a:pt x="118" y="5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99" y="2"/>
                      <a:pt x="95" y="0"/>
                      <a:pt x="91" y="0"/>
                    </a:cubicBezTo>
                    <a:cubicBezTo>
                      <a:pt x="87" y="0"/>
                      <a:pt x="83" y="2"/>
                      <a:pt x="82" y="6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7" y="57"/>
                      <a:pt x="3" y="60"/>
                      <a:pt x="2" y="64"/>
                    </a:cubicBezTo>
                    <a:cubicBezTo>
                      <a:pt x="0" y="68"/>
                      <a:pt x="2" y="73"/>
                      <a:pt x="5" y="75"/>
                    </a:cubicBezTo>
                    <a:cubicBezTo>
                      <a:pt x="47" y="107"/>
                      <a:pt x="47" y="107"/>
                      <a:pt x="47" y="107"/>
                    </a:cubicBezTo>
                    <a:cubicBezTo>
                      <a:pt x="32" y="157"/>
                      <a:pt x="32" y="157"/>
                      <a:pt x="32" y="157"/>
                    </a:cubicBezTo>
                    <a:cubicBezTo>
                      <a:pt x="31" y="161"/>
                      <a:pt x="32" y="166"/>
                      <a:pt x="36" y="168"/>
                    </a:cubicBezTo>
                    <a:cubicBezTo>
                      <a:pt x="38" y="169"/>
                      <a:pt x="40" y="170"/>
                      <a:pt x="42" y="170"/>
                    </a:cubicBezTo>
                    <a:cubicBezTo>
                      <a:pt x="44" y="170"/>
                      <a:pt x="46" y="169"/>
                      <a:pt x="47" y="168"/>
                    </a:cubicBezTo>
                    <a:cubicBezTo>
                      <a:pt x="91" y="138"/>
                      <a:pt x="91" y="138"/>
                      <a:pt x="91" y="138"/>
                    </a:cubicBezTo>
                    <a:cubicBezTo>
                      <a:pt x="135" y="168"/>
                      <a:pt x="135" y="168"/>
                      <a:pt x="135" y="168"/>
                    </a:cubicBezTo>
                    <a:cubicBezTo>
                      <a:pt x="138" y="171"/>
                      <a:pt x="143" y="171"/>
                      <a:pt x="146" y="168"/>
                    </a:cubicBezTo>
                    <a:cubicBezTo>
                      <a:pt x="150" y="166"/>
                      <a:pt x="151" y="161"/>
                      <a:pt x="150" y="157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77" y="75"/>
                      <a:pt x="177" y="75"/>
                      <a:pt x="177" y="75"/>
                    </a:cubicBezTo>
                    <a:cubicBezTo>
                      <a:pt x="180" y="73"/>
                      <a:pt x="182" y="68"/>
                      <a:pt x="180" y="64"/>
                    </a:cubicBezTo>
                    <a:close/>
                    <a:moveTo>
                      <a:pt x="126" y="101"/>
                    </a:moveTo>
                    <a:cubicBezTo>
                      <a:pt x="124" y="102"/>
                      <a:pt x="124" y="104"/>
                      <a:pt x="124" y="106"/>
                    </a:cubicBezTo>
                    <a:cubicBezTo>
                      <a:pt x="140" y="160"/>
                      <a:pt x="140" y="160"/>
                      <a:pt x="140" y="160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92" y="127"/>
                      <a:pt x="90" y="127"/>
                      <a:pt x="88" y="128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1" y="160"/>
                      <a:pt x="41" y="160"/>
                      <a:pt x="41" y="160"/>
                    </a:cubicBezTo>
                    <a:cubicBezTo>
                      <a:pt x="58" y="106"/>
                      <a:pt x="58" y="106"/>
                      <a:pt x="58" y="106"/>
                    </a:cubicBezTo>
                    <a:cubicBezTo>
                      <a:pt x="58" y="104"/>
                      <a:pt x="58" y="102"/>
                      <a:pt x="56" y="101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70" y="66"/>
                      <a:pt x="72" y="64"/>
                      <a:pt x="72" y="63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110" y="63"/>
                      <a:pt x="110" y="63"/>
                      <a:pt x="110" y="63"/>
                    </a:cubicBezTo>
                    <a:cubicBezTo>
                      <a:pt x="110" y="64"/>
                      <a:pt x="112" y="66"/>
                      <a:pt x="114" y="66"/>
                    </a:cubicBezTo>
                    <a:cubicBezTo>
                      <a:pt x="171" y="67"/>
                      <a:pt x="171" y="67"/>
                      <a:pt x="171" y="67"/>
                    </a:cubicBezTo>
                    <a:lnTo>
                      <a:pt x="126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675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Pay Progression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726" t="23475" r="2303" b="1956"/>
          <a:stretch/>
        </p:blipFill>
        <p:spPr>
          <a:xfrm>
            <a:off x="914400" y="804962"/>
            <a:ext cx="10058400" cy="5672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611779"/>
            <a:ext cx="3291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PwC Faculty Symposium,  August 2011</a:t>
            </a:r>
          </a:p>
        </p:txBody>
      </p:sp>
    </p:spTree>
    <p:extLst>
      <p:ext uri="{BB962C8B-B14F-4D97-AF65-F5344CB8AC3E}">
        <p14:creationId xmlns:p14="http://schemas.microsoft.com/office/powerpoint/2010/main" val="2046423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27E211-80CF-4E59-9058-CFDB2326660D}"/>
              </a:ext>
            </a:extLst>
          </p:cNvPr>
          <p:cNvSpPr/>
          <p:nvPr/>
        </p:nvSpPr>
        <p:spPr bwMode="gray">
          <a:xfrm>
            <a:off x="0" y="3120321"/>
            <a:ext cx="12192000" cy="836908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Graduate School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60C69C3-4042-46E4-A18C-3B5FED64AA6A}"/>
              </a:ext>
            </a:extLst>
          </p:cNvPr>
          <p:cNvGrpSpPr/>
          <p:nvPr/>
        </p:nvGrpSpPr>
        <p:grpSpPr>
          <a:xfrm>
            <a:off x="469900" y="1981200"/>
            <a:ext cx="3624072" cy="3124200"/>
            <a:chOff x="469900" y="1600200"/>
            <a:chExt cx="3624072" cy="3124200"/>
          </a:xfrm>
        </p:grpSpPr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D0FF2FC9-534F-41BF-8415-EF0B44DD16E3}"/>
                </a:ext>
              </a:extLst>
            </p:cNvPr>
            <p:cNvSpPr/>
            <p:nvPr/>
          </p:nvSpPr>
          <p:spPr bwMode="gray">
            <a:xfrm>
              <a:off x="469900" y="1600200"/>
              <a:ext cx="3624072" cy="3124200"/>
            </a:xfrm>
            <a:prstGeom prst="hexagon">
              <a:avLst/>
            </a:prstGeom>
            <a:solidFill>
              <a:schemeClr val="accent1">
                <a:lumMod val="50000"/>
              </a:schemeClr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8890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Law School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78">
              <a:extLst>
                <a:ext uri="{FF2B5EF4-FFF2-40B4-BE49-F238E27FC236}">
                  <a16:creationId xmlns:a16="http://schemas.microsoft.com/office/drawing/2014/main" id="{AD370735-3E4F-4993-9FCA-25C820DF7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19200" y="1828800"/>
              <a:ext cx="2067749" cy="1371600"/>
            </a:xfrm>
            <a:custGeom>
              <a:avLst/>
              <a:gdLst>
                <a:gd name="T0" fmla="*/ 240 w 240"/>
                <a:gd name="T1" fmla="*/ 115 h 159"/>
                <a:gd name="T2" fmla="*/ 239 w 240"/>
                <a:gd name="T3" fmla="*/ 114 h 159"/>
                <a:gd name="T4" fmla="*/ 192 w 240"/>
                <a:gd name="T5" fmla="*/ 20 h 159"/>
                <a:gd name="T6" fmla="*/ 191 w 240"/>
                <a:gd name="T7" fmla="*/ 19 h 159"/>
                <a:gd name="T8" fmla="*/ 189 w 240"/>
                <a:gd name="T9" fmla="*/ 18 h 159"/>
                <a:gd name="T10" fmla="*/ 125 w 240"/>
                <a:gd name="T11" fmla="*/ 18 h 159"/>
                <a:gd name="T12" fmla="*/ 120 w 240"/>
                <a:gd name="T13" fmla="*/ 0 h 159"/>
                <a:gd name="T14" fmla="*/ 115 w 240"/>
                <a:gd name="T15" fmla="*/ 18 h 159"/>
                <a:gd name="T16" fmla="*/ 51 w 240"/>
                <a:gd name="T17" fmla="*/ 18 h 159"/>
                <a:gd name="T18" fmla="*/ 49 w 240"/>
                <a:gd name="T19" fmla="*/ 19 h 159"/>
                <a:gd name="T20" fmla="*/ 47 w 240"/>
                <a:gd name="T21" fmla="*/ 20 h 159"/>
                <a:gd name="T22" fmla="*/ 0 w 240"/>
                <a:gd name="T23" fmla="*/ 114 h 159"/>
                <a:gd name="T24" fmla="*/ 0 w 240"/>
                <a:gd name="T25" fmla="*/ 115 h 159"/>
                <a:gd name="T26" fmla="*/ 0 w 240"/>
                <a:gd name="T27" fmla="*/ 116 h 159"/>
                <a:gd name="T28" fmla="*/ 102 w 240"/>
                <a:gd name="T29" fmla="*/ 116 h 159"/>
                <a:gd name="T30" fmla="*/ 102 w 240"/>
                <a:gd name="T31" fmla="*/ 115 h 159"/>
                <a:gd name="T32" fmla="*/ 101 w 240"/>
                <a:gd name="T33" fmla="*/ 114 h 159"/>
                <a:gd name="T34" fmla="*/ 115 w 240"/>
                <a:gd name="T35" fmla="*/ 28 h 159"/>
                <a:gd name="T36" fmla="*/ 120 w 240"/>
                <a:gd name="T37" fmla="*/ 57 h 159"/>
                <a:gd name="T38" fmla="*/ 125 w 240"/>
                <a:gd name="T39" fmla="*/ 28 h 159"/>
                <a:gd name="T40" fmla="*/ 138 w 240"/>
                <a:gd name="T41" fmla="*/ 114 h 159"/>
                <a:gd name="T42" fmla="*/ 138 w 240"/>
                <a:gd name="T43" fmla="*/ 115 h 159"/>
                <a:gd name="T44" fmla="*/ 138 w 240"/>
                <a:gd name="T45" fmla="*/ 116 h 159"/>
                <a:gd name="T46" fmla="*/ 240 w 240"/>
                <a:gd name="T47" fmla="*/ 116 h 159"/>
                <a:gd name="T48" fmla="*/ 51 w 240"/>
                <a:gd name="T49" fmla="*/ 34 h 159"/>
                <a:gd name="T50" fmla="*/ 12 w 240"/>
                <a:gd name="T51" fmla="*/ 111 h 159"/>
                <a:gd name="T52" fmla="*/ 51 w 240"/>
                <a:gd name="T53" fmla="*/ 149 h 159"/>
                <a:gd name="T54" fmla="*/ 92 w 240"/>
                <a:gd name="T55" fmla="*/ 121 h 159"/>
                <a:gd name="T56" fmla="*/ 227 w 240"/>
                <a:gd name="T57" fmla="*/ 111 h 159"/>
                <a:gd name="T58" fmla="*/ 189 w 240"/>
                <a:gd name="T59" fmla="*/ 34 h 159"/>
                <a:gd name="T60" fmla="*/ 189 w 240"/>
                <a:gd name="T61" fmla="*/ 149 h 159"/>
                <a:gd name="T62" fmla="*/ 230 w 240"/>
                <a:gd name="T63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159">
                  <a:moveTo>
                    <a:pt x="240" y="116"/>
                  </a:moveTo>
                  <a:cubicBezTo>
                    <a:pt x="240" y="116"/>
                    <a:pt x="240" y="116"/>
                    <a:pt x="240" y="115"/>
                  </a:cubicBezTo>
                  <a:cubicBezTo>
                    <a:pt x="240" y="115"/>
                    <a:pt x="240" y="115"/>
                    <a:pt x="239" y="114"/>
                  </a:cubicBezTo>
                  <a:cubicBezTo>
                    <a:pt x="239" y="114"/>
                    <a:pt x="239" y="114"/>
                    <a:pt x="239" y="114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20"/>
                    <a:pt x="193" y="20"/>
                    <a:pt x="192" y="20"/>
                  </a:cubicBezTo>
                  <a:cubicBezTo>
                    <a:pt x="192" y="20"/>
                    <a:pt x="192" y="19"/>
                    <a:pt x="192" y="19"/>
                  </a:cubicBezTo>
                  <a:cubicBezTo>
                    <a:pt x="192" y="19"/>
                    <a:pt x="191" y="19"/>
                    <a:pt x="191" y="19"/>
                  </a:cubicBezTo>
                  <a:cubicBezTo>
                    <a:pt x="191" y="19"/>
                    <a:pt x="191" y="18"/>
                    <a:pt x="191" y="18"/>
                  </a:cubicBezTo>
                  <a:cubicBezTo>
                    <a:pt x="190" y="18"/>
                    <a:pt x="190" y="18"/>
                    <a:pt x="189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25" y="18"/>
                    <a:pt x="125" y="18"/>
                    <a:pt x="125" y="18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5" y="3"/>
                    <a:pt x="123" y="0"/>
                    <a:pt x="120" y="0"/>
                  </a:cubicBezTo>
                  <a:cubicBezTo>
                    <a:pt x="117" y="0"/>
                    <a:pt x="115" y="3"/>
                    <a:pt x="115" y="5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0" y="18"/>
                    <a:pt x="50" y="18"/>
                    <a:pt x="49" y="18"/>
                  </a:cubicBezTo>
                  <a:cubicBezTo>
                    <a:pt x="49" y="18"/>
                    <a:pt x="49" y="19"/>
                    <a:pt x="49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7" y="20"/>
                    <a:pt x="47" y="20"/>
                  </a:cubicBezTo>
                  <a:cubicBezTo>
                    <a:pt x="47" y="20"/>
                    <a:pt x="47" y="20"/>
                    <a:pt x="47" y="2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40"/>
                    <a:pt x="23" y="159"/>
                    <a:pt x="51" y="159"/>
                  </a:cubicBezTo>
                  <a:cubicBezTo>
                    <a:pt x="79" y="159"/>
                    <a:pt x="102" y="140"/>
                    <a:pt x="102" y="116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6"/>
                    <a:pt x="102" y="116"/>
                    <a:pt x="102" y="115"/>
                  </a:cubicBezTo>
                  <a:cubicBezTo>
                    <a:pt x="102" y="115"/>
                    <a:pt x="102" y="115"/>
                    <a:pt x="101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5"/>
                    <a:pt x="117" y="57"/>
                    <a:pt x="120" y="57"/>
                  </a:cubicBezTo>
                  <a:cubicBezTo>
                    <a:pt x="123" y="57"/>
                    <a:pt x="125" y="55"/>
                    <a:pt x="125" y="52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8" y="114"/>
                    <a:pt x="138" y="114"/>
                    <a:pt x="138" y="114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40"/>
                    <a:pt x="161" y="159"/>
                    <a:pt x="189" y="159"/>
                  </a:cubicBezTo>
                  <a:cubicBezTo>
                    <a:pt x="217" y="159"/>
                    <a:pt x="240" y="140"/>
                    <a:pt x="240" y="116"/>
                  </a:cubicBezTo>
                  <a:cubicBezTo>
                    <a:pt x="240" y="116"/>
                    <a:pt x="240" y="116"/>
                    <a:pt x="240" y="116"/>
                  </a:cubicBezTo>
                  <a:close/>
                  <a:moveTo>
                    <a:pt x="51" y="34"/>
                  </a:moveTo>
                  <a:cubicBezTo>
                    <a:pt x="89" y="111"/>
                    <a:pt x="89" y="111"/>
                    <a:pt x="89" y="111"/>
                  </a:cubicBezTo>
                  <a:cubicBezTo>
                    <a:pt x="12" y="111"/>
                    <a:pt x="12" y="111"/>
                    <a:pt x="12" y="111"/>
                  </a:cubicBezTo>
                  <a:lnTo>
                    <a:pt x="51" y="34"/>
                  </a:lnTo>
                  <a:close/>
                  <a:moveTo>
                    <a:pt x="51" y="149"/>
                  </a:moveTo>
                  <a:cubicBezTo>
                    <a:pt x="30" y="149"/>
                    <a:pt x="13" y="137"/>
                    <a:pt x="10" y="121"/>
                  </a:cubicBezTo>
                  <a:cubicBezTo>
                    <a:pt x="92" y="121"/>
                    <a:pt x="92" y="121"/>
                    <a:pt x="92" y="121"/>
                  </a:cubicBezTo>
                  <a:cubicBezTo>
                    <a:pt x="89" y="137"/>
                    <a:pt x="71" y="149"/>
                    <a:pt x="51" y="149"/>
                  </a:cubicBezTo>
                  <a:close/>
                  <a:moveTo>
                    <a:pt x="227" y="111"/>
                  </a:moveTo>
                  <a:cubicBezTo>
                    <a:pt x="150" y="111"/>
                    <a:pt x="150" y="111"/>
                    <a:pt x="150" y="111"/>
                  </a:cubicBezTo>
                  <a:cubicBezTo>
                    <a:pt x="189" y="34"/>
                    <a:pt x="189" y="34"/>
                    <a:pt x="189" y="34"/>
                  </a:cubicBezTo>
                  <a:lnTo>
                    <a:pt x="227" y="111"/>
                  </a:lnTo>
                  <a:close/>
                  <a:moveTo>
                    <a:pt x="189" y="149"/>
                  </a:moveTo>
                  <a:cubicBezTo>
                    <a:pt x="168" y="149"/>
                    <a:pt x="151" y="137"/>
                    <a:pt x="148" y="121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27" y="137"/>
                    <a:pt x="209" y="149"/>
                    <a:pt x="189" y="14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08AAAA-A76F-471B-99F2-48600440F72C}"/>
              </a:ext>
            </a:extLst>
          </p:cNvPr>
          <p:cNvGrpSpPr/>
          <p:nvPr/>
        </p:nvGrpSpPr>
        <p:grpSpPr>
          <a:xfrm>
            <a:off x="8098028" y="1964703"/>
            <a:ext cx="3624072" cy="3124200"/>
            <a:chOff x="8098028" y="1583703"/>
            <a:chExt cx="3624072" cy="3124200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360EC7D3-C041-49A7-BB85-156D285A1DD7}"/>
                </a:ext>
              </a:extLst>
            </p:cNvPr>
            <p:cNvSpPr/>
            <p:nvPr/>
          </p:nvSpPr>
          <p:spPr bwMode="gray">
            <a:xfrm>
              <a:off x="8098028" y="1583703"/>
              <a:ext cx="3624072" cy="3124200"/>
            </a:xfrm>
            <a:prstGeom prst="hexagon">
              <a:avLst/>
            </a:prstGeom>
            <a:solidFill>
              <a:schemeClr val="accent1"/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8890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PhD Programs in Accounting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Become a Professor!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D6FD79-44FC-4D67-902E-E55C2136CA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886927" y="1828800"/>
              <a:ext cx="2046273" cy="1371600"/>
              <a:chOff x="10672763" y="3008313"/>
              <a:chExt cx="438150" cy="293688"/>
            </a:xfrm>
            <a:solidFill>
              <a:schemeClr val="accent1"/>
            </a:solidFill>
          </p:grpSpPr>
          <p:sp>
            <p:nvSpPr>
              <p:cNvPr id="10" name="Freeform 501">
                <a:extLst>
                  <a:ext uri="{FF2B5EF4-FFF2-40B4-BE49-F238E27FC236}">
                    <a16:creationId xmlns:a16="http://schemas.microsoft.com/office/drawing/2014/main" id="{AA8820F8-8E87-40EA-B1F7-50D45091BD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82288" y="3181350"/>
                <a:ext cx="58738" cy="120650"/>
              </a:xfrm>
              <a:custGeom>
                <a:avLst/>
                <a:gdLst>
                  <a:gd name="T0" fmla="*/ 21 w 32"/>
                  <a:gd name="T1" fmla="*/ 29 h 65"/>
                  <a:gd name="T2" fmla="*/ 21 w 32"/>
                  <a:gd name="T3" fmla="*/ 5 h 65"/>
                  <a:gd name="T4" fmla="*/ 16 w 32"/>
                  <a:gd name="T5" fmla="*/ 0 h 65"/>
                  <a:gd name="T6" fmla="*/ 11 w 32"/>
                  <a:gd name="T7" fmla="*/ 5 h 65"/>
                  <a:gd name="T8" fmla="*/ 11 w 32"/>
                  <a:gd name="T9" fmla="*/ 29 h 65"/>
                  <a:gd name="T10" fmla="*/ 3 w 32"/>
                  <a:gd name="T11" fmla="*/ 39 h 65"/>
                  <a:gd name="T12" fmla="*/ 0 w 32"/>
                  <a:gd name="T13" fmla="*/ 54 h 65"/>
                  <a:gd name="T14" fmla="*/ 0 w 32"/>
                  <a:gd name="T15" fmla="*/ 55 h 65"/>
                  <a:gd name="T16" fmla="*/ 11 w 32"/>
                  <a:gd name="T17" fmla="*/ 65 h 65"/>
                  <a:gd name="T18" fmla="*/ 22 w 32"/>
                  <a:gd name="T19" fmla="*/ 65 h 65"/>
                  <a:gd name="T20" fmla="*/ 32 w 32"/>
                  <a:gd name="T21" fmla="*/ 55 h 65"/>
                  <a:gd name="T22" fmla="*/ 29 w 32"/>
                  <a:gd name="T23" fmla="*/ 39 h 65"/>
                  <a:gd name="T24" fmla="*/ 21 w 32"/>
                  <a:gd name="T25" fmla="*/ 29 h 65"/>
                  <a:gd name="T26" fmla="*/ 22 w 32"/>
                  <a:gd name="T27" fmla="*/ 55 h 65"/>
                  <a:gd name="T28" fmla="*/ 11 w 32"/>
                  <a:gd name="T29" fmla="*/ 55 h 65"/>
                  <a:gd name="T30" fmla="*/ 10 w 32"/>
                  <a:gd name="T31" fmla="*/ 55 h 65"/>
                  <a:gd name="T32" fmla="*/ 13 w 32"/>
                  <a:gd name="T33" fmla="*/ 40 h 65"/>
                  <a:gd name="T34" fmla="*/ 13 w 32"/>
                  <a:gd name="T35" fmla="*/ 40 h 65"/>
                  <a:gd name="T36" fmla="*/ 13 w 32"/>
                  <a:gd name="T37" fmla="*/ 39 h 65"/>
                  <a:gd name="T38" fmla="*/ 19 w 32"/>
                  <a:gd name="T39" fmla="*/ 39 h 65"/>
                  <a:gd name="T40" fmla="*/ 20 w 32"/>
                  <a:gd name="T41" fmla="*/ 40 h 65"/>
                  <a:gd name="T42" fmla="*/ 22 w 32"/>
                  <a:gd name="T43" fmla="*/ 55 h 65"/>
                  <a:gd name="T44" fmla="*/ 22 w 32"/>
                  <a:gd name="T45" fmla="*/ 5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" h="65">
                    <a:moveTo>
                      <a:pt x="21" y="29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1" y="2"/>
                      <a:pt x="19" y="0"/>
                      <a:pt x="16" y="0"/>
                    </a:cubicBezTo>
                    <a:cubicBezTo>
                      <a:pt x="14" y="0"/>
                      <a:pt x="11" y="2"/>
                      <a:pt x="11" y="5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7" y="30"/>
                      <a:pt x="3" y="34"/>
                      <a:pt x="3" y="3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0"/>
                      <a:pt x="5" y="65"/>
                      <a:pt x="11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7" y="65"/>
                      <a:pt x="32" y="60"/>
                      <a:pt x="32" y="55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4"/>
                      <a:pt x="26" y="30"/>
                      <a:pt x="21" y="29"/>
                    </a:cubicBezTo>
                    <a:close/>
                    <a:moveTo>
                      <a:pt x="22" y="55"/>
                    </a:moveTo>
                    <a:cubicBezTo>
                      <a:pt x="11" y="55"/>
                      <a:pt x="11" y="55"/>
                      <a:pt x="11" y="55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9"/>
                      <a:pt x="20" y="39"/>
                      <a:pt x="20" y="40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5"/>
                      <a:pt x="22" y="55"/>
                      <a:pt x="22" y="55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1" name="Freeform 502">
                <a:extLst>
                  <a:ext uri="{FF2B5EF4-FFF2-40B4-BE49-F238E27FC236}">
                    <a16:creationId xmlns:a16="http://schemas.microsoft.com/office/drawing/2014/main" id="{5F4F8B9E-C244-4C30-9486-0541849100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72763" y="3008313"/>
                <a:ext cx="438150" cy="293688"/>
              </a:xfrm>
              <a:custGeom>
                <a:avLst/>
                <a:gdLst>
                  <a:gd name="T0" fmla="*/ 236 w 236"/>
                  <a:gd name="T1" fmla="*/ 75 h 158"/>
                  <a:gd name="T2" fmla="*/ 205 w 236"/>
                  <a:gd name="T3" fmla="*/ 3 h 158"/>
                  <a:gd name="T4" fmla="*/ 201 w 236"/>
                  <a:gd name="T5" fmla="*/ 0 h 158"/>
                  <a:gd name="T6" fmla="*/ 42 w 236"/>
                  <a:gd name="T7" fmla="*/ 0 h 158"/>
                  <a:gd name="T8" fmla="*/ 38 w 236"/>
                  <a:gd name="T9" fmla="*/ 3 h 158"/>
                  <a:gd name="T10" fmla="*/ 0 w 236"/>
                  <a:gd name="T11" fmla="*/ 75 h 158"/>
                  <a:gd name="T12" fmla="*/ 1 w 236"/>
                  <a:gd name="T13" fmla="*/ 80 h 158"/>
                  <a:gd name="T14" fmla="*/ 5 w 236"/>
                  <a:gd name="T15" fmla="*/ 82 h 158"/>
                  <a:gd name="T16" fmla="*/ 66 w 236"/>
                  <a:gd name="T17" fmla="*/ 82 h 158"/>
                  <a:gd name="T18" fmla="*/ 54 w 236"/>
                  <a:gd name="T19" fmla="*/ 131 h 158"/>
                  <a:gd name="T20" fmla="*/ 54 w 236"/>
                  <a:gd name="T21" fmla="*/ 132 h 158"/>
                  <a:gd name="T22" fmla="*/ 118 w 236"/>
                  <a:gd name="T23" fmla="*/ 158 h 158"/>
                  <a:gd name="T24" fmla="*/ 183 w 236"/>
                  <a:gd name="T25" fmla="*/ 132 h 158"/>
                  <a:gd name="T26" fmla="*/ 183 w 236"/>
                  <a:gd name="T27" fmla="*/ 131 h 158"/>
                  <a:gd name="T28" fmla="*/ 171 w 236"/>
                  <a:gd name="T29" fmla="*/ 82 h 158"/>
                  <a:gd name="T30" fmla="*/ 231 w 236"/>
                  <a:gd name="T31" fmla="*/ 82 h 158"/>
                  <a:gd name="T32" fmla="*/ 232 w 236"/>
                  <a:gd name="T33" fmla="*/ 82 h 158"/>
                  <a:gd name="T34" fmla="*/ 236 w 236"/>
                  <a:gd name="T35" fmla="*/ 77 h 158"/>
                  <a:gd name="T36" fmla="*/ 236 w 236"/>
                  <a:gd name="T37" fmla="*/ 75 h 158"/>
                  <a:gd name="T38" fmla="*/ 173 w 236"/>
                  <a:gd name="T39" fmla="*/ 133 h 158"/>
                  <a:gd name="T40" fmla="*/ 118 w 236"/>
                  <a:gd name="T41" fmla="*/ 148 h 158"/>
                  <a:gd name="T42" fmla="*/ 63 w 236"/>
                  <a:gd name="T43" fmla="*/ 133 h 158"/>
                  <a:gd name="T44" fmla="*/ 76 w 236"/>
                  <a:gd name="T45" fmla="*/ 82 h 158"/>
                  <a:gd name="T46" fmla="*/ 161 w 236"/>
                  <a:gd name="T47" fmla="*/ 82 h 158"/>
                  <a:gd name="T48" fmla="*/ 173 w 236"/>
                  <a:gd name="T49" fmla="*/ 133 h 158"/>
                  <a:gd name="T50" fmla="*/ 13 w 236"/>
                  <a:gd name="T51" fmla="*/ 72 h 158"/>
                  <a:gd name="T52" fmla="*/ 28 w 236"/>
                  <a:gd name="T53" fmla="*/ 43 h 158"/>
                  <a:gd name="T54" fmla="*/ 115 w 236"/>
                  <a:gd name="T55" fmla="*/ 43 h 158"/>
                  <a:gd name="T56" fmla="*/ 120 w 236"/>
                  <a:gd name="T57" fmla="*/ 38 h 158"/>
                  <a:gd name="T58" fmla="*/ 115 w 236"/>
                  <a:gd name="T59" fmla="*/ 33 h 158"/>
                  <a:gd name="T60" fmla="*/ 33 w 236"/>
                  <a:gd name="T61" fmla="*/ 33 h 158"/>
                  <a:gd name="T62" fmla="*/ 45 w 236"/>
                  <a:gd name="T63" fmla="*/ 10 h 158"/>
                  <a:gd name="T64" fmla="*/ 198 w 236"/>
                  <a:gd name="T65" fmla="*/ 10 h 158"/>
                  <a:gd name="T66" fmla="*/ 224 w 236"/>
                  <a:gd name="T67" fmla="*/ 72 h 158"/>
                  <a:gd name="T68" fmla="*/ 13 w 236"/>
                  <a:gd name="T69" fmla="*/ 7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6" h="158">
                    <a:moveTo>
                      <a:pt x="236" y="75"/>
                    </a:moveTo>
                    <a:cubicBezTo>
                      <a:pt x="205" y="3"/>
                      <a:pt x="205" y="3"/>
                      <a:pt x="205" y="3"/>
                    </a:cubicBezTo>
                    <a:cubicBezTo>
                      <a:pt x="205" y="1"/>
                      <a:pt x="203" y="0"/>
                      <a:pt x="201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39" y="1"/>
                      <a:pt x="38" y="3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0" y="78"/>
                      <a:pt x="1" y="80"/>
                    </a:cubicBezTo>
                    <a:cubicBezTo>
                      <a:pt x="1" y="81"/>
                      <a:pt x="3" y="82"/>
                      <a:pt x="5" y="82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54" y="131"/>
                      <a:pt x="54" y="132"/>
                      <a:pt x="54" y="132"/>
                    </a:cubicBezTo>
                    <a:cubicBezTo>
                      <a:pt x="54" y="151"/>
                      <a:pt x="87" y="158"/>
                      <a:pt x="118" y="158"/>
                    </a:cubicBezTo>
                    <a:cubicBezTo>
                      <a:pt x="150" y="158"/>
                      <a:pt x="183" y="151"/>
                      <a:pt x="183" y="132"/>
                    </a:cubicBezTo>
                    <a:cubicBezTo>
                      <a:pt x="183" y="132"/>
                      <a:pt x="183" y="131"/>
                      <a:pt x="183" y="131"/>
                    </a:cubicBezTo>
                    <a:cubicBezTo>
                      <a:pt x="171" y="82"/>
                      <a:pt x="171" y="82"/>
                      <a:pt x="171" y="82"/>
                    </a:cubicBezTo>
                    <a:cubicBezTo>
                      <a:pt x="231" y="82"/>
                      <a:pt x="231" y="82"/>
                      <a:pt x="231" y="82"/>
                    </a:cubicBezTo>
                    <a:cubicBezTo>
                      <a:pt x="231" y="82"/>
                      <a:pt x="232" y="82"/>
                      <a:pt x="232" y="82"/>
                    </a:cubicBezTo>
                    <a:cubicBezTo>
                      <a:pt x="234" y="82"/>
                      <a:pt x="236" y="80"/>
                      <a:pt x="236" y="77"/>
                    </a:cubicBezTo>
                    <a:cubicBezTo>
                      <a:pt x="236" y="76"/>
                      <a:pt x="236" y="75"/>
                      <a:pt x="236" y="75"/>
                    </a:cubicBezTo>
                    <a:close/>
                    <a:moveTo>
                      <a:pt x="173" y="133"/>
                    </a:moveTo>
                    <a:cubicBezTo>
                      <a:pt x="173" y="140"/>
                      <a:pt x="152" y="148"/>
                      <a:pt x="118" y="148"/>
                    </a:cubicBezTo>
                    <a:cubicBezTo>
                      <a:pt x="85" y="148"/>
                      <a:pt x="64" y="140"/>
                      <a:pt x="63" y="133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161" y="82"/>
                      <a:pt x="161" y="82"/>
                      <a:pt x="161" y="82"/>
                    </a:cubicBezTo>
                    <a:lnTo>
                      <a:pt x="173" y="133"/>
                    </a:lnTo>
                    <a:close/>
                    <a:moveTo>
                      <a:pt x="13" y="72"/>
                    </a:moveTo>
                    <a:cubicBezTo>
                      <a:pt x="28" y="43"/>
                      <a:pt x="28" y="43"/>
                      <a:pt x="28" y="43"/>
                    </a:cubicBezTo>
                    <a:cubicBezTo>
                      <a:pt x="115" y="43"/>
                      <a:pt x="115" y="43"/>
                      <a:pt x="115" y="43"/>
                    </a:cubicBezTo>
                    <a:cubicBezTo>
                      <a:pt x="118" y="43"/>
                      <a:pt x="120" y="41"/>
                      <a:pt x="120" y="38"/>
                    </a:cubicBezTo>
                    <a:cubicBezTo>
                      <a:pt x="120" y="35"/>
                      <a:pt x="118" y="33"/>
                      <a:pt x="115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24" y="72"/>
                      <a:pt x="224" y="72"/>
                      <a:pt x="224" y="72"/>
                    </a:cubicBezTo>
                    <a:lnTo>
                      <a:pt x="13" y="72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F5ADED-3081-4060-BCCC-0C2B0BBD4E9B}"/>
              </a:ext>
            </a:extLst>
          </p:cNvPr>
          <p:cNvGrpSpPr/>
          <p:nvPr/>
        </p:nvGrpSpPr>
        <p:grpSpPr>
          <a:xfrm>
            <a:off x="4283964" y="1981200"/>
            <a:ext cx="3624072" cy="3124200"/>
            <a:chOff x="4283964" y="1600200"/>
            <a:chExt cx="3624072" cy="3124200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CBB2369E-39B4-42C3-B81A-24085C1FF3D7}"/>
                </a:ext>
              </a:extLst>
            </p:cNvPr>
            <p:cNvSpPr/>
            <p:nvPr/>
          </p:nvSpPr>
          <p:spPr bwMode="gray">
            <a:xfrm>
              <a:off x="4283964" y="1600200"/>
              <a:ext cx="3624072" cy="3124200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19050" algn="ctr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lIns="88900" tIns="88900" rIns="88900" bIns="88900" rtlCol="0" anchor="b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b="1" dirty="0">
                  <a:solidFill>
                    <a:schemeClr val="bg1"/>
                  </a:solidFill>
                </a:rPr>
                <a:t>Tax and Securities Law Specializations</a:t>
              </a:r>
            </a:p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600" dirty="0">
                  <a:solidFill>
                    <a:schemeClr val="bg1"/>
                  </a:solidFill>
                </a:rPr>
                <a:t>JD and LLM in Tax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0F7788E-7F46-4204-8636-AB36A0E2CB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23449" y="1828795"/>
              <a:ext cx="1356101" cy="1371600"/>
              <a:chOff x="12509500" y="6391275"/>
              <a:chExt cx="555625" cy="561975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5" name="Freeform 564">
                <a:extLst>
                  <a:ext uri="{FF2B5EF4-FFF2-40B4-BE49-F238E27FC236}">
                    <a16:creationId xmlns:a16="http://schemas.microsoft.com/office/drawing/2014/main" id="{3E2478A5-6B09-4044-A89E-A690F1AE63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66650" y="6610350"/>
                <a:ext cx="73025" cy="285750"/>
              </a:xfrm>
              <a:custGeom>
                <a:avLst/>
                <a:gdLst>
                  <a:gd name="T0" fmla="*/ 5 w 31"/>
                  <a:gd name="T1" fmla="*/ 0 h 120"/>
                  <a:gd name="T2" fmla="*/ 0 w 31"/>
                  <a:gd name="T3" fmla="*/ 5 h 120"/>
                  <a:gd name="T4" fmla="*/ 0 w 31"/>
                  <a:gd name="T5" fmla="*/ 115 h 120"/>
                  <a:gd name="T6" fmla="*/ 5 w 31"/>
                  <a:gd name="T7" fmla="*/ 120 h 120"/>
                  <a:gd name="T8" fmla="*/ 26 w 31"/>
                  <a:gd name="T9" fmla="*/ 120 h 120"/>
                  <a:gd name="T10" fmla="*/ 31 w 31"/>
                  <a:gd name="T11" fmla="*/ 115 h 120"/>
                  <a:gd name="T12" fmla="*/ 31 w 31"/>
                  <a:gd name="T13" fmla="*/ 5 h 120"/>
                  <a:gd name="T14" fmla="*/ 26 w 31"/>
                  <a:gd name="T15" fmla="*/ 0 h 120"/>
                  <a:gd name="T16" fmla="*/ 5 w 31"/>
                  <a:gd name="T17" fmla="*/ 0 h 120"/>
                  <a:gd name="T18" fmla="*/ 21 w 31"/>
                  <a:gd name="T19" fmla="*/ 111 h 120"/>
                  <a:gd name="T20" fmla="*/ 9 w 31"/>
                  <a:gd name="T21" fmla="*/ 111 h 120"/>
                  <a:gd name="T22" fmla="*/ 9 w 31"/>
                  <a:gd name="T23" fmla="*/ 9 h 120"/>
                  <a:gd name="T24" fmla="*/ 21 w 31"/>
                  <a:gd name="T25" fmla="*/ 9 h 120"/>
                  <a:gd name="T26" fmla="*/ 21 w 31"/>
                  <a:gd name="T27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2" y="120"/>
                      <a:pt x="5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9" y="120"/>
                      <a:pt x="31" y="118"/>
                      <a:pt x="31" y="11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lnTo>
                      <a:pt x="5" y="0"/>
                    </a:lnTo>
                    <a:close/>
                    <a:moveTo>
                      <a:pt x="21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21" y="9"/>
                      <a:pt x="21" y="9"/>
                      <a:pt x="21" y="9"/>
                    </a:cubicBezTo>
                    <a:lnTo>
                      <a:pt x="21" y="111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6" name="Freeform 565">
                <a:extLst>
                  <a:ext uri="{FF2B5EF4-FFF2-40B4-BE49-F238E27FC236}">
                    <a16:creationId xmlns:a16="http://schemas.microsoft.com/office/drawing/2014/main" id="{9DDF87AB-CF4B-4F27-BBF4-EFC96DE22D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692063" y="6610350"/>
                <a:ext cx="73025" cy="285750"/>
              </a:xfrm>
              <a:custGeom>
                <a:avLst/>
                <a:gdLst>
                  <a:gd name="T0" fmla="*/ 5 w 31"/>
                  <a:gd name="T1" fmla="*/ 0 h 120"/>
                  <a:gd name="T2" fmla="*/ 0 w 31"/>
                  <a:gd name="T3" fmla="*/ 5 h 120"/>
                  <a:gd name="T4" fmla="*/ 0 w 31"/>
                  <a:gd name="T5" fmla="*/ 115 h 120"/>
                  <a:gd name="T6" fmla="*/ 5 w 31"/>
                  <a:gd name="T7" fmla="*/ 120 h 120"/>
                  <a:gd name="T8" fmla="*/ 26 w 31"/>
                  <a:gd name="T9" fmla="*/ 120 h 120"/>
                  <a:gd name="T10" fmla="*/ 31 w 31"/>
                  <a:gd name="T11" fmla="*/ 115 h 120"/>
                  <a:gd name="T12" fmla="*/ 31 w 31"/>
                  <a:gd name="T13" fmla="*/ 5 h 120"/>
                  <a:gd name="T14" fmla="*/ 26 w 31"/>
                  <a:gd name="T15" fmla="*/ 0 h 120"/>
                  <a:gd name="T16" fmla="*/ 5 w 31"/>
                  <a:gd name="T17" fmla="*/ 0 h 120"/>
                  <a:gd name="T18" fmla="*/ 22 w 31"/>
                  <a:gd name="T19" fmla="*/ 111 h 120"/>
                  <a:gd name="T20" fmla="*/ 10 w 31"/>
                  <a:gd name="T21" fmla="*/ 111 h 120"/>
                  <a:gd name="T22" fmla="*/ 10 w 31"/>
                  <a:gd name="T23" fmla="*/ 9 h 120"/>
                  <a:gd name="T24" fmla="*/ 22 w 31"/>
                  <a:gd name="T25" fmla="*/ 9 h 120"/>
                  <a:gd name="T26" fmla="*/ 22 w 31"/>
                  <a:gd name="T27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2" y="120"/>
                      <a:pt x="5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9" y="120"/>
                      <a:pt x="31" y="118"/>
                      <a:pt x="31" y="11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6" y="0"/>
                    </a:cubicBezTo>
                    <a:lnTo>
                      <a:pt x="5" y="0"/>
                    </a:lnTo>
                    <a:close/>
                    <a:moveTo>
                      <a:pt x="22" y="111"/>
                    </a:move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22" y="9"/>
                      <a:pt x="22" y="9"/>
                      <a:pt x="22" y="9"/>
                    </a:cubicBezTo>
                    <a:lnTo>
                      <a:pt x="22" y="111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7" name="Freeform 566">
                <a:extLst>
                  <a:ext uri="{FF2B5EF4-FFF2-40B4-BE49-F238E27FC236}">
                    <a16:creationId xmlns:a16="http://schemas.microsoft.com/office/drawing/2014/main" id="{0C9A6B36-5DA3-49A0-A4D6-8E83891479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817475" y="6610350"/>
                <a:ext cx="74612" cy="285750"/>
              </a:xfrm>
              <a:custGeom>
                <a:avLst/>
                <a:gdLst>
                  <a:gd name="T0" fmla="*/ 4 w 31"/>
                  <a:gd name="T1" fmla="*/ 0 h 120"/>
                  <a:gd name="T2" fmla="*/ 0 w 31"/>
                  <a:gd name="T3" fmla="*/ 5 h 120"/>
                  <a:gd name="T4" fmla="*/ 0 w 31"/>
                  <a:gd name="T5" fmla="*/ 115 h 120"/>
                  <a:gd name="T6" fmla="*/ 4 w 31"/>
                  <a:gd name="T7" fmla="*/ 120 h 120"/>
                  <a:gd name="T8" fmla="*/ 26 w 31"/>
                  <a:gd name="T9" fmla="*/ 120 h 120"/>
                  <a:gd name="T10" fmla="*/ 31 w 31"/>
                  <a:gd name="T11" fmla="*/ 115 h 120"/>
                  <a:gd name="T12" fmla="*/ 31 w 31"/>
                  <a:gd name="T13" fmla="*/ 5 h 120"/>
                  <a:gd name="T14" fmla="*/ 26 w 31"/>
                  <a:gd name="T15" fmla="*/ 0 h 120"/>
                  <a:gd name="T16" fmla="*/ 4 w 31"/>
                  <a:gd name="T17" fmla="*/ 0 h 120"/>
                  <a:gd name="T18" fmla="*/ 21 w 31"/>
                  <a:gd name="T19" fmla="*/ 111 h 120"/>
                  <a:gd name="T20" fmla="*/ 9 w 31"/>
                  <a:gd name="T21" fmla="*/ 111 h 120"/>
                  <a:gd name="T22" fmla="*/ 9 w 31"/>
                  <a:gd name="T23" fmla="*/ 9 h 120"/>
                  <a:gd name="T24" fmla="*/ 21 w 31"/>
                  <a:gd name="T25" fmla="*/ 9 h 120"/>
                  <a:gd name="T26" fmla="*/ 21 w 31"/>
                  <a:gd name="T27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0">
                    <a:moveTo>
                      <a:pt x="4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1" y="118"/>
                      <a:pt x="31" y="11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8" y="0"/>
                      <a:pt x="26" y="0"/>
                    </a:cubicBezTo>
                    <a:lnTo>
                      <a:pt x="4" y="0"/>
                    </a:lnTo>
                    <a:close/>
                    <a:moveTo>
                      <a:pt x="21" y="111"/>
                    </a:moveTo>
                    <a:cubicBezTo>
                      <a:pt x="9" y="111"/>
                      <a:pt x="9" y="111"/>
                      <a:pt x="9" y="1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21" y="9"/>
                      <a:pt x="21" y="9"/>
                      <a:pt x="21" y="9"/>
                    </a:cubicBezTo>
                    <a:lnTo>
                      <a:pt x="21" y="111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8" name="Freeform 567">
                <a:extLst>
                  <a:ext uri="{FF2B5EF4-FFF2-40B4-BE49-F238E27FC236}">
                    <a16:creationId xmlns:a16="http://schemas.microsoft.com/office/drawing/2014/main" id="{3136B19C-163E-4ECF-A9D7-8EBCF5F980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944475" y="6610350"/>
                <a:ext cx="73025" cy="285750"/>
              </a:xfrm>
              <a:custGeom>
                <a:avLst/>
                <a:gdLst>
                  <a:gd name="T0" fmla="*/ 5 w 31"/>
                  <a:gd name="T1" fmla="*/ 0 h 120"/>
                  <a:gd name="T2" fmla="*/ 0 w 31"/>
                  <a:gd name="T3" fmla="*/ 5 h 120"/>
                  <a:gd name="T4" fmla="*/ 0 w 31"/>
                  <a:gd name="T5" fmla="*/ 115 h 120"/>
                  <a:gd name="T6" fmla="*/ 5 w 31"/>
                  <a:gd name="T7" fmla="*/ 120 h 120"/>
                  <a:gd name="T8" fmla="*/ 27 w 31"/>
                  <a:gd name="T9" fmla="*/ 120 h 120"/>
                  <a:gd name="T10" fmla="*/ 31 w 31"/>
                  <a:gd name="T11" fmla="*/ 115 h 120"/>
                  <a:gd name="T12" fmla="*/ 31 w 31"/>
                  <a:gd name="T13" fmla="*/ 5 h 120"/>
                  <a:gd name="T14" fmla="*/ 27 w 31"/>
                  <a:gd name="T15" fmla="*/ 0 h 120"/>
                  <a:gd name="T16" fmla="*/ 5 w 31"/>
                  <a:gd name="T17" fmla="*/ 0 h 120"/>
                  <a:gd name="T18" fmla="*/ 22 w 31"/>
                  <a:gd name="T19" fmla="*/ 111 h 120"/>
                  <a:gd name="T20" fmla="*/ 10 w 31"/>
                  <a:gd name="T21" fmla="*/ 111 h 120"/>
                  <a:gd name="T22" fmla="*/ 10 w 31"/>
                  <a:gd name="T23" fmla="*/ 9 h 120"/>
                  <a:gd name="T24" fmla="*/ 22 w 31"/>
                  <a:gd name="T25" fmla="*/ 9 h 120"/>
                  <a:gd name="T26" fmla="*/ 22 w 31"/>
                  <a:gd name="T27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" h="120">
                    <a:moveTo>
                      <a:pt x="5" y="0"/>
                    </a:moveTo>
                    <a:cubicBezTo>
                      <a:pt x="2" y="0"/>
                      <a:pt x="0" y="2"/>
                      <a:pt x="0" y="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8"/>
                      <a:pt x="2" y="120"/>
                      <a:pt x="5" y="120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9" y="120"/>
                      <a:pt x="31" y="118"/>
                      <a:pt x="31" y="11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2"/>
                      <a:pt x="29" y="0"/>
                      <a:pt x="27" y="0"/>
                    </a:cubicBezTo>
                    <a:lnTo>
                      <a:pt x="5" y="0"/>
                    </a:lnTo>
                    <a:close/>
                    <a:moveTo>
                      <a:pt x="22" y="111"/>
                    </a:move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22" y="9"/>
                      <a:pt x="22" y="9"/>
                      <a:pt x="22" y="9"/>
                    </a:cubicBezTo>
                    <a:lnTo>
                      <a:pt x="22" y="111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9" name="Freeform 568">
                <a:extLst>
                  <a:ext uri="{FF2B5EF4-FFF2-40B4-BE49-F238E27FC236}">
                    <a16:creationId xmlns:a16="http://schemas.microsoft.com/office/drawing/2014/main" id="{14CB55F2-DA52-4713-B387-4AFACC4297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09500" y="6391275"/>
                <a:ext cx="555625" cy="179388"/>
              </a:xfrm>
              <a:custGeom>
                <a:avLst/>
                <a:gdLst>
                  <a:gd name="T0" fmla="*/ 5 w 234"/>
                  <a:gd name="T1" fmla="*/ 75 h 75"/>
                  <a:gd name="T2" fmla="*/ 230 w 234"/>
                  <a:gd name="T3" fmla="*/ 75 h 75"/>
                  <a:gd name="T4" fmla="*/ 230 w 234"/>
                  <a:gd name="T5" fmla="*/ 75 h 75"/>
                  <a:gd name="T6" fmla="*/ 234 w 234"/>
                  <a:gd name="T7" fmla="*/ 70 h 75"/>
                  <a:gd name="T8" fmla="*/ 231 w 234"/>
                  <a:gd name="T9" fmla="*/ 66 h 75"/>
                  <a:gd name="T10" fmla="*/ 120 w 234"/>
                  <a:gd name="T11" fmla="*/ 1 h 75"/>
                  <a:gd name="T12" fmla="*/ 115 w 234"/>
                  <a:gd name="T13" fmla="*/ 1 h 75"/>
                  <a:gd name="T14" fmla="*/ 3 w 234"/>
                  <a:gd name="T15" fmla="*/ 66 h 75"/>
                  <a:gd name="T16" fmla="*/ 1 w 234"/>
                  <a:gd name="T17" fmla="*/ 71 h 75"/>
                  <a:gd name="T18" fmla="*/ 5 w 234"/>
                  <a:gd name="T19" fmla="*/ 75 h 75"/>
                  <a:gd name="T20" fmla="*/ 118 w 234"/>
                  <a:gd name="T21" fmla="*/ 11 h 75"/>
                  <a:gd name="T22" fmla="*/ 212 w 234"/>
                  <a:gd name="T23" fmla="*/ 66 h 75"/>
                  <a:gd name="T24" fmla="*/ 23 w 234"/>
                  <a:gd name="T25" fmla="*/ 66 h 75"/>
                  <a:gd name="T26" fmla="*/ 118 w 234"/>
                  <a:gd name="T27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75">
                    <a:moveTo>
                      <a:pt x="5" y="75"/>
                    </a:moveTo>
                    <a:cubicBezTo>
                      <a:pt x="230" y="75"/>
                      <a:pt x="230" y="75"/>
                      <a:pt x="230" y="75"/>
                    </a:cubicBezTo>
                    <a:cubicBezTo>
                      <a:pt x="230" y="75"/>
                      <a:pt x="230" y="75"/>
                      <a:pt x="230" y="75"/>
                    </a:cubicBezTo>
                    <a:cubicBezTo>
                      <a:pt x="232" y="75"/>
                      <a:pt x="234" y="73"/>
                      <a:pt x="234" y="70"/>
                    </a:cubicBezTo>
                    <a:cubicBezTo>
                      <a:pt x="234" y="68"/>
                      <a:pt x="233" y="67"/>
                      <a:pt x="231" y="66"/>
                    </a:cubicBezTo>
                    <a:cubicBezTo>
                      <a:pt x="120" y="1"/>
                      <a:pt x="120" y="1"/>
                      <a:pt x="120" y="1"/>
                    </a:cubicBezTo>
                    <a:cubicBezTo>
                      <a:pt x="118" y="0"/>
                      <a:pt x="117" y="0"/>
                      <a:pt x="115" y="1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1" y="74"/>
                      <a:pt x="3" y="75"/>
                      <a:pt x="5" y="75"/>
                    </a:cubicBezTo>
                    <a:close/>
                    <a:moveTo>
                      <a:pt x="118" y="11"/>
                    </a:moveTo>
                    <a:cubicBezTo>
                      <a:pt x="212" y="66"/>
                      <a:pt x="212" y="66"/>
                      <a:pt x="212" y="66"/>
                    </a:cubicBezTo>
                    <a:cubicBezTo>
                      <a:pt x="23" y="66"/>
                      <a:pt x="23" y="66"/>
                      <a:pt x="23" y="66"/>
                    </a:cubicBezTo>
                    <a:lnTo>
                      <a:pt x="118" y="11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0" name="Freeform 569">
                <a:extLst>
                  <a:ext uri="{FF2B5EF4-FFF2-40B4-BE49-F238E27FC236}">
                    <a16:creationId xmlns:a16="http://schemas.microsoft.com/office/drawing/2014/main" id="{2A794D4B-5020-47DA-9AAE-3507AB9DD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11088" y="6931025"/>
                <a:ext cx="554037" cy="22225"/>
              </a:xfrm>
              <a:custGeom>
                <a:avLst/>
                <a:gdLst>
                  <a:gd name="T0" fmla="*/ 229 w 233"/>
                  <a:gd name="T1" fmla="*/ 0 h 9"/>
                  <a:gd name="T2" fmla="*/ 4 w 233"/>
                  <a:gd name="T3" fmla="*/ 0 h 9"/>
                  <a:gd name="T4" fmla="*/ 0 w 233"/>
                  <a:gd name="T5" fmla="*/ 5 h 9"/>
                  <a:gd name="T6" fmla="*/ 4 w 233"/>
                  <a:gd name="T7" fmla="*/ 9 h 9"/>
                  <a:gd name="T8" fmla="*/ 229 w 233"/>
                  <a:gd name="T9" fmla="*/ 9 h 9"/>
                  <a:gd name="T10" fmla="*/ 233 w 233"/>
                  <a:gd name="T11" fmla="*/ 5 h 9"/>
                  <a:gd name="T12" fmla="*/ 229 w 23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3" h="9">
                    <a:moveTo>
                      <a:pt x="22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229" y="9"/>
                      <a:pt x="229" y="9"/>
                      <a:pt x="229" y="9"/>
                    </a:cubicBezTo>
                    <a:cubicBezTo>
                      <a:pt x="231" y="9"/>
                      <a:pt x="233" y="7"/>
                      <a:pt x="233" y="5"/>
                    </a:cubicBezTo>
                    <a:cubicBezTo>
                      <a:pt x="233" y="2"/>
                      <a:pt x="231" y="0"/>
                      <a:pt x="229" y="0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1" name="Freeform 570">
                <a:extLst>
                  <a:ext uri="{FF2B5EF4-FFF2-40B4-BE49-F238E27FC236}">
                    <a16:creationId xmlns:a16="http://schemas.microsoft.com/office/drawing/2014/main" id="{FC9F75D6-048E-40FE-AB1B-FDBAFBEACD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746038" y="6448425"/>
                <a:ext cx="84137" cy="84138"/>
              </a:xfrm>
              <a:custGeom>
                <a:avLst/>
                <a:gdLst>
                  <a:gd name="T0" fmla="*/ 17 w 35"/>
                  <a:gd name="T1" fmla="*/ 0 h 35"/>
                  <a:gd name="T2" fmla="*/ 0 w 35"/>
                  <a:gd name="T3" fmla="*/ 18 h 35"/>
                  <a:gd name="T4" fmla="*/ 17 w 35"/>
                  <a:gd name="T5" fmla="*/ 35 h 35"/>
                  <a:gd name="T6" fmla="*/ 35 w 35"/>
                  <a:gd name="T7" fmla="*/ 18 h 35"/>
                  <a:gd name="T8" fmla="*/ 17 w 35"/>
                  <a:gd name="T9" fmla="*/ 0 h 35"/>
                  <a:gd name="T10" fmla="*/ 17 w 35"/>
                  <a:gd name="T11" fmla="*/ 26 h 35"/>
                  <a:gd name="T12" fmla="*/ 9 w 35"/>
                  <a:gd name="T13" fmla="*/ 18 h 35"/>
                  <a:gd name="T14" fmla="*/ 17 w 35"/>
                  <a:gd name="T15" fmla="*/ 10 h 35"/>
                  <a:gd name="T16" fmla="*/ 25 w 35"/>
                  <a:gd name="T17" fmla="*/ 18 h 35"/>
                  <a:gd name="T18" fmla="*/ 17 w 35"/>
                  <a:gd name="T19" fmla="*/ 2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27" y="35"/>
                      <a:pt x="35" y="27"/>
                      <a:pt x="35" y="18"/>
                    </a:cubicBezTo>
                    <a:cubicBezTo>
                      <a:pt x="35" y="8"/>
                      <a:pt x="27" y="0"/>
                      <a:pt x="17" y="0"/>
                    </a:cubicBezTo>
                    <a:close/>
                    <a:moveTo>
                      <a:pt x="17" y="26"/>
                    </a:moveTo>
                    <a:cubicBezTo>
                      <a:pt x="13" y="26"/>
                      <a:pt x="9" y="22"/>
                      <a:pt x="9" y="18"/>
                    </a:cubicBezTo>
                    <a:cubicBezTo>
                      <a:pt x="9" y="13"/>
                      <a:pt x="13" y="10"/>
                      <a:pt x="17" y="10"/>
                    </a:cubicBezTo>
                    <a:cubicBezTo>
                      <a:pt x="22" y="10"/>
                      <a:pt x="25" y="13"/>
                      <a:pt x="25" y="18"/>
                    </a:cubicBezTo>
                    <a:cubicBezTo>
                      <a:pt x="25" y="22"/>
                      <a:pt x="22" y="26"/>
                      <a:pt x="17" y="26"/>
                    </a:cubicBez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0415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C33E9A-4BC3-4C0B-9E8E-BC3B65994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sz="2400" dirty="0"/>
              <a:t>Professional Connections and Growth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09600" y="1219200"/>
            <a:ext cx="3669393" cy="4678363"/>
          </a:xfrm>
        </p:spPr>
        <p:txBody>
          <a:bodyPr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Over 39,000 LinkedIn profiles affiliate with “Penn State accounting”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Broken down by current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job function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/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Many different career paths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57771146"/>
              </p:ext>
            </p:extLst>
          </p:nvPr>
        </p:nvGraphicFramePr>
        <p:xfrm>
          <a:off x="4648200" y="1143000"/>
          <a:ext cx="6934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Hexagon 7">
            <a:extLst>
              <a:ext uri="{FF2B5EF4-FFF2-40B4-BE49-F238E27FC236}">
                <a16:creationId xmlns:a16="http://schemas.microsoft.com/office/drawing/2014/main" id="{8EB26E9A-91D9-4EEB-AE19-02FC5B6D415C}"/>
              </a:ext>
            </a:extLst>
          </p:cNvPr>
          <p:cNvSpPr/>
          <p:nvPr/>
        </p:nvSpPr>
        <p:spPr bwMode="gray">
          <a:xfrm>
            <a:off x="1855617" y="1219200"/>
            <a:ext cx="1177358" cy="1014964"/>
          </a:xfrm>
          <a:prstGeom prst="hexagon">
            <a:avLst/>
          </a:prstGeom>
          <a:solidFill>
            <a:srgbClr val="004F59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28014859-4A01-45E7-9931-597CAD60F1AB}"/>
              </a:ext>
            </a:extLst>
          </p:cNvPr>
          <p:cNvSpPr/>
          <p:nvPr/>
        </p:nvSpPr>
        <p:spPr bwMode="gray">
          <a:xfrm>
            <a:off x="1855617" y="3200400"/>
            <a:ext cx="1177358" cy="1014964"/>
          </a:xfrm>
          <a:prstGeom prst="hexagon">
            <a:avLst/>
          </a:prstGeom>
          <a:solidFill>
            <a:srgbClr val="007680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6E134BB9-E10E-42F8-9E22-D0E15032DEDC}"/>
              </a:ext>
            </a:extLst>
          </p:cNvPr>
          <p:cNvSpPr/>
          <p:nvPr/>
        </p:nvSpPr>
        <p:spPr bwMode="gray">
          <a:xfrm>
            <a:off x="1855617" y="4953000"/>
            <a:ext cx="1177358" cy="1014964"/>
          </a:xfrm>
          <a:prstGeom prst="hexagon">
            <a:avLst/>
          </a:prstGeom>
          <a:solidFill>
            <a:srgbClr val="0097A9"/>
          </a:solidFill>
          <a:ln w="19050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3C8215-F256-4D17-A483-760D5CCECBE3}"/>
              </a:ext>
            </a:extLst>
          </p:cNvPr>
          <p:cNvGrpSpPr/>
          <p:nvPr/>
        </p:nvGrpSpPr>
        <p:grpSpPr>
          <a:xfrm>
            <a:off x="2145846" y="5086588"/>
            <a:ext cx="596900" cy="786612"/>
            <a:chOff x="212725" y="2903538"/>
            <a:chExt cx="409576" cy="539750"/>
          </a:xfrm>
          <a:solidFill>
            <a:srgbClr val="0097A9"/>
          </a:solidFill>
        </p:grpSpPr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1033A0A0-FE7D-4B28-899A-74A9D387E7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713" y="2903538"/>
              <a:ext cx="382588" cy="192088"/>
            </a:xfrm>
            <a:custGeom>
              <a:avLst/>
              <a:gdLst>
                <a:gd name="T0" fmla="*/ 171 w 174"/>
                <a:gd name="T1" fmla="*/ 36 h 87"/>
                <a:gd name="T2" fmla="*/ 136 w 174"/>
                <a:gd name="T3" fmla="*/ 14 h 87"/>
                <a:gd name="T4" fmla="*/ 133 w 174"/>
                <a:gd name="T5" fmla="*/ 14 h 87"/>
                <a:gd name="T6" fmla="*/ 85 w 174"/>
                <a:gd name="T7" fmla="*/ 19 h 87"/>
                <a:gd name="T8" fmla="*/ 85 w 174"/>
                <a:gd name="T9" fmla="*/ 4 h 87"/>
                <a:gd name="T10" fmla="*/ 80 w 174"/>
                <a:gd name="T11" fmla="*/ 0 h 87"/>
                <a:gd name="T12" fmla="*/ 75 w 174"/>
                <a:gd name="T13" fmla="*/ 4 h 87"/>
                <a:gd name="T14" fmla="*/ 75 w 174"/>
                <a:gd name="T15" fmla="*/ 20 h 87"/>
                <a:gd name="T16" fmla="*/ 4 w 174"/>
                <a:gd name="T17" fmla="*/ 28 h 87"/>
                <a:gd name="T18" fmla="*/ 1 w 174"/>
                <a:gd name="T19" fmla="*/ 30 h 87"/>
                <a:gd name="T20" fmla="*/ 0 w 174"/>
                <a:gd name="T21" fmla="*/ 33 h 87"/>
                <a:gd name="T22" fmla="*/ 5 w 174"/>
                <a:gd name="T23" fmla="*/ 82 h 87"/>
                <a:gd name="T24" fmla="*/ 10 w 174"/>
                <a:gd name="T25" fmla="*/ 87 h 87"/>
                <a:gd name="T26" fmla="*/ 11 w 174"/>
                <a:gd name="T27" fmla="*/ 87 h 87"/>
                <a:gd name="T28" fmla="*/ 139 w 174"/>
                <a:gd name="T29" fmla="*/ 72 h 87"/>
                <a:gd name="T30" fmla="*/ 142 w 174"/>
                <a:gd name="T31" fmla="*/ 71 h 87"/>
                <a:gd name="T32" fmla="*/ 172 w 174"/>
                <a:gd name="T33" fmla="*/ 43 h 87"/>
                <a:gd name="T34" fmla="*/ 174 w 174"/>
                <a:gd name="T35" fmla="*/ 39 h 87"/>
                <a:gd name="T36" fmla="*/ 171 w 174"/>
                <a:gd name="T37" fmla="*/ 36 h 87"/>
                <a:gd name="T38" fmla="*/ 137 w 174"/>
                <a:gd name="T39" fmla="*/ 63 h 87"/>
                <a:gd name="T40" fmla="*/ 15 w 174"/>
                <a:gd name="T41" fmla="*/ 76 h 87"/>
                <a:gd name="T42" fmla="*/ 10 w 174"/>
                <a:gd name="T43" fmla="*/ 37 h 87"/>
                <a:gd name="T44" fmla="*/ 132 w 174"/>
                <a:gd name="T45" fmla="*/ 24 h 87"/>
                <a:gd name="T46" fmla="*/ 160 w 174"/>
                <a:gd name="T47" fmla="*/ 41 h 87"/>
                <a:gd name="T48" fmla="*/ 137 w 174"/>
                <a:gd name="T49" fmla="*/ 6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87">
                  <a:moveTo>
                    <a:pt x="171" y="36"/>
                  </a:moveTo>
                  <a:cubicBezTo>
                    <a:pt x="136" y="14"/>
                    <a:pt x="136" y="14"/>
                    <a:pt x="136" y="14"/>
                  </a:cubicBezTo>
                  <a:cubicBezTo>
                    <a:pt x="135" y="14"/>
                    <a:pt x="134" y="14"/>
                    <a:pt x="133" y="14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3" y="0"/>
                    <a:pt x="80" y="0"/>
                  </a:cubicBezTo>
                  <a:cubicBezTo>
                    <a:pt x="78" y="0"/>
                    <a:pt x="75" y="2"/>
                    <a:pt x="75" y="4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8"/>
                    <a:pt x="2" y="29"/>
                    <a:pt x="1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6" y="85"/>
                    <a:pt x="8" y="87"/>
                    <a:pt x="10" y="87"/>
                  </a:cubicBezTo>
                  <a:cubicBezTo>
                    <a:pt x="10" y="87"/>
                    <a:pt x="11" y="87"/>
                    <a:pt x="11" y="87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0" y="72"/>
                    <a:pt x="141" y="72"/>
                    <a:pt x="142" y="71"/>
                  </a:cubicBezTo>
                  <a:cubicBezTo>
                    <a:pt x="172" y="43"/>
                    <a:pt x="172" y="43"/>
                    <a:pt x="172" y="43"/>
                  </a:cubicBezTo>
                  <a:cubicBezTo>
                    <a:pt x="173" y="42"/>
                    <a:pt x="174" y="41"/>
                    <a:pt x="174" y="39"/>
                  </a:cubicBezTo>
                  <a:cubicBezTo>
                    <a:pt x="173" y="38"/>
                    <a:pt x="173" y="36"/>
                    <a:pt x="171" y="36"/>
                  </a:cubicBezTo>
                  <a:close/>
                  <a:moveTo>
                    <a:pt x="137" y="63"/>
                  </a:moveTo>
                  <a:cubicBezTo>
                    <a:pt x="15" y="76"/>
                    <a:pt x="15" y="76"/>
                    <a:pt x="15" y="7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60" y="41"/>
                    <a:pt x="160" y="41"/>
                    <a:pt x="160" y="41"/>
                  </a:cubicBezTo>
                  <a:lnTo>
                    <a:pt x="137" y="63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8EE2A55F-EC3B-4BA7-9250-D2EC7F05A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725" y="3092450"/>
              <a:ext cx="382588" cy="158750"/>
            </a:xfrm>
            <a:custGeom>
              <a:avLst/>
              <a:gdLst>
                <a:gd name="T0" fmla="*/ 163 w 174"/>
                <a:gd name="T1" fmla="*/ 0 h 72"/>
                <a:gd name="T2" fmla="*/ 35 w 174"/>
                <a:gd name="T3" fmla="*/ 13 h 72"/>
                <a:gd name="T4" fmla="*/ 32 w 174"/>
                <a:gd name="T5" fmla="*/ 14 h 72"/>
                <a:gd name="T6" fmla="*/ 1 w 174"/>
                <a:gd name="T7" fmla="*/ 42 h 72"/>
                <a:gd name="T8" fmla="*/ 0 w 174"/>
                <a:gd name="T9" fmla="*/ 46 h 72"/>
                <a:gd name="T10" fmla="*/ 2 w 174"/>
                <a:gd name="T11" fmla="*/ 50 h 72"/>
                <a:gd name="T12" fmla="*/ 37 w 174"/>
                <a:gd name="T13" fmla="*/ 71 h 72"/>
                <a:gd name="T14" fmla="*/ 40 w 174"/>
                <a:gd name="T15" fmla="*/ 72 h 72"/>
                <a:gd name="T16" fmla="*/ 40 w 174"/>
                <a:gd name="T17" fmla="*/ 72 h 72"/>
                <a:gd name="T18" fmla="*/ 169 w 174"/>
                <a:gd name="T19" fmla="*/ 59 h 72"/>
                <a:gd name="T20" fmla="*/ 172 w 174"/>
                <a:gd name="T21" fmla="*/ 57 h 72"/>
                <a:gd name="T22" fmla="*/ 173 w 174"/>
                <a:gd name="T23" fmla="*/ 54 h 72"/>
                <a:gd name="T24" fmla="*/ 169 w 174"/>
                <a:gd name="T25" fmla="*/ 5 h 72"/>
                <a:gd name="T26" fmla="*/ 163 w 174"/>
                <a:gd name="T27" fmla="*/ 0 h 72"/>
                <a:gd name="T28" fmla="*/ 41 w 174"/>
                <a:gd name="T29" fmla="*/ 62 h 72"/>
                <a:gd name="T30" fmla="*/ 13 w 174"/>
                <a:gd name="T31" fmla="*/ 45 h 72"/>
                <a:gd name="T32" fmla="*/ 37 w 174"/>
                <a:gd name="T33" fmla="*/ 23 h 72"/>
                <a:gd name="T34" fmla="*/ 159 w 174"/>
                <a:gd name="T35" fmla="*/ 11 h 72"/>
                <a:gd name="T36" fmla="*/ 163 w 174"/>
                <a:gd name="T37" fmla="*/ 50 h 72"/>
                <a:gd name="T38" fmla="*/ 41 w 174"/>
                <a:gd name="T39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4" h="72">
                  <a:moveTo>
                    <a:pt x="163" y="0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3" y="13"/>
                    <a:pt x="32" y="14"/>
                    <a:pt x="32" y="1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0" y="44"/>
                    <a:pt x="0" y="46"/>
                  </a:cubicBezTo>
                  <a:cubicBezTo>
                    <a:pt x="0" y="47"/>
                    <a:pt x="1" y="49"/>
                    <a:pt x="2" y="50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2"/>
                    <a:pt x="39" y="72"/>
                    <a:pt x="40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70" y="59"/>
                    <a:pt x="172" y="58"/>
                    <a:pt x="172" y="57"/>
                  </a:cubicBezTo>
                  <a:cubicBezTo>
                    <a:pt x="173" y="56"/>
                    <a:pt x="174" y="55"/>
                    <a:pt x="173" y="54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8" y="2"/>
                    <a:pt x="166" y="0"/>
                    <a:pt x="163" y="0"/>
                  </a:cubicBezTo>
                  <a:close/>
                  <a:moveTo>
                    <a:pt x="41" y="62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159" y="11"/>
                    <a:pt x="159" y="11"/>
                    <a:pt x="159" y="11"/>
                  </a:cubicBezTo>
                  <a:cubicBezTo>
                    <a:pt x="163" y="50"/>
                    <a:pt x="163" y="50"/>
                    <a:pt x="163" y="50"/>
                  </a:cubicBezTo>
                  <a:lnTo>
                    <a:pt x="41" y="62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D9066247-F599-44DE-B83D-26D7ED325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3" y="3267075"/>
              <a:ext cx="20638" cy="176213"/>
            </a:xfrm>
            <a:custGeom>
              <a:avLst/>
              <a:gdLst>
                <a:gd name="T0" fmla="*/ 5 w 10"/>
                <a:gd name="T1" fmla="*/ 0 h 80"/>
                <a:gd name="T2" fmla="*/ 0 w 10"/>
                <a:gd name="T3" fmla="*/ 5 h 80"/>
                <a:gd name="T4" fmla="*/ 0 w 10"/>
                <a:gd name="T5" fmla="*/ 75 h 80"/>
                <a:gd name="T6" fmla="*/ 5 w 10"/>
                <a:gd name="T7" fmla="*/ 80 h 80"/>
                <a:gd name="T8" fmla="*/ 10 w 10"/>
                <a:gd name="T9" fmla="*/ 75 h 80"/>
                <a:gd name="T10" fmla="*/ 10 w 10"/>
                <a:gd name="T11" fmla="*/ 5 h 80"/>
                <a:gd name="T12" fmla="*/ 5 w 10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0">
                  <a:moveTo>
                    <a:pt x="5" y="0"/>
                  </a:moveTo>
                  <a:cubicBezTo>
                    <a:pt x="3" y="0"/>
                    <a:pt x="0" y="3"/>
                    <a:pt x="0" y="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8"/>
                    <a:pt x="3" y="80"/>
                    <a:pt x="5" y="80"/>
                  </a:cubicBezTo>
                  <a:cubicBezTo>
                    <a:pt x="8" y="80"/>
                    <a:pt x="10" y="78"/>
                    <a:pt x="10" y="7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5BE4274-C5C0-4590-BEEA-B5F44A11A4C6}"/>
              </a:ext>
            </a:extLst>
          </p:cNvPr>
          <p:cNvGrpSpPr/>
          <p:nvPr/>
        </p:nvGrpSpPr>
        <p:grpSpPr>
          <a:xfrm>
            <a:off x="2083380" y="3352800"/>
            <a:ext cx="721832" cy="668619"/>
            <a:chOff x="4357688" y="2824163"/>
            <a:chExt cx="495300" cy="458787"/>
          </a:xfrm>
          <a:solidFill>
            <a:srgbClr val="007680"/>
          </a:solidFill>
        </p:grpSpPr>
        <p:sp>
          <p:nvSpPr>
            <p:cNvPr id="15" name="Freeform 184">
              <a:extLst>
                <a:ext uri="{FF2B5EF4-FFF2-40B4-BE49-F238E27FC236}">
                  <a16:creationId xmlns:a16="http://schemas.microsoft.com/office/drawing/2014/main" id="{5CA11707-6127-41AA-8945-0E3C78E38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7688" y="2919413"/>
              <a:ext cx="495300" cy="363537"/>
            </a:xfrm>
            <a:custGeom>
              <a:avLst/>
              <a:gdLst>
                <a:gd name="T0" fmla="*/ 213 w 239"/>
                <a:gd name="T1" fmla="*/ 0 h 175"/>
                <a:gd name="T2" fmla="*/ 26 w 239"/>
                <a:gd name="T3" fmla="*/ 0 h 175"/>
                <a:gd name="T4" fmla="*/ 0 w 239"/>
                <a:gd name="T5" fmla="*/ 25 h 175"/>
                <a:gd name="T6" fmla="*/ 0 w 239"/>
                <a:gd name="T7" fmla="*/ 149 h 175"/>
                <a:gd name="T8" fmla="*/ 26 w 239"/>
                <a:gd name="T9" fmla="*/ 175 h 175"/>
                <a:gd name="T10" fmla="*/ 213 w 239"/>
                <a:gd name="T11" fmla="*/ 175 h 175"/>
                <a:gd name="T12" fmla="*/ 239 w 239"/>
                <a:gd name="T13" fmla="*/ 149 h 175"/>
                <a:gd name="T14" fmla="*/ 239 w 239"/>
                <a:gd name="T15" fmla="*/ 25 h 175"/>
                <a:gd name="T16" fmla="*/ 213 w 239"/>
                <a:gd name="T17" fmla="*/ 0 h 175"/>
                <a:gd name="T18" fmla="*/ 183 w 239"/>
                <a:gd name="T19" fmla="*/ 165 h 175"/>
                <a:gd name="T20" fmla="*/ 165 w 239"/>
                <a:gd name="T21" fmla="*/ 165 h 175"/>
                <a:gd name="T22" fmla="*/ 165 w 239"/>
                <a:gd name="T23" fmla="*/ 9 h 175"/>
                <a:gd name="T24" fmla="*/ 183 w 239"/>
                <a:gd name="T25" fmla="*/ 9 h 175"/>
                <a:gd name="T26" fmla="*/ 183 w 239"/>
                <a:gd name="T27" fmla="*/ 165 h 175"/>
                <a:gd name="T28" fmla="*/ 155 w 239"/>
                <a:gd name="T29" fmla="*/ 165 h 175"/>
                <a:gd name="T30" fmla="*/ 82 w 239"/>
                <a:gd name="T31" fmla="*/ 165 h 175"/>
                <a:gd name="T32" fmla="*/ 82 w 239"/>
                <a:gd name="T33" fmla="*/ 9 h 175"/>
                <a:gd name="T34" fmla="*/ 155 w 239"/>
                <a:gd name="T35" fmla="*/ 9 h 175"/>
                <a:gd name="T36" fmla="*/ 155 w 239"/>
                <a:gd name="T37" fmla="*/ 165 h 175"/>
                <a:gd name="T38" fmla="*/ 54 w 239"/>
                <a:gd name="T39" fmla="*/ 9 h 175"/>
                <a:gd name="T40" fmla="*/ 73 w 239"/>
                <a:gd name="T41" fmla="*/ 9 h 175"/>
                <a:gd name="T42" fmla="*/ 73 w 239"/>
                <a:gd name="T43" fmla="*/ 165 h 175"/>
                <a:gd name="T44" fmla="*/ 54 w 239"/>
                <a:gd name="T45" fmla="*/ 165 h 175"/>
                <a:gd name="T46" fmla="*/ 54 w 239"/>
                <a:gd name="T47" fmla="*/ 9 h 175"/>
                <a:gd name="T48" fmla="*/ 10 w 239"/>
                <a:gd name="T49" fmla="*/ 149 h 175"/>
                <a:gd name="T50" fmla="*/ 10 w 239"/>
                <a:gd name="T51" fmla="*/ 25 h 175"/>
                <a:gd name="T52" fmla="*/ 26 w 239"/>
                <a:gd name="T53" fmla="*/ 9 h 175"/>
                <a:gd name="T54" fmla="*/ 45 w 239"/>
                <a:gd name="T55" fmla="*/ 9 h 175"/>
                <a:gd name="T56" fmla="*/ 45 w 239"/>
                <a:gd name="T57" fmla="*/ 165 h 175"/>
                <a:gd name="T58" fmla="*/ 26 w 239"/>
                <a:gd name="T59" fmla="*/ 165 h 175"/>
                <a:gd name="T60" fmla="*/ 10 w 239"/>
                <a:gd name="T61" fmla="*/ 149 h 175"/>
                <a:gd name="T62" fmla="*/ 229 w 239"/>
                <a:gd name="T63" fmla="*/ 149 h 175"/>
                <a:gd name="T64" fmla="*/ 213 w 239"/>
                <a:gd name="T65" fmla="*/ 165 h 175"/>
                <a:gd name="T66" fmla="*/ 193 w 239"/>
                <a:gd name="T67" fmla="*/ 165 h 175"/>
                <a:gd name="T68" fmla="*/ 193 w 239"/>
                <a:gd name="T69" fmla="*/ 9 h 175"/>
                <a:gd name="T70" fmla="*/ 213 w 239"/>
                <a:gd name="T71" fmla="*/ 9 h 175"/>
                <a:gd name="T72" fmla="*/ 229 w 239"/>
                <a:gd name="T73" fmla="*/ 25 h 175"/>
                <a:gd name="T74" fmla="*/ 229 w 239"/>
                <a:gd name="T75" fmla="*/ 14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175">
                  <a:moveTo>
                    <a:pt x="21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63"/>
                    <a:pt x="12" y="175"/>
                    <a:pt x="26" y="175"/>
                  </a:cubicBezTo>
                  <a:cubicBezTo>
                    <a:pt x="213" y="175"/>
                    <a:pt x="213" y="175"/>
                    <a:pt x="213" y="175"/>
                  </a:cubicBezTo>
                  <a:cubicBezTo>
                    <a:pt x="227" y="175"/>
                    <a:pt x="239" y="163"/>
                    <a:pt x="239" y="149"/>
                  </a:cubicBezTo>
                  <a:cubicBezTo>
                    <a:pt x="239" y="25"/>
                    <a:pt x="239" y="25"/>
                    <a:pt x="239" y="25"/>
                  </a:cubicBezTo>
                  <a:cubicBezTo>
                    <a:pt x="239" y="11"/>
                    <a:pt x="227" y="0"/>
                    <a:pt x="213" y="0"/>
                  </a:cubicBezTo>
                  <a:close/>
                  <a:moveTo>
                    <a:pt x="183" y="165"/>
                  </a:moveTo>
                  <a:cubicBezTo>
                    <a:pt x="165" y="165"/>
                    <a:pt x="165" y="165"/>
                    <a:pt x="165" y="165"/>
                  </a:cubicBezTo>
                  <a:cubicBezTo>
                    <a:pt x="165" y="9"/>
                    <a:pt x="165" y="9"/>
                    <a:pt x="165" y="9"/>
                  </a:cubicBezTo>
                  <a:cubicBezTo>
                    <a:pt x="183" y="9"/>
                    <a:pt x="183" y="9"/>
                    <a:pt x="183" y="9"/>
                  </a:cubicBezTo>
                  <a:lnTo>
                    <a:pt x="183" y="165"/>
                  </a:lnTo>
                  <a:close/>
                  <a:moveTo>
                    <a:pt x="155" y="165"/>
                  </a:moveTo>
                  <a:cubicBezTo>
                    <a:pt x="82" y="165"/>
                    <a:pt x="82" y="165"/>
                    <a:pt x="82" y="16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155" y="9"/>
                    <a:pt x="155" y="9"/>
                    <a:pt x="155" y="9"/>
                  </a:cubicBezTo>
                  <a:lnTo>
                    <a:pt x="155" y="165"/>
                  </a:lnTo>
                  <a:close/>
                  <a:moveTo>
                    <a:pt x="54" y="9"/>
                  </a:moveTo>
                  <a:cubicBezTo>
                    <a:pt x="73" y="9"/>
                    <a:pt x="73" y="9"/>
                    <a:pt x="73" y="9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54" y="165"/>
                    <a:pt x="54" y="165"/>
                    <a:pt x="54" y="165"/>
                  </a:cubicBezTo>
                  <a:lnTo>
                    <a:pt x="54" y="9"/>
                  </a:lnTo>
                  <a:close/>
                  <a:moveTo>
                    <a:pt x="10" y="149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17"/>
                    <a:pt x="17" y="9"/>
                    <a:pt x="26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65"/>
                    <a:pt x="45" y="165"/>
                    <a:pt x="45" y="165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17" y="165"/>
                    <a:pt x="10" y="158"/>
                    <a:pt x="10" y="149"/>
                  </a:cubicBezTo>
                  <a:close/>
                  <a:moveTo>
                    <a:pt x="229" y="149"/>
                  </a:moveTo>
                  <a:cubicBezTo>
                    <a:pt x="229" y="158"/>
                    <a:pt x="222" y="165"/>
                    <a:pt x="213" y="165"/>
                  </a:cubicBezTo>
                  <a:cubicBezTo>
                    <a:pt x="193" y="165"/>
                    <a:pt x="193" y="165"/>
                    <a:pt x="193" y="165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22" y="9"/>
                    <a:pt x="229" y="17"/>
                    <a:pt x="229" y="25"/>
                  </a:cubicBezTo>
                  <a:lnTo>
                    <a:pt x="229" y="149"/>
                  </a:ln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  <p:sp>
          <p:nvSpPr>
            <p:cNvPr id="16" name="Freeform 185">
              <a:extLst>
                <a:ext uri="{FF2B5EF4-FFF2-40B4-BE49-F238E27FC236}">
                  <a16:creationId xmlns:a16="http://schemas.microsoft.com/office/drawing/2014/main" id="{9BCE6A42-4B64-48C6-AAE9-DD7A9EEB8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501" y="2824163"/>
              <a:ext cx="193675" cy="74612"/>
            </a:xfrm>
            <a:custGeom>
              <a:avLst/>
              <a:gdLst>
                <a:gd name="T0" fmla="*/ 5 w 93"/>
                <a:gd name="T1" fmla="*/ 36 h 36"/>
                <a:gd name="T2" fmla="*/ 10 w 93"/>
                <a:gd name="T3" fmla="*/ 31 h 36"/>
                <a:gd name="T4" fmla="*/ 10 w 93"/>
                <a:gd name="T5" fmla="*/ 26 h 36"/>
                <a:gd name="T6" fmla="*/ 26 w 93"/>
                <a:gd name="T7" fmla="*/ 10 h 36"/>
                <a:gd name="T8" fmla="*/ 67 w 93"/>
                <a:gd name="T9" fmla="*/ 10 h 36"/>
                <a:gd name="T10" fmla="*/ 83 w 93"/>
                <a:gd name="T11" fmla="*/ 26 h 36"/>
                <a:gd name="T12" fmla="*/ 83 w 93"/>
                <a:gd name="T13" fmla="*/ 31 h 36"/>
                <a:gd name="T14" fmla="*/ 88 w 93"/>
                <a:gd name="T15" fmla="*/ 36 h 36"/>
                <a:gd name="T16" fmla="*/ 93 w 93"/>
                <a:gd name="T17" fmla="*/ 31 h 36"/>
                <a:gd name="T18" fmla="*/ 93 w 93"/>
                <a:gd name="T19" fmla="*/ 26 h 36"/>
                <a:gd name="T20" fmla="*/ 67 w 93"/>
                <a:gd name="T21" fmla="*/ 0 h 36"/>
                <a:gd name="T22" fmla="*/ 26 w 93"/>
                <a:gd name="T23" fmla="*/ 0 h 36"/>
                <a:gd name="T24" fmla="*/ 0 w 93"/>
                <a:gd name="T25" fmla="*/ 26 h 36"/>
                <a:gd name="T26" fmla="*/ 0 w 93"/>
                <a:gd name="T27" fmla="*/ 31 h 36"/>
                <a:gd name="T28" fmla="*/ 5 w 93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36">
                  <a:moveTo>
                    <a:pt x="5" y="36"/>
                  </a:moveTo>
                  <a:cubicBezTo>
                    <a:pt x="8" y="36"/>
                    <a:pt x="10" y="34"/>
                    <a:pt x="10" y="31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76" y="10"/>
                    <a:pt x="83" y="17"/>
                    <a:pt x="83" y="26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4"/>
                    <a:pt x="86" y="36"/>
                    <a:pt x="88" y="36"/>
                  </a:cubicBezTo>
                  <a:cubicBezTo>
                    <a:pt x="91" y="36"/>
                    <a:pt x="93" y="34"/>
                    <a:pt x="93" y="31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12"/>
                    <a:pt x="81" y="0"/>
                    <a:pt x="6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6"/>
                    <a:pt x="5" y="36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5314" tIns="32657" rIns="65314" bIns="32657" numCol="1" anchor="t" anchorCtr="0" compatLnSpc="1">
              <a:prstTxWarp prst="textNoShape">
                <a:avLst/>
              </a:prstTxWarp>
            </a:bodyPr>
            <a:lstStyle/>
            <a:p>
              <a:endParaRPr lang="en-US" sz="1286" dirty="0"/>
            </a:p>
          </p:txBody>
        </p:sp>
      </p:grpSp>
      <p:pic>
        <p:nvPicPr>
          <p:cNvPr id="5126" name="Picture 6" descr="C:\Users\RCENEV~1\AppData\Local\Temp\SNAGHTML1471b8e2.PNG">
            <a:extLst>
              <a:ext uri="{FF2B5EF4-FFF2-40B4-BE49-F238E27FC236}">
                <a16:creationId xmlns:a16="http://schemas.microsoft.com/office/drawing/2014/main" id="{E88E98EC-48A6-46E8-990F-12D0C37EC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60" y="1307582"/>
            <a:ext cx="687272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6520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Accounting Student Organizations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2336" y="1143000"/>
            <a:ext cx="11338560" cy="5257800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Accounting Society</a:t>
            </a:r>
          </a:p>
          <a:p>
            <a:pPr lvl="1" algn="ctr"/>
            <a:r>
              <a:rPr lang="en-US" sz="1600" b="0" dirty="0">
                <a:hlinkClick r:id="rId2"/>
              </a:rPr>
              <a:t>http://psuaccountingsociety.weebly.com</a:t>
            </a:r>
            <a:endParaRPr lang="en-US" sz="1600" b="0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Beta Alpha Psi</a:t>
            </a:r>
          </a:p>
          <a:p>
            <a:pPr lvl="1" algn="ctr"/>
            <a:r>
              <a:rPr lang="en-US" sz="1600" b="0" dirty="0">
                <a:hlinkClick r:id="rId3"/>
              </a:rPr>
              <a:t>http://pennstatebap.weebly.com</a:t>
            </a:r>
            <a:endParaRPr lang="en-US" sz="1600" b="0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Corporate Control &amp; Analysis Club</a:t>
            </a:r>
          </a:p>
          <a:p>
            <a:pPr lvl="1" algn="ctr"/>
            <a:r>
              <a:rPr lang="en-US" sz="1600" b="0" dirty="0">
                <a:hlinkClick r:id="rId4"/>
              </a:rPr>
              <a:t>http://ccapsu.weebly.com/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Master of Accounting Program Student Association</a:t>
            </a:r>
          </a:p>
          <a:p>
            <a:pPr lvl="1" algn="ctr"/>
            <a:r>
              <a:rPr lang="en-US" sz="1600" b="0" dirty="0">
                <a:hlinkClick r:id="rId5"/>
              </a:rPr>
              <a:t>http://www.psumpsa.org</a:t>
            </a:r>
            <a:endParaRPr lang="en-US" sz="1600" b="0" dirty="0"/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Volunteer Income Tax Assistance (VITA)</a:t>
            </a:r>
          </a:p>
          <a:p>
            <a:pPr lvl="1" algn="ctr"/>
            <a:r>
              <a:rPr lang="en-US" sz="1600" b="0" dirty="0">
                <a:hlinkClick r:id="rId6"/>
              </a:rPr>
              <a:t>http://www.psuvita.org/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3061643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700" b="1" dirty="0"/>
              <a:t>Penn State Among Top Producers of S&amp;P 500 CEOs </a:t>
            </a:r>
            <a:br>
              <a:rPr lang="en-US" altLang="en-US" sz="2800" b="1" dirty="0"/>
            </a:br>
            <a:r>
              <a:rPr lang="en-US" altLang="en-US" sz="2000" b="0" dirty="0"/>
              <a:t>(Bloomberg BusinessWeek 05/13/2010)</a:t>
            </a:r>
            <a:endParaRPr lang="en-US" altLang="en-US" b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099DB5-3DE1-4AA6-8FAE-E5E95C0DFFB2}"/>
              </a:ext>
            </a:extLst>
          </p:cNvPr>
          <p:cNvGrpSpPr/>
          <p:nvPr/>
        </p:nvGrpSpPr>
        <p:grpSpPr>
          <a:xfrm>
            <a:off x="1485900" y="1206500"/>
            <a:ext cx="9220200" cy="2984500"/>
            <a:chOff x="914400" y="1130300"/>
            <a:chExt cx="9220200" cy="29845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E9CD41-0F6F-4E9E-A7E3-F9D26D5EB30D}"/>
                </a:ext>
              </a:extLst>
            </p:cNvPr>
            <p:cNvGrpSpPr/>
            <p:nvPr/>
          </p:nvGrpSpPr>
          <p:grpSpPr>
            <a:xfrm>
              <a:off x="914400" y="1447800"/>
              <a:ext cx="2113896" cy="2087169"/>
              <a:chOff x="783167" y="3581400"/>
              <a:chExt cx="2815976" cy="2780371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B6A80ABD-0656-449E-8E0B-68C78B87DD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3167" y="5064632"/>
                <a:ext cx="502263" cy="1297136"/>
              </a:xfrm>
              <a:custGeom>
                <a:avLst/>
                <a:gdLst>
                  <a:gd name="T0" fmla="*/ 1031 w 1320"/>
                  <a:gd name="T1" fmla="*/ 639 h 3437"/>
                  <a:gd name="T2" fmla="*/ 1031 w 1320"/>
                  <a:gd name="T3" fmla="*/ 639 h 3437"/>
                  <a:gd name="T4" fmla="*/ 288 w 1320"/>
                  <a:gd name="T5" fmla="*/ 639 h 3437"/>
                  <a:gd name="T6" fmla="*/ 0 w 1320"/>
                  <a:gd name="T7" fmla="*/ 927 h 3437"/>
                  <a:gd name="T8" fmla="*/ 0 w 1320"/>
                  <a:gd name="T9" fmla="*/ 1872 h 3437"/>
                  <a:gd name="T10" fmla="*/ 125 w 1320"/>
                  <a:gd name="T11" fmla="*/ 1998 h 3437"/>
                  <a:gd name="T12" fmla="*/ 251 w 1320"/>
                  <a:gd name="T13" fmla="*/ 1872 h 3437"/>
                  <a:gd name="T14" fmla="*/ 251 w 1320"/>
                  <a:gd name="T15" fmla="*/ 1078 h 3437"/>
                  <a:gd name="T16" fmla="*/ 297 w 1320"/>
                  <a:gd name="T17" fmla="*/ 1078 h 3437"/>
                  <a:gd name="T18" fmla="*/ 297 w 1320"/>
                  <a:gd name="T19" fmla="*/ 3271 h 3437"/>
                  <a:gd name="T20" fmla="*/ 463 w 1320"/>
                  <a:gd name="T21" fmla="*/ 3437 h 3437"/>
                  <a:gd name="T22" fmla="*/ 628 w 1320"/>
                  <a:gd name="T23" fmla="*/ 3271 h 3437"/>
                  <a:gd name="T24" fmla="*/ 628 w 1320"/>
                  <a:gd name="T25" fmla="*/ 1986 h 3437"/>
                  <a:gd name="T26" fmla="*/ 687 w 1320"/>
                  <a:gd name="T27" fmla="*/ 1986 h 3437"/>
                  <a:gd name="T28" fmla="*/ 687 w 1320"/>
                  <a:gd name="T29" fmla="*/ 3271 h 3437"/>
                  <a:gd name="T30" fmla="*/ 852 w 1320"/>
                  <a:gd name="T31" fmla="*/ 3437 h 3437"/>
                  <a:gd name="T32" fmla="*/ 1018 w 1320"/>
                  <a:gd name="T33" fmla="*/ 3271 h 3437"/>
                  <a:gd name="T34" fmla="*/ 1018 w 1320"/>
                  <a:gd name="T35" fmla="*/ 1078 h 3437"/>
                  <a:gd name="T36" fmla="*/ 1068 w 1320"/>
                  <a:gd name="T37" fmla="*/ 1078 h 3437"/>
                  <a:gd name="T38" fmla="*/ 1068 w 1320"/>
                  <a:gd name="T39" fmla="*/ 1872 h 3437"/>
                  <a:gd name="T40" fmla="*/ 1194 w 1320"/>
                  <a:gd name="T41" fmla="*/ 1998 h 3437"/>
                  <a:gd name="T42" fmla="*/ 1320 w 1320"/>
                  <a:gd name="T43" fmla="*/ 1872 h 3437"/>
                  <a:gd name="T44" fmla="*/ 1320 w 1320"/>
                  <a:gd name="T45" fmla="*/ 927 h 3437"/>
                  <a:gd name="T46" fmla="*/ 1031 w 1320"/>
                  <a:gd name="T47" fmla="*/ 639 h 3437"/>
                  <a:gd name="T48" fmla="*/ 656 w 1320"/>
                  <a:gd name="T49" fmla="*/ 576 h 3437"/>
                  <a:gd name="T50" fmla="*/ 656 w 1320"/>
                  <a:gd name="T51" fmla="*/ 576 h 3437"/>
                  <a:gd name="T52" fmla="*/ 945 w 1320"/>
                  <a:gd name="T53" fmla="*/ 288 h 3437"/>
                  <a:gd name="T54" fmla="*/ 656 w 1320"/>
                  <a:gd name="T55" fmla="*/ 0 h 3437"/>
                  <a:gd name="T56" fmla="*/ 368 w 1320"/>
                  <a:gd name="T57" fmla="*/ 288 h 3437"/>
                  <a:gd name="T58" fmla="*/ 656 w 1320"/>
                  <a:gd name="T59" fmla="*/ 576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0" h="3437">
                    <a:moveTo>
                      <a:pt x="1031" y="639"/>
                    </a:moveTo>
                    <a:lnTo>
                      <a:pt x="1031" y="639"/>
                    </a:lnTo>
                    <a:lnTo>
                      <a:pt x="288" y="639"/>
                    </a:lnTo>
                    <a:cubicBezTo>
                      <a:pt x="129" y="639"/>
                      <a:pt x="0" y="768"/>
                      <a:pt x="0" y="927"/>
                    </a:cubicBezTo>
                    <a:lnTo>
                      <a:pt x="0" y="1872"/>
                    </a:lnTo>
                    <a:cubicBezTo>
                      <a:pt x="0" y="1942"/>
                      <a:pt x="56" y="1998"/>
                      <a:pt x="125" y="1998"/>
                    </a:cubicBezTo>
                    <a:cubicBezTo>
                      <a:pt x="195" y="1998"/>
                      <a:pt x="251" y="1942"/>
                      <a:pt x="251" y="1872"/>
                    </a:cubicBezTo>
                    <a:lnTo>
                      <a:pt x="251" y="1078"/>
                    </a:lnTo>
                    <a:lnTo>
                      <a:pt x="297" y="1078"/>
                    </a:lnTo>
                    <a:lnTo>
                      <a:pt x="297" y="3271"/>
                    </a:lnTo>
                    <a:cubicBezTo>
                      <a:pt x="297" y="3362"/>
                      <a:pt x="372" y="3437"/>
                      <a:pt x="463" y="3437"/>
                    </a:cubicBezTo>
                    <a:cubicBezTo>
                      <a:pt x="554" y="3437"/>
                      <a:pt x="628" y="3362"/>
                      <a:pt x="628" y="3271"/>
                    </a:cubicBezTo>
                    <a:lnTo>
                      <a:pt x="628" y="1986"/>
                    </a:lnTo>
                    <a:lnTo>
                      <a:pt x="687" y="1986"/>
                    </a:lnTo>
                    <a:lnTo>
                      <a:pt x="687" y="3271"/>
                    </a:lnTo>
                    <a:cubicBezTo>
                      <a:pt x="687" y="3362"/>
                      <a:pt x="761" y="3437"/>
                      <a:pt x="852" y="3437"/>
                    </a:cubicBezTo>
                    <a:cubicBezTo>
                      <a:pt x="944" y="3437"/>
                      <a:pt x="1018" y="3362"/>
                      <a:pt x="1018" y="3271"/>
                    </a:cubicBezTo>
                    <a:lnTo>
                      <a:pt x="1018" y="1078"/>
                    </a:lnTo>
                    <a:lnTo>
                      <a:pt x="1068" y="1078"/>
                    </a:lnTo>
                    <a:lnTo>
                      <a:pt x="1068" y="1872"/>
                    </a:lnTo>
                    <a:cubicBezTo>
                      <a:pt x="1068" y="1942"/>
                      <a:pt x="1125" y="1998"/>
                      <a:pt x="1194" y="1998"/>
                    </a:cubicBezTo>
                    <a:cubicBezTo>
                      <a:pt x="1264" y="1998"/>
                      <a:pt x="1320" y="1942"/>
                      <a:pt x="1320" y="1872"/>
                    </a:cubicBezTo>
                    <a:lnTo>
                      <a:pt x="1320" y="927"/>
                    </a:lnTo>
                    <a:cubicBezTo>
                      <a:pt x="1320" y="768"/>
                      <a:pt x="1191" y="639"/>
                      <a:pt x="1031" y="639"/>
                    </a:cubicBezTo>
                    <a:close/>
                    <a:moveTo>
                      <a:pt x="656" y="576"/>
                    </a:moveTo>
                    <a:lnTo>
                      <a:pt x="656" y="576"/>
                    </a:lnTo>
                    <a:cubicBezTo>
                      <a:pt x="815" y="576"/>
                      <a:pt x="945" y="447"/>
                      <a:pt x="945" y="288"/>
                    </a:cubicBezTo>
                    <a:cubicBezTo>
                      <a:pt x="945" y="129"/>
                      <a:pt x="815" y="0"/>
                      <a:pt x="656" y="0"/>
                    </a:cubicBezTo>
                    <a:cubicBezTo>
                      <a:pt x="497" y="0"/>
                      <a:pt x="368" y="129"/>
                      <a:pt x="368" y="288"/>
                    </a:cubicBezTo>
                    <a:cubicBezTo>
                      <a:pt x="368" y="447"/>
                      <a:pt x="497" y="576"/>
                      <a:pt x="656" y="57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7A2363F-E16F-41C5-A339-83BBC1F300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5918" y="5064636"/>
                <a:ext cx="634993" cy="1297135"/>
              </a:xfrm>
              <a:custGeom>
                <a:avLst/>
                <a:gdLst>
                  <a:gd name="T0" fmla="*/ 1667 w 1685"/>
                  <a:gd name="T1" fmla="*/ 1747 h 3436"/>
                  <a:gd name="T2" fmla="*/ 1667 w 1685"/>
                  <a:gd name="T3" fmla="*/ 1747 h 3436"/>
                  <a:gd name="T4" fmla="*/ 1410 w 1685"/>
                  <a:gd name="T5" fmla="*/ 858 h 3436"/>
                  <a:gd name="T6" fmla="*/ 1141 w 1685"/>
                  <a:gd name="T7" fmla="*/ 639 h 3436"/>
                  <a:gd name="T8" fmla="*/ 543 w 1685"/>
                  <a:gd name="T9" fmla="*/ 639 h 3436"/>
                  <a:gd name="T10" fmla="*/ 268 w 1685"/>
                  <a:gd name="T11" fmla="*/ 858 h 3436"/>
                  <a:gd name="T12" fmla="*/ 17 w 1685"/>
                  <a:gd name="T13" fmla="*/ 1747 h 3436"/>
                  <a:gd name="T14" fmla="*/ 101 w 1685"/>
                  <a:gd name="T15" fmla="*/ 1902 h 3436"/>
                  <a:gd name="T16" fmla="*/ 250 w 1685"/>
                  <a:gd name="T17" fmla="*/ 1819 h 3436"/>
                  <a:gd name="T18" fmla="*/ 483 w 1685"/>
                  <a:gd name="T19" fmla="*/ 1007 h 3436"/>
                  <a:gd name="T20" fmla="*/ 507 w 1685"/>
                  <a:gd name="T21" fmla="*/ 989 h 3436"/>
                  <a:gd name="T22" fmla="*/ 531 w 1685"/>
                  <a:gd name="T23" fmla="*/ 1013 h 3436"/>
                  <a:gd name="T24" fmla="*/ 531 w 1685"/>
                  <a:gd name="T25" fmla="*/ 1019 h 3436"/>
                  <a:gd name="T26" fmla="*/ 531 w 1685"/>
                  <a:gd name="T27" fmla="*/ 1025 h 3436"/>
                  <a:gd name="T28" fmla="*/ 190 w 1685"/>
                  <a:gd name="T29" fmla="*/ 2231 h 3436"/>
                  <a:gd name="T30" fmla="*/ 482 w 1685"/>
                  <a:gd name="T31" fmla="*/ 2231 h 3436"/>
                  <a:gd name="T32" fmla="*/ 482 w 1685"/>
                  <a:gd name="T33" fmla="*/ 3271 h 3436"/>
                  <a:gd name="T34" fmla="*/ 647 w 1685"/>
                  <a:gd name="T35" fmla="*/ 3436 h 3436"/>
                  <a:gd name="T36" fmla="*/ 813 w 1685"/>
                  <a:gd name="T37" fmla="*/ 3271 h 3436"/>
                  <a:gd name="T38" fmla="*/ 813 w 1685"/>
                  <a:gd name="T39" fmla="*/ 2231 h 3436"/>
                  <a:gd name="T40" fmla="*/ 871 w 1685"/>
                  <a:gd name="T41" fmla="*/ 2231 h 3436"/>
                  <a:gd name="T42" fmla="*/ 871 w 1685"/>
                  <a:gd name="T43" fmla="*/ 3271 h 3436"/>
                  <a:gd name="T44" fmla="*/ 1037 w 1685"/>
                  <a:gd name="T45" fmla="*/ 3436 h 3436"/>
                  <a:gd name="T46" fmla="*/ 1202 w 1685"/>
                  <a:gd name="T47" fmla="*/ 3271 h 3436"/>
                  <a:gd name="T48" fmla="*/ 1202 w 1685"/>
                  <a:gd name="T49" fmla="*/ 2231 h 3436"/>
                  <a:gd name="T50" fmla="*/ 1494 w 1685"/>
                  <a:gd name="T51" fmla="*/ 2231 h 3436"/>
                  <a:gd name="T52" fmla="*/ 1147 w 1685"/>
                  <a:gd name="T53" fmla="*/ 1025 h 3436"/>
                  <a:gd name="T54" fmla="*/ 1147 w 1685"/>
                  <a:gd name="T55" fmla="*/ 1019 h 3436"/>
                  <a:gd name="T56" fmla="*/ 1147 w 1685"/>
                  <a:gd name="T57" fmla="*/ 1013 h 3436"/>
                  <a:gd name="T58" fmla="*/ 1171 w 1685"/>
                  <a:gd name="T59" fmla="*/ 989 h 3436"/>
                  <a:gd name="T60" fmla="*/ 1201 w 1685"/>
                  <a:gd name="T61" fmla="*/ 1007 h 3436"/>
                  <a:gd name="T62" fmla="*/ 1428 w 1685"/>
                  <a:gd name="T63" fmla="*/ 1819 h 3436"/>
                  <a:gd name="T64" fmla="*/ 1583 w 1685"/>
                  <a:gd name="T65" fmla="*/ 1902 h 3436"/>
                  <a:gd name="T66" fmla="*/ 1667 w 1685"/>
                  <a:gd name="T67" fmla="*/ 1747 h 3436"/>
                  <a:gd name="T68" fmla="*/ 842 w 1685"/>
                  <a:gd name="T69" fmla="*/ 561 h 3436"/>
                  <a:gd name="T70" fmla="*/ 842 w 1685"/>
                  <a:gd name="T71" fmla="*/ 561 h 3436"/>
                  <a:gd name="T72" fmla="*/ 1123 w 1685"/>
                  <a:gd name="T73" fmla="*/ 280 h 3436"/>
                  <a:gd name="T74" fmla="*/ 842 w 1685"/>
                  <a:gd name="T75" fmla="*/ 0 h 3436"/>
                  <a:gd name="T76" fmla="*/ 561 w 1685"/>
                  <a:gd name="T77" fmla="*/ 280 h 3436"/>
                  <a:gd name="T78" fmla="*/ 842 w 1685"/>
                  <a:gd name="T79" fmla="*/ 561 h 3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5" h="3436">
                    <a:moveTo>
                      <a:pt x="1667" y="1747"/>
                    </a:moveTo>
                    <a:lnTo>
                      <a:pt x="1667" y="1747"/>
                    </a:lnTo>
                    <a:lnTo>
                      <a:pt x="1410" y="858"/>
                    </a:lnTo>
                    <a:cubicBezTo>
                      <a:pt x="1380" y="732"/>
                      <a:pt x="1272" y="639"/>
                      <a:pt x="1141" y="639"/>
                    </a:cubicBezTo>
                    <a:lnTo>
                      <a:pt x="543" y="639"/>
                    </a:lnTo>
                    <a:cubicBezTo>
                      <a:pt x="412" y="639"/>
                      <a:pt x="298" y="732"/>
                      <a:pt x="268" y="858"/>
                    </a:cubicBezTo>
                    <a:lnTo>
                      <a:pt x="17" y="1747"/>
                    </a:lnTo>
                    <a:cubicBezTo>
                      <a:pt x="0" y="1813"/>
                      <a:pt x="35" y="1878"/>
                      <a:pt x="101" y="1902"/>
                    </a:cubicBezTo>
                    <a:cubicBezTo>
                      <a:pt x="167" y="1920"/>
                      <a:pt x="232" y="1878"/>
                      <a:pt x="250" y="1819"/>
                    </a:cubicBezTo>
                    <a:lnTo>
                      <a:pt x="483" y="1007"/>
                    </a:lnTo>
                    <a:cubicBezTo>
                      <a:pt x="483" y="995"/>
                      <a:pt x="495" y="989"/>
                      <a:pt x="507" y="989"/>
                    </a:cubicBezTo>
                    <a:cubicBezTo>
                      <a:pt x="519" y="989"/>
                      <a:pt x="531" y="1001"/>
                      <a:pt x="531" y="1013"/>
                    </a:cubicBezTo>
                    <a:lnTo>
                      <a:pt x="531" y="1019"/>
                    </a:lnTo>
                    <a:lnTo>
                      <a:pt x="531" y="1025"/>
                    </a:lnTo>
                    <a:lnTo>
                      <a:pt x="190" y="2231"/>
                    </a:lnTo>
                    <a:lnTo>
                      <a:pt x="482" y="2231"/>
                    </a:lnTo>
                    <a:lnTo>
                      <a:pt x="482" y="3271"/>
                    </a:lnTo>
                    <a:cubicBezTo>
                      <a:pt x="482" y="3362"/>
                      <a:pt x="556" y="3436"/>
                      <a:pt x="647" y="3436"/>
                    </a:cubicBezTo>
                    <a:cubicBezTo>
                      <a:pt x="739" y="3436"/>
                      <a:pt x="813" y="3362"/>
                      <a:pt x="813" y="3271"/>
                    </a:cubicBezTo>
                    <a:lnTo>
                      <a:pt x="813" y="2231"/>
                    </a:lnTo>
                    <a:lnTo>
                      <a:pt x="871" y="2231"/>
                    </a:lnTo>
                    <a:lnTo>
                      <a:pt x="871" y="3271"/>
                    </a:lnTo>
                    <a:cubicBezTo>
                      <a:pt x="871" y="3362"/>
                      <a:pt x="945" y="3436"/>
                      <a:pt x="1037" y="3436"/>
                    </a:cubicBezTo>
                    <a:cubicBezTo>
                      <a:pt x="1128" y="3436"/>
                      <a:pt x="1202" y="3362"/>
                      <a:pt x="1202" y="3271"/>
                    </a:cubicBezTo>
                    <a:lnTo>
                      <a:pt x="1202" y="2231"/>
                    </a:lnTo>
                    <a:lnTo>
                      <a:pt x="1494" y="2231"/>
                    </a:lnTo>
                    <a:lnTo>
                      <a:pt x="1147" y="1025"/>
                    </a:lnTo>
                    <a:lnTo>
                      <a:pt x="1147" y="1019"/>
                    </a:lnTo>
                    <a:lnTo>
                      <a:pt x="1147" y="1013"/>
                    </a:lnTo>
                    <a:cubicBezTo>
                      <a:pt x="1147" y="1001"/>
                      <a:pt x="1159" y="989"/>
                      <a:pt x="1171" y="989"/>
                    </a:cubicBezTo>
                    <a:cubicBezTo>
                      <a:pt x="1183" y="989"/>
                      <a:pt x="1195" y="995"/>
                      <a:pt x="1201" y="1007"/>
                    </a:cubicBezTo>
                    <a:lnTo>
                      <a:pt x="1428" y="1819"/>
                    </a:lnTo>
                    <a:cubicBezTo>
                      <a:pt x="1446" y="1878"/>
                      <a:pt x="1518" y="1920"/>
                      <a:pt x="1583" y="1902"/>
                    </a:cubicBezTo>
                    <a:cubicBezTo>
                      <a:pt x="1643" y="1878"/>
                      <a:pt x="1685" y="1813"/>
                      <a:pt x="1667" y="1747"/>
                    </a:cubicBezTo>
                    <a:close/>
                    <a:moveTo>
                      <a:pt x="842" y="561"/>
                    </a:moveTo>
                    <a:lnTo>
                      <a:pt x="842" y="561"/>
                    </a:lnTo>
                    <a:cubicBezTo>
                      <a:pt x="997" y="561"/>
                      <a:pt x="1123" y="436"/>
                      <a:pt x="1123" y="280"/>
                    </a:cubicBezTo>
                    <a:cubicBezTo>
                      <a:pt x="1123" y="125"/>
                      <a:pt x="997" y="0"/>
                      <a:pt x="842" y="0"/>
                    </a:cubicBezTo>
                    <a:cubicBezTo>
                      <a:pt x="687" y="0"/>
                      <a:pt x="561" y="125"/>
                      <a:pt x="561" y="280"/>
                    </a:cubicBezTo>
                    <a:cubicBezTo>
                      <a:pt x="561" y="436"/>
                      <a:pt x="687" y="561"/>
                      <a:pt x="842" y="56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C1BCEBCE-B0D5-42A0-AF2A-EA9DDF17B3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3167" y="3581400"/>
                <a:ext cx="502263" cy="1297134"/>
              </a:xfrm>
              <a:custGeom>
                <a:avLst/>
                <a:gdLst>
                  <a:gd name="T0" fmla="*/ 1031 w 1320"/>
                  <a:gd name="T1" fmla="*/ 639 h 3437"/>
                  <a:gd name="T2" fmla="*/ 1031 w 1320"/>
                  <a:gd name="T3" fmla="*/ 639 h 3437"/>
                  <a:gd name="T4" fmla="*/ 288 w 1320"/>
                  <a:gd name="T5" fmla="*/ 639 h 3437"/>
                  <a:gd name="T6" fmla="*/ 0 w 1320"/>
                  <a:gd name="T7" fmla="*/ 927 h 3437"/>
                  <a:gd name="T8" fmla="*/ 0 w 1320"/>
                  <a:gd name="T9" fmla="*/ 1872 h 3437"/>
                  <a:gd name="T10" fmla="*/ 125 w 1320"/>
                  <a:gd name="T11" fmla="*/ 1998 h 3437"/>
                  <a:gd name="T12" fmla="*/ 251 w 1320"/>
                  <a:gd name="T13" fmla="*/ 1872 h 3437"/>
                  <a:gd name="T14" fmla="*/ 251 w 1320"/>
                  <a:gd name="T15" fmla="*/ 1078 h 3437"/>
                  <a:gd name="T16" fmla="*/ 297 w 1320"/>
                  <a:gd name="T17" fmla="*/ 1078 h 3437"/>
                  <a:gd name="T18" fmla="*/ 297 w 1320"/>
                  <a:gd name="T19" fmla="*/ 3271 h 3437"/>
                  <a:gd name="T20" fmla="*/ 463 w 1320"/>
                  <a:gd name="T21" fmla="*/ 3437 h 3437"/>
                  <a:gd name="T22" fmla="*/ 628 w 1320"/>
                  <a:gd name="T23" fmla="*/ 3271 h 3437"/>
                  <a:gd name="T24" fmla="*/ 628 w 1320"/>
                  <a:gd name="T25" fmla="*/ 1986 h 3437"/>
                  <a:gd name="T26" fmla="*/ 687 w 1320"/>
                  <a:gd name="T27" fmla="*/ 1986 h 3437"/>
                  <a:gd name="T28" fmla="*/ 687 w 1320"/>
                  <a:gd name="T29" fmla="*/ 3271 h 3437"/>
                  <a:gd name="T30" fmla="*/ 852 w 1320"/>
                  <a:gd name="T31" fmla="*/ 3437 h 3437"/>
                  <a:gd name="T32" fmla="*/ 1018 w 1320"/>
                  <a:gd name="T33" fmla="*/ 3271 h 3437"/>
                  <a:gd name="T34" fmla="*/ 1018 w 1320"/>
                  <a:gd name="T35" fmla="*/ 1078 h 3437"/>
                  <a:gd name="T36" fmla="*/ 1068 w 1320"/>
                  <a:gd name="T37" fmla="*/ 1078 h 3437"/>
                  <a:gd name="T38" fmla="*/ 1068 w 1320"/>
                  <a:gd name="T39" fmla="*/ 1872 h 3437"/>
                  <a:gd name="T40" fmla="*/ 1194 w 1320"/>
                  <a:gd name="T41" fmla="*/ 1998 h 3437"/>
                  <a:gd name="T42" fmla="*/ 1320 w 1320"/>
                  <a:gd name="T43" fmla="*/ 1872 h 3437"/>
                  <a:gd name="T44" fmla="*/ 1320 w 1320"/>
                  <a:gd name="T45" fmla="*/ 927 h 3437"/>
                  <a:gd name="T46" fmla="*/ 1031 w 1320"/>
                  <a:gd name="T47" fmla="*/ 639 h 3437"/>
                  <a:gd name="T48" fmla="*/ 656 w 1320"/>
                  <a:gd name="T49" fmla="*/ 576 h 3437"/>
                  <a:gd name="T50" fmla="*/ 656 w 1320"/>
                  <a:gd name="T51" fmla="*/ 576 h 3437"/>
                  <a:gd name="T52" fmla="*/ 945 w 1320"/>
                  <a:gd name="T53" fmla="*/ 288 h 3437"/>
                  <a:gd name="T54" fmla="*/ 656 w 1320"/>
                  <a:gd name="T55" fmla="*/ 0 h 3437"/>
                  <a:gd name="T56" fmla="*/ 368 w 1320"/>
                  <a:gd name="T57" fmla="*/ 288 h 3437"/>
                  <a:gd name="T58" fmla="*/ 656 w 1320"/>
                  <a:gd name="T59" fmla="*/ 576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0" h="3437">
                    <a:moveTo>
                      <a:pt x="1031" y="639"/>
                    </a:moveTo>
                    <a:lnTo>
                      <a:pt x="1031" y="639"/>
                    </a:lnTo>
                    <a:lnTo>
                      <a:pt x="288" y="639"/>
                    </a:lnTo>
                    <a:cubicBezTo>
                      <a:pt x="129" y="639"/>
                      <a:pt x="0" y="768"/>
                      <a:pt x="0" y="927"/>
                    </a:cubicBezTo>
                    <a:lnTo>
                      <a:pt x="0" y="1872"/>
                    </a:lnTo>
                    <a:cubicBezTo>
                      <a:pt x="0" y="1942"/>
                      <a:pt x="56" y="1998"/>
                      <a:pt x="125" y="1998"/>
                    </a:cubicBezTo>
                    <a:cubicBezTo>
                      <a:pt x="195" y="1998"/>
                      <a:pt x="251" y="1942"/>
                      <a:pt x="251" y="1872"/>
                    </a:cubicBezTo>
                    <a:lnTo>
                      <a:pt x="251" y="1078"/>
                    </a:lnTo>
                    <a:lnTo>
                      <a:pt x="297" y="1078"/>
                    </a:lnTo>
                    <a:lnTo>
                      <a:pt x="297" y="3271"/>
                    </a:lnTo>
                    <a:cubicBezTo>
                      <a:pt x="297" y="3362"/>
                      <a:pt x="372" y="3437"/>
                      <a:pt x="463" y="3437"/>
                    </a:cubicBezTo>
                    <a:cubicBezTo>
                      <a:pt x="554" y="3437"/>
                      <a:pt x="628" y="3362"/>
                      <a:pt x="628" y="3271"/>
                    </a:cubicBezTo>
                    <a:lnTo>
                      <a:pt x="628" y="1986"/>
                    </a:lnTo>
                    <a:lnTo>
                      <a:pt x="687" y="1986"/>
                    </a:lnTo>
                    <a:lnTo>
                      <a:pt x="687" y="3271"/>
                    </a:lnTo>
                    <a:cubicBezTo>
                      <a:pt x="687" y="3362"/>
                      <a:pt x="761" y="3437"/>
                      <a:pt x="852" y="3437"/>
                    </a:cubicBezTo>
                    <a:cubicBezTo>
                      <a:pt x="944" y="3437"/>
                      <a:pt x="1018" y="3362"/>
                      <a:pt x="1018" y="3271"/>
                    </a:cubicBezTo>
                    <a:lnTo>
                      <a:pt x="1018" y="1078"/>
                    </a:lnTo>
                    <a:lnTo>
                      <a:pt x="1068" y="1078"/>
                    </a:lnTo>
                    <a:lnTo>
                      <a:pt x="1068" y="1872"/>
                    </a:lnTo>
                    <a:cubicBezTo>
                      <a:pt x="1068" y="1942"/>
                      <a:pt x="1125" y="1998"/>
                      <a:pt x="1194" y="1998"/>
                    </a:cubicBezTo>
                    <a:cubicBezTo>
                      <a:pt x="1264" y="1998"/>
                      <a:pt x="1320" y="1942"/>
                      <a:pt x="1320" y="1872"/>
                    </a:cubicBezTo>
                    <a:lnTo>
                      <a:pt x="1320" y="927"/>
                    </a:lnTo>
                    <a:cubicBezTo>
                      <a:pt x="1320" y="768"/>
                      <a:pt x="1191" y="639"/>
                      <a:pt x="1031" y="639"/>
                    </a:cubicBezTo>
                    <a:close/>
                    <a:moveTo>
                      <a:pt x="656" y="576"/>
                    </a:moveTo>
                    <a:lnTo>
                      <a:pt x="656" y="576"/>
                    </a:lnTo>
                    <a:cubicBezTo>
                      <a:pt x="815" y="576"/>
                      <a:pt x="945" y="447"/>
                      <a:pt x="945" y="288"/>
                    </a:cubicBezTo>
                    <a:cubicBezTo>
                      <a:pt x="945" y="129"/>
                      <a:pt x="815" y="0"/>
                      <a:pt x="656" y="0"/>
                    </a:cubicBezTo>
                    <a:cubicBezTo>
                      <a:pt x="497" y="0"/>
                      <a:pt x="368" y="129"/>
                      <a:pt x="368" y="288"/>
                    </a:cubicBezTo>
                    <a:cubicBezTo>
                      <a:pt x="368" y="447"/>
                      <a:pt x="497" y="576"/>
                      <a:pt x="656" y="57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0ADAAFF9-8EB8-4556-BF60-85696EEB56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14164" y="3581400"/>
                <a:ext cx="502263" cy="1297134"/>
              </a:xfrm>
              <a:custGeom>
                <a:avLst/>
                <a:gdLst>
                  <a:gd name="T0" fmla="*/ 1031 w 1320"/>
                  <a:gd name="T1" fmla="*/ 639 h 3437"/>
                  <a:gd name="T2" fmla="*/ 1031 w 1320"/>
                  <a:gd name="T3" fmla="*/ 639 h 3437"/>
                  <a:gd name="T4" fmla="*/ 288 w 1320"/>
                  <a:gd name="T5" fmla="*/ 639 h 3437"/>
                  <a:gd name="T6" fmla="*/ 0 w 1320"/>
                  <a:gd name="T7" fmla="*/ 927 h 3437"/>
                  <a:gd name="T8" fmla="*/ 0 w 1320"/>
                  <a:gd name="T9" fmla="*/ 1872 h 3437"/>
                  <a:gd name="T10" fmla="*/ 125 w 1320"/>
                  <a:gd name="T11" fmla="*/ 1998 h 3437"/>
                  <a:gd name="T12" fmla="*/ 251 w 1320"/>
                  <a:gd name="T13" fmla="*/ 1872 h 3437"/>
                  <a:gd name="T14" fmla="*/ 251 w 1320"/>
                  <a:gd name="T15" fmla="*/ 1078 h 3437"/>
                  <a:gd name="T16" fmla="*/ 297 w 1320"/>
                  <a:gd name="T17" fmla="*/ 1078 h 3437"/>
                  <a:gd name="T18" fmla="*/ 297 w 1320"/>
                  <a:gd name="T19" fmla="*/ 3271 h 3437"/>
                  <a:gd name="T20" fmla="*/ 463 w 1320"/>
                  <a:gd name="T21" fmla="*/ 3437 h 3437"/>
                  <a:gd name="T22" fmla="*/ 628 w 1320"/>
                  <a:gd name="T23" fmla="*/ 3271 h 3437"/>
                  <a:gd name="T24" fmla="*/ 628 w 1320"/>
                  <a:gd name="T25" fmla="*/ 1986 h 3437"/>
                  <a:gd name="T26" fmla="*/ 687 w 1320"/>
                  <a:gd name="T27" fmla="*/ 1986 h 3437"/>
                  <a:gd name="T28" fmla="*/ 687 w 1320"/>
                  <a:gd name="T29" fmla="*/ 3271 h 3437"/>
                  <a:gd name="T30" fmla="*/ 852 w 1320"/>
                  <a:gd name="T31" fmla="*/ 3437 h 3437"/>
                  <a:gd name="T32" fmla="*/ 1018 w 1320"/>
                  <a:gd name="T33" fmla="*/ 3271 h 3437"/>
                  <a:gd name="T34" fmla="*/ 1018 w 1320"/>
                  <a:gd name="T35" fmla="*/ 1078 h 3437"/>
                  <a:gd name="T36" fmla="*/ 1068 w 1320"/>
                  <a:gd name="T37" fmla="*/ 1078 h 3437"/>
                  <a:gd name="T38" fmla="*/ 1068 w 1320"/>
                  <a:gd name="T39" fmla="*/ 1872 h 3437"/>
                  <a:gd name="T40" fmla="*/ 1194 w 1320"/>
                  <a:gd name="T41" fmla="*/ 1998 h 3437"/>
                  <a:gd name="T42" fmla="*/ 1320 w 1320"/>
                  <a:gd name="T43" fmla="*/ 1872 h 3437"/>
                  <a:gd name="T44" fmla="*/ 1320 w 1320"/>
                  <a:gd name="T45" fmla="*/ 927 h 3437"/>
                  <a:gd name="T46" fmla="*/ 1031 w 1320"/>
                  <a:gd name="T47" fmla="*/ 639 h 3437"/>
                  <a:gd name="T48" fmla="*/ 656 w 1320"/>
                  <a:gd name="T49" fmla="*/ 576 h 3437"/>
                  <a:gd name="T50" fmla="*/ 656 w 1320"/>
                  <a:gd name="T51" fmla="*/ 576 h 3437"/>
                  <a:gd name="T52" fmla="*/ 945 w 1320"/>
                  <a:gd name="T53" fmla="*/ 288 h 3437"/>
                  <a:gd name="T54" fmla="*/ 656 w 1320"/>
                  <a:gd name="T55" fmla="*/ 0 h 3437"/>
                  <a:gd name="T56" fmla="*/ 368 w 1320"/>
                  <a:gd name="T57" fmla="*/ 288 h 3437"/>
                  <a:gd name="T58" fmla="*/ 656 w 1320"/>
                  <a:gd name="T59" fmla="*/ 576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0" h="3437">
                    <a:moveTo>
                      <a:pt x="1031" y="639"/>
                    </a:moveTo>
                    <a:lnTo>
                      <a:pt x="1031" y="639"/>
                    </a:lnTo>
                    <a:lnTo>
                      <a:pt x="288" y="639"/>
                    </a:lnTo>
                    <a:cubicBezTo>
                      <a:pt x="129" y="639"/>
                      <a:pt x="0" y="768"/>
                      <a:pt x="0" y="927"/>
                    </a:cubicBezTo>
                    <a:lnTo>
                      <a:pt x="0" y="1872"/>
                    </a:lnTo>
                    <a:cubicBezTo>
                      <a:pt x="0" y="1942"/>
                      <a:pt x="56" y="1998"/>
                      <a:pt x="125" y="1998"/>
                    </a:cubicBezTo>
                    <a:cubicBezTo>
                      <a:pt x="195" y="1998"/>
                      <a:pt x="251" y="1942"/>
                      <a:pt x="251" y="1872"/>
                    </a:cubicBezTo>
                    <a:lnTo>
                      <a:pt x="251" y="1078"/>
                    </a:lnTo>
                    <a:lnTo>
                      <a:pt x="297" y="1078"/>
                    </a:lnTo>
                    <a:lnTo>
                      <a:pt x="297" y="3271"/>
                    </a:lnTo>
                    <a:cubicBezTo>
                      <a:pt x="297" y="3362"/>
                      <a:pt x="372" y="3437"/>
                      <a:pt x="463" y="3437"/>
                    </a:cubicBezTo>
                    <a:cubicBezTo>
                      <a:pt x="554" y="3437"/>
                      <a:pt x="628" y="3362"/>
                      <a:pt x="628" y="3271"/>
                    </a:cubicBezTo>
                    <a:lnTo>
                      <a:pt x="628" y="1986"/>
                    </a:lnTo>
                    <a:lnTo>
                      <a:pt x="687" y="1986"/>
                    </a:lnTo>
                    <a:lnTo>
                      <a:pt x="687" y="3271"/>
                    </a:lnTo>
                    <a:cubicBezTo>
                      <a:pt x="687" y="3362"/>
                      <a:pt x="761" y="3437"/>
                      <a:pt x="852" y="3437"/>
                    </a:cubicBezTo>
                    <a:cubicBezTo>
                      <a:pt x="944" y="3437"/>
                      <a:pt x="1018" y="3362"/>
                      <a:pt x="1018" y="3271"/>
                    </a:cubicBezTo>
                    <a:lnTo>
                      <a:pt x="1018" y="1078"/>
                    </a:lnTo>
                    <a:lnTo>
                      <a:pt x="1068" y="1078"/>
                    </a:lnTo>
                    <a:lnTo>
                      <a:pt x="1068" y="1872"/>
                    </a:lnTo>
                    <a:cubicBezTo>
                      <a:pt x="1068" y="1942"/>
                      <a:pt x="1125" y="1998"/>
                      <a:pt x="1194" y="1998"/>
                    </a:cubicBezTo>
                    <a:cubicBezTo>
                      <a:pt x="1264" y="1998"/>
                      <a:pt x="1320" y="1942"/>
                      <a:pt x="1320" y="1872"/>
                    </a:cubicBezTo>
                    <a:lnTo>
                      <a:pt x="1320" y="927"/>
                    </a:lnTo>
                    <a:cubicBezTo>
                      <a:pt x="1320" y="768"/>
                      <a:pt x="1191" y="639"/>
                      <a:pt x="1031" y="639"/>
                    </a:cubicBezTo>
                    <a:close/>
                    <a:moveTo>
                      <a:pt x="656" y="576"/>
                    </a:moveTo>
                    <a:lnTo>
                      <a:pt x="656" y="576"/>
                    </a:lnTo>
                    <a:cubicBezTo>
                      <a:pt x="815" y="576"/>
                      <a:pt x="945" y="447"/>
                      <a:pt x="945" y="288"/>
                    </a:cubicBezTo>
                    <a:cubicBezTo>
                      <a:pt x="945" y="129"/>
                      <a:pt x="815" y="0"/>
                      <a:pt x="656" y="0"/>
                    </a:cubicBezTo>
                    <a:cubicBezTo>
                      <a:pt x="497" y="0"/>
                      <a:pt x="368" y="129"/>
                      <a:pt x="368" y="288"/>
                    </a:cubicBezTo>
                    <a:cubicBezTo>
                      <a:pt x="368" y="447"/>
                      <a:pt x="497" y="576"/>
                      <a:pt x="656" y="57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F6284743-6B2D-4065-A369-0FF1F8CF66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15035" y="3581401"/>
                <a:ext cx="634992" cy="1297133"/>
              </a:xfrm>
              <a:custGeom>
                <a:avLst/>
                <a:gdLst>
                  <a:gd name="T0" fmla="*/ 1667 w 1685"/>
                  <a:gd name="T1" fmla="*/ 1747 h 3436"/>
                  <a:gd name="T2" fmla="*/ 1667 w 1685"/>
                  <a:gd name="T3" fmla="*/ 1747 h 3436"/>
                  <a:gd name="T4" fmla="*/ 1410 w 1685"/>
                  <a:gd name="T5" fmla="*/ 858 h 3436"/>
                  <a:gd name="T6" fmla="*/ 1141 w 1685"/>
                  <a:gd name="T7" fmla="*/ 639 h 3436"/>
                  <a:gd name="T8" fmla="*/ 543 w 1685"/>
                  <a:gd name="T9" fmla="*/ 639 h 3436"/>
                  <a:gd name="T10" fmla="*/ 268 w 1685"/>
                  <a:gd name="T11" fmla="*/ 858 h 3436"/>
                  <a:gd name="T12" fmla="*/ 17 w 1685"/>
                  <a:gd name="T13" fmla="*/ 1747 h 3436"/>
                  <a:gd name="T14" fmla="*/ 101 w 1685"/>
                  <a:gd name="T15" fmla="*/ 1902 h 3436"/>
                  <a:gd name="T16" fmla="*/ 250 w 1685"/>
                  <a:gd name="T17" fmla="*/ 1819 h 3436"/>
                  <a:gd name="T18" fmla="*/ 483 w 1685"/>
                  <a:gd name="T19" fmla="*/ 1007 h 3436"/>
                  <a:gd name="T20" fmla="*/ 507 w 1685"/>
                  <a:gd name="T21" fmla="*/ 989 h 3436"/>
                  <a:gd name="T22" fmla="*/ 531 w 1685"/>
                  <a:gd name="T23" fmla="*/ 1013 h 3436"/>
                  <a:gd name="T24" fmla="*/ 531 w 1685"/>
                  <a:gd name="T25" fmla="*/ 1019 h 3436"/>
                  <a:gd name="T26" fmla="*/ 531 w 1685"/>
                  <a:gd name="T27" fmla="*/ 1025 h 3436"/>
                  <a:gd name="T28" fmla="*/ 190 w 1685"/>
                  <a:gd name="T29" fmla="*/ 2231 h 3436"/>
                  <a:gd name="T30" fmla="*/ 482 w 1685"/>
                  <a:gd name="T31" fmla="*/ 2231 h 3436"/>
                  <a:gd name="T32" fmla="*/ 482 w 1685"/>
                  <a:gd name="T33" fmla="*/ 3271 h 3436"/>
                  <a:gd name="T34" fmla="*/ 647 w 1685"/>
                  <a:gd name="T35" fmla="*/ 3436 h 3436"/>
                  <a:gd name="T36" fmla="*/ 813 w 1685"/>
                  <a:gd name="T37" fmla="*/ 3271 h 3436"/>
                  <a:gd name="T38" fmla="*/ 813 w 1685"/>
                  <a:gd name="T39" fmla="*/ 2231 h 3436"/>
                  <a:gd name="T40" fmla="*/ 871 w 1685"/>
                  <a:gd name="T41" fmla="*/ 2231 h 3436"/>
                  <a:gd name="T42" fmla="*/ 871 w 1685"/>
                  <a:gd name="T43" fmla="*/ 3271 h 3436"/>
                  <a:gd name="T44" fmla="*/ 1037 w 1685"/>
                  <a:gd name="T45" fmla="*/ 3436 h 3436"/>
                  <a:gd name="T46" fmla="*/ 1202 w 1685"/>
                  <a:gd name="T47" fmla="*/ 3271 h 3436"/>
                  <a:gd name="T48" fmla="*/ 1202 w 1685"/>
                  <a:gd name="T49" fmla="*/ 2231 h 3436"/>
                  <a:gd name="T50" fmla="*/ 1494 w 1685"/>
                  <a:gd name="T51" fmla="*/ 2231 h 3436"/>
                  <a:gd name="T52" fmla="*/ 1147 w 1685"/>
                  <a:gd name="T53" fmla="*/ 1025 h 3436"/>
                  <a:gd name="T54" fmla="*/ 1147 w 1685"/>
                  <a:gd name="T55" fmla="*/ 1019 h 3436"/>
                  <a:gd name="T56" fmla="*/ 1147 w 1685"/>
                  <a:gd name="T57" fmla="*/ 1013 h 3436"/>
                  <a:gd name="T58" fmla="*/ 1171 w 1685"/>
                  <a:gd name="T59" fmla="*/ 989 h 3436"/>
                  <a:gd name="T60" fmla="*/ 1201 w 1685"/>
                  <a:gd name="T61" fmla="*/ 1007 h 3436"/>
                  <a:gd name="T62" fmla="*/ 1428 w 1685"/>
                  <a:gd name="T63" fmla="*/ 1819 h 3436"/>
                  <a:gd name="T64" fmla="*/ 1583 w 1685"/>
                  <a:gd name="T65" fmla="*/ 1902 h 3436"/>
                  <a:gd name="T66" fmla="*/ 1667 w 1685"/>
                  <a:gd name="T67" fmla="*/ 1747 h 3436"/>
                  <a:gd name="T68" fmla="*/ 842 w 1685"/>
                  <a:gd name="T69" fmla="*/ 561 h 3436"/>
                  <a:gd name="T70" fmla="*/ 842 w 1685"/>
                  <a:gd name="T71" fmla="*/ 561 h 3436"/>
                  <a:gd name="T72" fmla="*/ 1123 w 1685"/>
                  <a:gd name="T73" fmla="*/ 280 h 3436"/>
                  <a:gd name="T74" fmla="*/ 842 w 1685"/>
                  <a:gd name="T75" fmla="*/ 0 h 3436"/>
                  <a:gd name="T76" fmla="*/ 561 w 1685"/>
                  <a:gd name="T77" fmla="*/ 280 h 3436"/>
                  <a:gd name="T78" fmla="*/ 842 w 1685"/>
                  <a:gd name="T79" fmla="*/ 561 h 3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5" h="3436">
                    <a:moveTo>
                      <a:pt x="1667" y="1747"/>
                    </a:moveTo>
                    <a:lnTo>
                      <a:pt x="1667" y="1747"/>
                    </a:lnTo>
                    <a:lnTo>
                      <a:pt x="1410" y="858"/>
                    </a:lnTo>
                    <a:cubicBezTo>
                      <a:pt x="1380" y="732"/>
                      <a:pt x="1272" y="639"/>
                      <a:pt x="1141" y="639"/>
                    </a:cubicBezTo>
                    <a:lnTo>
                      <a:pt x="543" y="639"/>
                    </a:lnTo>
                    <a:cubicBezTo>
                      <a:pt x="412" y="639"/>
                      <a:pt x="298" y="732"/>
                      <a:pt x="268" y="858"/>
                    </a:cubicBezTo>
                    <a:lnTo>
                      <a:pt x="17" y="1747"/>
                    </a:lnTo>
                    <a:cubicBezTo>
                      <a:pt x="0" y="1813"/>
                      <a:pt x="35" y="1878"/>
                      <a:pt x="101" y="1902"/>
                    </a:cubicBezTo>
                    <a:cubicBezTo>
                      <a:pt x="167" y="1920"/>
                      <a:pt x="232" y="1878"/>
                      <a:pt x="250" y="1819"/>
                    </a:cubicBezTo>
                    <a:lnTo>
                      <a:pt x="483" y="1007"/>
                    </a:lnTo>
                    <a:cubicBezTo>
                      <a:pt x="483" y="995"/>
                      <a:pt x="495" y="989"/>
                      <a:pt x="507" y="989"/>
                    </a:cubicBezTo>
                    <a:cubicBezTo>
                      <a:pt x="519" y="989"/>
                      <a:pt x="531" y="1001"/>
                      <a:pt x="531" y="1013"/>
                    </a:cubicBezTo>
                    <a:lnTo>
                      <a:pt x="531" y="1019"/>
                    </a:lnTo>
                    <a:lnTo>
                      <a:pt x="531" y="1025"/>
                    </a:lnTo>
                    <a:lnTo>
                      <a:pt x="190" y="2231"/>
                    </a:lnTo>
                    <a:lnTo>
                      <a:pt x="482" y="2231"/>
                    </a:lnTo>
                    <a:lnTo>
                      <a:pt x="482" y="3271"/>
                    </a:lnTo>
                    <a:cubicBezTo>
                      <a:pt x="482" y="3362"/>
                      <a:pt x="556" y="3436"/>
                      <a:pt x="647" y="3436"/>
                    </a:cubicBezTo>
                    <a:cubicBezTo>
                      <a:pt x="739" y="3436"/>
                      <a:pt x="813" y="3362"/>
                      <a:pt x="813" y="3271"/>
                    </a:cubicBezTo>
                    <a:lnTo>
                      <a:pt x="813" y="2231"/>
                    </a:lnTo>
                    <a:lnTo>
                      <a:pt x="871" y="2231"/>
                    </a:lnTo>
                    <a:lnTo>
                      <a:pt x="871" y="3271"/>
                    </a:lnTo>
                    <a:cubicBezTo>
                      <a:pt x="871" y="3362"/>
                      <a:pt x="945" y="3436"/>
                      <a:pt x="1037" y="3436"/>
                    </a:cubicBezTo>
                    <a:cubicBezTo>
                      <a:pt x="1128" y="3436"/>
                      <a:pt x="1202" y="3362"/>
                      <a:pt x="1202" y="3271"/>
                    </a:cubicBezTo>
                    <a:lnTo>
                      <a:pt x="1202" y="2231"/>
                    </a:lnTo>
                    <a:lnTo>
                      <a:pt x="1494" y="2231"/>
                    </a:lnTo>
                    <a:lnTo>
                      <a:pt x="1147" y="1025"/>
                    </a:lnTo>
                    <a:lnTo>
                      <a:pt x="1147" y="1019"/>
                    </a:lnTo>
                    <a:lnTo>
                      <a:pt x="1147" y="1013"/>
                    </a:lnTo>
                    <a:cubicBezTo>
                      <a:pt x="1147" y="1001"/>
                      <a:pt x="1159" y="989"/>
                      <a:pt x="1171" y="989"/>
                    </a:cubicBezTo>
                    <a:cubicBezTo>
                      <a:pt x="1183" y="989"/>
                      <a:pt x="1195" y="995"/>
                      <a:pt x="1201" y="1007"/>
                    </a:cubicBezTo>
                    <a:lnTo>
                      <a:pt x="1428" y="1819"/>
                    </a:lnTo>
                    <a:cubicBezTo>
                      <a:pt x="1446" y="1878"/>
                      <a:pt x="1518" y="1920"/>
                      <a:pt x="1583" y="1902"/>
                    </a:cubicBezTo>
                    <a:cubicBezTo>
                      <a:pt x="1643" y="1878"/>
                      <a:pt x="1685" y="1813"/>
                      <a:pt x="1667" y="1747"/>
                    </a:cubicBezTo>
                    <a:close/>
                    <a:moveTo>
                      <a:pt x="842" y="561"/>
                    </a:moveTo>
                    <a:lnTo>
                      <a:pt x="842" y="561"/>
                    </a:lnTo>
                    <a:cubicBezTo>
                      <a:pt x="997" y="561"/>
                      <a:pt x="1123" y="436"/>
                      <a:pt x="1123" y="280"/>
                    </a:cubicBezTo>
                    <a:cubicBezTo>
                      <a:pt x="1123" y="125"/>
                      <a:pt x="997" y="0"/>
                      <a:pt x="842" y="0"/>
                    </a:cubicBezTo>
                    <a:cubicBezTo>
                      <a:pt x="687" y="0"/>
                      <a:pt x="561" y="125"/>
                      <a:pt x="561" y="280"/>
                    </a:cubicBezTo>
                    <a:cubicBezTo>
                      <a:pt x="561" y="436"/>
                      <a:pt x="687" y="561"/>
                      <a:pt x="842" y="56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FA3932EE-B25C-42EF-A3D3-A1EE0DB71F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1399" y="5064625"/>
                <a:ext cx="502263" cy="1297135"/>
              </a:xfrm>
              <a:custGeom>
                <a:avLst/>
                <a:gdLst>
                  <a:gd name="T0" fmla="*/ 1031 w 1320"/>
                  <a:gd name="T1" fmla="*/ 639 h 3437"/>
                  <a:gd name="T2" fmla="*/ 1031 w 1320"/>
                  <a:gd name="T3" fmla="*/ 639 h 3437"/>
                  <a:gd name="T4" fmla="*/ 288 w 1320"/>
                  <a:gd name="T5" fmla="*/ 639 h 3437"/>
                  <a:gd name="T6" fmla="*/ 0 w 1320"/>
                  <a:gd name="T7" fmla="*/ 927 h 3437"/>
                  <a:gd name="T8" fmla="*/ 0 w 1320"/>
                  <a:gd name="T9" fmla="*/ 1872 h 3437"/>
                  <a:gd name="T10" fmla="*/ 125 w 1320"/>
                  <a:gd name="T11" fmla="*/ 1998 h 3437"/>
                  <a:gd name="T12" fmla="*/ 251 w 1320"/>
                  <a:gd name="T13" fmla="*/ 1872 h 3437"/>
                  <a:gd name="T14" fmla="*/ 251 w 1320"/>
                  <a:gd name="T15" fmla="*/ 1078 h 3437"/>
                  <a:gd name="T16" fmla="*/ 297 w 1320"/>
                  <a:gd name="T17" fmla="*/ 1078 h 3437"/>
                  <a:gd name="T18" fmla="*/ 297 w 1320"/>
                  <a:gd name="T19" fmla="*/ 3271 h 3437"/>
                  <a:gd name="T20" fmla="*/ 463 w 1320"/>
                  <a:gd name="T21" fmla="*/ 3437 h 3437"/>
                  <a:gd name="T22" fmla="*/ 628 w 1320"/>
                  <a:gd name="T23" fmla="*/ 3271 h 3437"/>
                  <a:gd name="T24" fmla="*/ 628 w 1320"/>
                  <a:gd name="T25" fmla="*/ 1986 h 3437"/>
                  <a:gd name="T26" fmla="*/ 687 w 1320"/>
                  <a:gd name="T27" fmla="*/ 1986 h 3437"/>
                  <a:gd name="T28" fmla="*/ 687 w 1320"/>
                  <a:gd name="T29" fmla="*/ 3271 h 3437"/>
                  <a:gd name="T30" fmla="*/ 852 w 1320"/>
                  <a:gd name="T31" fmla="*/ 3437 h 3437"/>
                  <a:gd name="T32" fmla="*/ 1018 w 1320"/>
                  <a:gd name="T33" fmla="*/ 3271 h 3437"/>
                  <a:gd name="T34" fmla="*/ 1018 w 1320"/>
                  <a:gd name="T35" fmla="*/ 1078 h 3437"/>
                  <a:gd name="T36" fmla="*/ 1068 w 1320"/>
                  <a:gd name="T37" fmla="*/ 1078 h 3437"/>
                  <a:gd name="T38" fmla="*/ 1068 w 1320"/>
                  <a:gd name="T39" fmla="*/ 1872 h 3437"/>
                  <a:gd name="T40" fmla="*/ 1194 w 1320"/>
                  <a:gd name="T41" fmla="*/ 1998 h 3437"/>
                  <a:gd name="T42" fmla="*/ 1320 w 1320"/>
                  <a:gd name="T43" fmla="*/ 1872 h 3437"/>
                  <a:gd name="T44" fmla="*/ 1320 w 1320"/>
                  <a:gd name="T45" fmla="*/ 927 h 3437"/>
                  <a:gd name="T46" fmla="*/ 1031 w 1320"/>
                  <a:gd name="T47" fmla="*/ 639 h 3437"/>
                  <a:gd name="T48" fmla="*/ 656 w 1320"/>
                  <a:gd name="T49" fmla="*/ 576 h 3437"/>
                  <a:gd name="T50" fmla="*/ 656 w 1320"/>
                  <a:gd name="T51" fmla="*/ 576 h 3437"/>
                  <a:gd name="T52" fmla="*/ 945 w 1320"/>
                  <a:gd name="T53" fmla="*/ 288 h 3437"/>
                  <a:gd name="T54" fmla="*/ 656 w 1320"/>
                  <a:gd name="T55" fmla="*/ 0 h 3437"/>
                  <a:gd name="T56" fmla="*/ 368 w 1320"/>
                  <a:gd name="T57" fmla="*/ 288 h 3437"/>
                  <a:gd name="T58" fmla="*/ 656 w 1320"/>
                  <a:gd name="T59" fmla="*/ 576 h 3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20" h="3437">
                    <a:moveTo>
                      <a:pt x="1031" y="639"/>
                    </a:moveTo>
                    <a:lnTo>
                      <a:pt x="1031" y="639"/>
                    </a:lnTo>
                    <a:lnTo>
                      <a:pt x="288" y="639"/>
                    </a:lnTo>
                    <a:cubicBezTo>
                      <a:pt x="129" y="639"/>
                      <a:pt x="0" y="768"/>
                      <a:pt x="0" y="927"/>
                    </a:cubicBezTo>
                    <a:lnTo>
                      <a:pt x="0" y="1872"/>
                    </a:lnTo>
                    <a:cubicBezTo>
                      <a:pt x="0" y="1942"/>
                      <a:pt x="56" y="1998"/>
                      <a:pt x="125" y="1998"/>
                    </a:cubicBezTo>
                    <a:cubicBezTo>
                      <a:pt x="195" y="1998"/>
                      <a:pt x="251" y="1942"/>
                      <a:pt x="251" y="1872"/>
                    </a:cubicBezTo>
                    <a:lnTo>
                      <a:pt x="251" y="1078"/>
                    </a:lnTo>
                    <a:lnTo>
                      <a:pt x="297" y="1078"/>
                    </a:lnTo>
                    <a:lnTo>
                      <a:pt x="297" y="3271"/>
                    </a:lnTo>
                    <a:cubicBezTo>
                      <a:pt x="297" y="3362"/>
                      <a:pt x="372" y="3437"/>
                      <a:pt x="463" y="3437"/>
                    </a:cubicBezTo>
                    <a:cubicBezTo>
                      <a:pt x="554" y="3437"/>
                      <a:pt x="628" y="3362"/>
                      <a:pt x="628" y="3271"/>
                    </a:cubicBezTo>
                    <a:lnTo>
                      <a:pt x="628" y="1986"/>
                    </a:lnTo>
                    <a:lnTo>
                      <a:pt x="687" y="1986"/>
                    </a:lnTo>
                    <a:lnTo>
                      <a:pt x="687" y="3271"/>
                    </a:lnTo>
                    <a:cubicBezTo>
                      <a:pt x="687" y="3362"/>
                      <a:pt x="761" y="3437"/>
                      <a:pt x="852" y="3437"/>
                    </a:cubicBezTo>
                    <a:cubicBezTo>
                      <a:pt x="944" y="3437"/>
                      <a:pt x="1018" y="3362"/>
                      <a:pt x="1018" y="3271"/>
                    </a:cubicBezTo>
                    <a:lnTo>
                      <a:pt x="1018" y="1078"/>
                    </a:lnTo>
                    <a:lnTo>
                      <a:pt x="1068" y="1078"/>
                    </a:lnTo>
                    <a:lnTo>
                      <a:pt x="1068" y="1872"/>
                    </a:lnTo>
                    <a:cubicBezTo>
                      <a:pt x="1068" y="1942"/>
                      <a:pt x="1125" y="1998"/>
                      <a:pt x="1194" y="1998"/>
                    </a:cubicBezTo>
                    <a:cubicBezTo>
                      <a:pt x="1264" y="1998"/>
                      <a:pt x="1320" y="1942"/>
                      <a:pt x="1320" y="1872"/>
                    </a:cubicBezTo>
                    <a:lnTo>
                      <a:pt x="1320" y="927"/>
                    </a:lnTo>
                    <a:cubicBezTo>
                      <a:pt x="1320" y="768"/>
                      <a:pt x="1191" y="639"/>
                      <a:pt x="1031" y="639"/>
                    </a:cubicBezTo>
                    <a:close/>
                    <a:moveTo>
                      <a:pt x="656" y="576"/>
                    </a:moveTo>
                    <a:lnTo>
                      <a:pt x="656" y="576"/>
                    </a:lnTo>
                    <a:cubicBezTo>
                      <a:pt x="815" y="576"/>
                      <a:pt x="945" y="447"/>
                      <a:pt x="945" y="288"/>
                    </a:cubicBezTo>
                    <a:cubicBezTo>
                      <a:pt x="945" y="129"/>
                      <a:pt x="815" y="0"/>
                      <a:pt x="656" y="0"/>
                    </a:cubicBezTo>
                    <a:cubicBezTo>
                      <a:pt x="497" y="0"/>
                      <a:pt x="368" y="129"/>
                      <a:pt x="368" y="288"/>
                    </a:cubicBezTo>
                    <a:cubicBezTo>
                      <a:pt x="368" y="447"/>
                      <a:pt x="497" y="576"/>
                      <a:pt x="656" y="57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B0AEAF1D-2435-43B0-ABC0-A7E3439AA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4150" y="5064632"/>
                <a:ext cx="634993" cy="1297135"/>
              </a:xfrm>
              <a:custGeom>
                <a:avLst/>
                <a:gdLst>
                  <a:gd name="T0" fmla="*/ 1667 w 1685"/>
                  <a:gd name="T1" fmla="*/ 1747 h 3436"/>
                  <a:gd name="T2" fmla="*/ 1667 w 1685"/>
                  <a:gd name="T3" fmla="*/ 1747 h 3436"/>
                  <a:gd name="T4" fmla="*/ 1410 w 1685"/>
                  <a:gd name="T5" fmla="*/ 858 h 3436"/>
                  <a:gd name="T6" fmla="*/ 1141 w 1685"/>
                  <a:gd name="T7" fmla="*/ 639 h 3436"/>
                  <a:gd name="T8" fmla="*/ 543 w 1685"/>
                  <a:gd name="T9" fmla="*/ 639 h 3436"/>
                  <a:gd name="T10" fmla="*/ 268 w 1685"/>
                  <a:gd name="T11" fmla="*/ 858 h 3436"/>
                  <a:gd name="T12" fmla="*/ 17 w 1685"/>
                  <a:gd name="T13" fmla="*/ 1747 h 3436"/>
                  <a:gd name="T14" fmla="*/ 101 w 1685"/>
                  <a:gd name="T15" fmla="*/ 1902 h 3436"/>
                  <a:gd name="T16" fmla="*/ 250 w 1685"/>
                  <a:gd name="T17" fmla="*/ 1819 h 3436"/>
                  <a:gd name="T18" fmla="*/ 483 w 1685"/>
                  <a:gd name="T19" fmla="*/ 1007 h 3436"/>
                  <a:gd name="T20" fmla="*/ 507 w 1685"/>
                  <a:gd name="T21" fmla="*/ 989 h 3436"/>
                  <a:gd name="T22" fmla="*/ 531 w 1685"/>
                  <a:gd name="T23" fmla="*/ 1013 h 3436"/>
                  <a:gd name="T24" fmla="*/ 531 w 1685"/>
                  <a:gd name="T25" fmla="*/ 1019 h 3436"/>
                  <a:gd name="T26" fmla="*/ 531 w 1685"/>
                  <a:gd name="T27" fmla="*/ 1025 h 3436"/>
                  <a:gd name="T28" fmla="*/ 190 w 1685"/>
                  <a:gd name="T29" fmla="*/ 2231 h 3436"/>
                  <a:gd name="T30" fmla="*/ 482 w 1685"/>
                  <a:gd name="T31" fmla="*/ 2231 h 3436"/>
                  <a:gd name="T32" fmla="*/ 482 w 1685"/>
                  <a:gd name="T33" fmla="*/ 3271 h 3436"/>
                  <a:gd name="T34" fmla="*/ 647 w 1685"/>
                  <a:gd name="T35" fmla="*/ 3436 h 3436"/>
                  <a:gd name="T36" fmla="*/ 813 w 1685"/>
                  <a:gd name="T37" fmla="*/ 3271 h 3436"/>
                  <a:gd name="T38" fmla="*/ 813 w 1685"/>
                  <a:gd name="T39" fmla="*/ 2231 h 3436"/>
                  <a:gd name="T40" fmla="*/ 871 w 1685"/>
                  <a:gd name="T41" fmla="*/ 2231 h 3436"/>
                  <a:gd name="T42" fmla="*/ 871 w 1685"/>
                  <a:gd name="T43" fmla="*/ 3271 h 3436"/>
                  <a:gd name="T44" fmla="*/ 1037 w 1685"/>
                  <a:gd name="T45" fmla="*/ 3436 h 3436"/>
                  <a:gd name="T46" fmla="*/ 1202 w 1685"/>
                  <a:gd name="T47" fmla="*/ 3271 h 3436"/>
                  <a:gd name="T48" fmla="*/ 1202 w 1685"/>
                  <a:gd name="T49" fmla="*/ 2231 h 3436"/>
                  <a:gd name="T50" fmla="*/ 1494 w 1685"/>
                  <a:gd name="T51" fmla="*/ 2231 h 3436"/>
                  <a:gd name="T52" fmla="*/ 1147 w 1685"/>
                  <a:gd name="T53" fmla="*/ 1025 h 3436"/>
                  <a:gd name="T54" fmla="*/ 1147 w 1685"/>
                  <a:gd name="T55" fmla="*/ 1019 h 3436"/>
                  <a:gd name="T56" fmla="*/ 1147 w 1685"/>
                  <a:gd name="T57" fmla="*/ 1013 h 3436"/>
                  <a:gd name="T58" fmla="*/ 1171 w 1685"/>
                  <a:gd name="T59" fmla="*/ 989 h 3436"/>
                  <a:gd name="T60" fmla="*/ 1201 w 1685"/>
                  <a:gd name="T61" fmla="*/ 1007 h 3436"/>
                  <a:gd name="T62" fmla="*/ 1428 w 1685"/>
                  <a:gd name="T63" fmla="*/ 1819 h 3436"/>
                  <a:gd name="T64" fmla="*/ 1583 w 1685"/>
                  <a:gd name="T65" fmla="*/ 1902 h 3436"/>
                  <a:gd name="T66" fmla="*/ 1667 w 1685"/>
                  <a:gd name="T67" fmla="*/ 1747 h 3436"/>
                  <a:gd name="T68" fmla="*/ 842 w 1685"/>
                  <a:gd name="T69" fmla="*/ 561 h 3436"/>
                  <a:gd name="T70" fmla="*/ 842 w 1685"/>
                  <a:gd name="T71" fmla="*/ 561 h 3436"/>
                  <a:gd name="T72" fmla="*/ 1123 w 1685"/>
                  <a:gd name="T73" fmla="*/ 280 h 3436"/>
                  <a:gd name="T74" fmla="*/ 842 w 1685"/>
                  <a:gd name="T75" fmla="*/ 0 h 3436"/>
                  <a:gd name="T76" fmla="*/ 561 w 1685"/>
                  <a:gd name="T77" fmla="*/ 280 h 3436"/>
                  <a:gd name="T78" fmla="*/ 842 w 1685"/>
                  <a:gd name="T79" fmla="*/ 561 h 3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5" h="3436">
                    <a:moveTo>
                      <a:pt x="1667" y="1747"/>
                    </a:moveTo>
                    <a:lnTo>
                      <a:pt x="1667" y="1747"/>
                    </a:lnTo>
                    <a:lnTo>
                      <a:pt x="1410" y="858"/>
                    </a:lnTo>
                    <a:cubicBezTo>
                      <a:pt x="1380" y="732"/>
                      <a:pt x="1272" y="639"/>
                      <a:pt x="1141" y="639"/>
                    </a:cubicBezTo>
                    <a:lnTo>
                      <a:pt x="543" y="639"/>
                    </a:lnTo>
                    <a:cubicBezTo>
                      <a:pt x="412" y="639"/>
                      <a:pt x="298" y="732"/>
                      <a:pt x="268" y="858"/>
                    </a:cubicBezTo>
                    <a:lnTo>
                      <a:pt x="17" y="1747"/>
                    </a:lnTo>
                    <a:cubicBezTo>
                      <a:pt x="0" y="1813"/>
                      <a:pt x="35" y="1878"/>
                      <a:pt x="101" y="1902"/>
                    </a:cubicBezTo>
                    <a:cubicBezTo>
                      <a:pt x="167" y="1920"/>
                      <a:pt x="232" y="1878"/>
                      <a:pt x="250" y="1819"/>
                    </a:cubicBezTo>
                    <a:lnTo>
                      <a:pt x="483" y="1007"/>
                    </a:lnTo>
                    <a:cubicBezTo>
                      <a:pt x="483" y="995"/>
                      <a:pt x="495" y="989"/>
                      <a:pt x="507" y="989"/>
                    </a:cubicBezTo>
                    <a:cubicBezTo>
                      <a:pt x="519" y="989"/>
                      <a:pt x="531" y="1001"/>
                      <a:pt x="531" y="1013"/>
                    </a:cubicBezTo>
                    <a:lnTo>
                      <a:pt x="531" y="1019"/>
                    </a:lnTo>
                    <a:lnTo>
                      <a:pt x="531" y="1025"/>
                    </a:lnTo>
                    <a:lnTo>
                      <a:pt x="190" y="2231"/>
                    </a:lnTo>
                    <a:lnTo>
                      <a:pt x="482" y="2231"/>
                    </a:lnTo>
                    <a:lnTo>
                      <a:pt x="482" y="3271"/>
                    </a:lnTo>
                    <a:cubicBezTo>
                      <a:pt x="482" y="3362"/>
                      <a:pt x="556" y="3436"/>
                      <a:pt x="647" y="3436"/>
                    </a:cubicBezTo>
                    <a:cubicBezTo>
                      <a:pt x="739" y="3436"/>
                      <a:pt x="813" y="3362"/>
                      <a:pt x="813" y="3271"/>
                    </a:cubicBezTo>
                    <a:lnTo>
                      <a:pt x="813" y="2231"/>
                    </a:lnTo>
                    <a:lnTo>
                      <a:pt x="871" y="2231"/>
                    </a:lnTo>
                    <a:lnTo>
                      <a:pt x="871" y="3271"/>
                    </a:lnTo>
                    <a:cubicBezTo>
                      <a:pt x="871" y="3362"/>
                      <a:pt x="945" y="3436"/>
                      <a:pt x="1037" y="3436"/>
                    </a:cubicBezTo>
                    <a:cubicBezTo>
                      <a:pt x="1128" y="3436"/>
                      <a:pt x="1202" y="3362"/>
                      <a:pt x="1202" y="3271"/>
                    </a:cubicBezTo>
                    <a:lnTo>
                      <a:pt x="1202" y="2231"/>
                    </a:lnTo>
                    <a:lnTo>
                      <a:pt x="1494" y="2231"/>
                    </a:lnTo>
                    <a:lnTo>
                      <a:pt x="1147" y="1025"/>
                    </a:lnTo>
                    <a:lnTo>
                      <a:pt x="1147" y="1019"/>
                    </a:lnTo>
                    <a:lnTo>
                      <a:pt x="1147" y="1013"/>
                    </a:lnTo>
                    <a:cubicBezTo>
                      <a:pt x="1147" y="1001"/>
                      <a:pt x="1159" y="989"/>
                      <a:pt x="1171" y="989"/>
                    </a:cubicBezTo>
                    <a:cubicBezTo>
                      <a:pt x="1183" y="989"/>
                      <a:pt x="1195" y="995"/>
                      <a:pt x="1201" y="1007"/>
                    </a:cubicBezTo>
                    <a:lnTo>
                      <a:pt x="1428" y="1819"/>
                    </a:lnTo>
                    <a:cubicBezTo>
                      <a:pt x="1446" y="1878"/>
                      <a:pt x="1518" y="1920"/>
                      <a:pt x="1583" y="1902"/>
                    </a:cubicBezTo>
                    <a:cubicBezTo>
                      <a:pt x="1643" y="1878"/>
                      <a:pt x="1685" y="1813"/>
                      <a:pt x="1667" y="1747"/>
                    </a:cubicBezTo>
                    <a:close/>
                    <a:moveTo>
                      <a:pt x="842" y="561"/>
                    </a:moveTo>
                    <a:lnTo>
                      <a:pt x="842" y="561"/>
                    </a:lnTo>
                    <a:cubicBezTo>
                      <a:pt x="997" y="561"/>
                      <a:pt x="1123" y="436"/>
                      <a:pt x="1123" y="280"/>
                    </a:cubicBezTo>
                    <a:cubicBezTo>
                      <a:pt x="1123" y="125"/>
                      <a:pt x="997" y="0"/>
                      <a:pt x="842" y="0"/>
                    </a:cubicBezTo>
                    <a:cubicBezTo>
                      <a:pt x="687" y="0"/>
                      <a:pt x="561" y="125"/>
                      <a:pt x="561" y="280"/>
                    </a:cubicBezTo>
                    <a:cubicBezTo>
                      <a:pt x="561" y="436"/>
                      <a:pt x="687" y="561"/>
                      <a:pt x="842" y="56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22857D-742D-4112-9913-E52979011B5A}"/>
                </a:ext>
              </a:extLst>
            </p:cNvPr>
            <p:cNvSpPr/>
            <p:nvPr/>
          </p:nvSpPr>
          <p:spPr bwMode="gray">
            <a:xfrm>
              <a:off x="3048000" y="1130300"/>
              <a:ext cx="1981200" cy="29845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3000" b="1" dirty="0">
                  <a:solidFill>
                    <a:schemeClr val="accent4"/>
                  </a:solidFill>
                </a:rPr>
                <a:t>7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9B8420-8E76-4816-B093-B84554678E54}"/>
                </a:ext>
              </a:extLst>
            </p:cNvPr>
            <p:cNvSpPr/>
            <p:nvPr/>
          </p:nvSpPr>
          <p:spPr bwMode="gray">
            <a:xfrm>
              <a:off x="5029200" y="1219200"/>
              <a:ext cx="5105400" cy="243840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altLang="en-US" sz="3600" b="1" dirty="0">
                  <a:solidFill>
                    <a:schemeClr val="accent6"/>
                  </a:solidFill>
                </a:rPr>
                <a:t>of the CEOs count </a:t>
              </a:r>
              <a:r>
                <a:rPr lang="en-US" altLang="en-US" sz="3600" b="1" dirty="0">
                  <a:solidFill>
                    <a:schemeClr val="accent4"/>
                  </a:solidFill>
                </a:rPr>
                <a:t>Penn State </a:t>
              </a:r>
              <a:r>
                <a:rPr lang="en-US" altLang="en-US" sz="3600" b="1" dirty="0">
                  <a:solidFill>
                    <a:schemeClr val="accent6"/>
                  </a:solidFill>
                </a:rPr>
                <a:t>as their undergraduate</a:t>
              </a:r>
            </a:p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altLang="en-US" sz="3600" b="1" dirty="0">
                  <a:solidFill>
                    <a:schemeClr val="accent6"/>
                  </a:solidFill>
                </a:rPr>
                <a:t>alma mater</a:t>
              </a:r>
              <a:endParaRPr lang="en-US" sz="3600" b="1" dirty="0">
                <a:solidFill>
                  <a:schemeClr val="accent6"/>
                </a:solidFill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25C823-B950-46CB-BB2F-901D1B3B64EF}"/>
              </a:ext>
            </a:extLst>
          </p:cNvPr>
          <p:cNvCxnSpPr>
            <a:cxnSpLocks/>
          </p:cNvCxnSpPr>
          <p:nvPr/>
        </p:nvCxnSpPr>
        <p:spPr>
          <a:xfrm>
            <a:off x="1432560" y="3886200"/>
            <a:ext cx="9326880" cy="317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253689D-D9DA-4A86-995A-488354498F01}"/>
              </a:ext>
            </a:extLst>
          </p:cNvPr>
          <p:cNvSpPr/>
          <p:nvPr/>
        </p:nvSpPr>
        <p:spPr bwMode="gray">
          <a:xfrm>
            <a:off x="0" y="6477000"/>
            <a:ext cx="8915400" cy="3810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r>
              <a:rPr lang="en-US" altLang="en-US" sz="1000" dirty="0">
                <a:hlinkClick r:id="rId2"/>
              </a:rPr>
              <a:t>http://www.businessweek.com/magazine/content/10_21/b4179020050124.htm</a:t>
            </a:r>
            <a:endParaRPr lang="en-US" altLang="en-US" sz="1000" dirty="0"/>
          </a:p>
          <a:p>
            <a:r>
              <a:rPr lang="en-US" altLang="en-US" sz="1000" dirty="0">
                <a:hlinkClick r:id="rId3"/>
              </a:rPr>
              <a:t>http://news.smeal.psu.edu/news-release-archives/2010/june-2010/penn-state-among-top-producers-of-s-p-500-ceos</a:t>
            </a:r>
            <a:r>
              <a:rPr lang="en-US" altLang="en-US" sz="1000" dirty="0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CEDD1D-0E3C-4123-AF14-A11450960DFA}"/>
              </a:ext>
            </a:extLst>
          </p:cNvPr>
          <p:cNvGrpSpPr/>
          <p:nvPr/>
        </p:nvGrpSpPr>
        <p:grpSpPr>
          <a:xfrm>
            <a:off x="1143000" y="3886200"/>
            <a:ext cx="9632680" cy="2984500"/>
            <a:chOff x="1143000" y="3873500"/>
            <a:chExt cx="9632680" cy="29845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605030F-83E2-48C2-8ECE-620CB5F28B24}"/>
                </a:ext>
              </a:extLst>
            </p:cNvPr>
            <p:cNvSpPr/>
            <p:nvPr/>
          </p:nvSpPr>
          <p:spPr bwMode="gray">
            <a:xfrm>
              <a:off x="1143000" y="4070350"/>
              <a:ext cx="3162300" cy="202565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3600" b="1" dirty="0">
                  <a:solidFill>
                    <a:schemeClr val="accent4"/>
                  </a:solidFill>
                </a:rPr>
                <a:t>Penn State</a:t>
              </a:r>
            </a:p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800" b="1" dirty="0">
                  <a:solidFill>
                    <a:schemeClr val="bg1">
                      <a:lumMod val="50000"/>
                    </a:schemeClr>
                  </a:solidFill>
                </a:rPr>
                <a:t>tied for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52D3B3C-9860-430F-A583-AB9D90A1DCFC}"/>
                </a:ext>
              </a:extLst>
            </p:cNvPr>
            <p:cNvSpPr/>
            <p:nvPr/>
          </p:nvSpPr>
          <p:spPr bwMode="gray">
            <a:xfrm>
              <a:off x="4191000" y="3873500"/>
              <a:ext cx="1467898" cy="29845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9200" b="1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9C04DD-2BBD-4C7F-8363-B2E272B095AC}"/>
                </a:ext>
              </a:extLst>
            </p:cNvPr>
            <p:cNvSpPr/>
            <p:nvPr/>
          </p:nvSpPr>
          <p:spPr bwMode="gray">
            <a:xfrm>
              <a:off x="5465374" y="3873500"/>
              <a:ext cx="1467898" cy="29845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9200" b="1" dirty="0">
                  <a:solidFill>
                    <a:schemeClr val="accent4"/>
                  </a:solidFill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E4B0EC9-B9A9-49DC-9A0E-8E5B1885927F}"/>
                </a:ext>
              </a:extLst>
            </p:cNvPr>
            <p:cNvSpPr/>
            <p:nvPr/>
          </p:nvSpPr>
          <p:spPr bwMode="gray">
            <a:xfrm>
              <a:off x="6635733" y="4102100"/>
              <a:ext cx="1168148" cy="68163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4400" b="1" dirty="0" err="1">
                  <a:solidFill>
                    <a:schemeClr val="accent4"/>
                  </a:solidFill>
                </a:rPr>
                <a:t>th</a:t>
              </a:r>
              <a:endParaRPr lang="en-US" sz="4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F6B17E-78AA-4F7A-B9D6-3C78898FC0C0}"/>
                </a:ext>
              </a:extLst>
            </p:cNvPr>
            <p:cNvSpPr/>
            <p:nvPr/>
          </p:nvSpPr>
          <p:spPr bwMode="gray">
            <a:xfrm>
              <a:off x="7461813" y="4073879"/>
              <a:ext cx="3313867" cy="20256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t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altLang="en-US" b="1" dirty="0">
                  <a:solidFill>
                    <a:schemeClr val="bg1">
                      <a:lumMod val="50000"/>
                    </a:schemeClr>
                  </a:solidFill>
                </a:rPr>
                <a:t>on the list with </a:t>
              </a:r>
              <a:r>
                <a:rPr lang="en-US" altLang="en-US" sz="3600" b="1" dirty="0">
                  <a:solidFill>
                    <a:schemeClr val="bg1">
                      <a:lumMod val="50000"/>
                    </a:schemeClr>
                  </a:solidFill>
                </a:rPr>
                <a:t>Cornell</a:t>
              </a:r>
            </a:p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altLang="en-US" sz="3600" b="1" dirty="0">
                  <a:solidFill>
                    <a:schemeClr val="bg1">
                      <a:lumMod val="50000"/>
                    </a:schemeClr>
                  </a:solidFill>
                </a:rPr>
                <a:t>Notre Dame</a:t>
              </a:r>
            </a:p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altLang="en-US" sz="3600" b="1" dirty="0">
                  <a:solidFill>
                    <a:schemeClr val="bg1">
                      <a:lumMod val="50000"/>
                    </a:schemeClr>
                  </a:solidFill>
                </a:rPr>
                <a:t>and UPENN</a:t>
              </a:r>
              <a:endParaRPr lang="en-US" sz="3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66043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2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/>
              <a:t>Bloomberg News: Most of the Penn State CEOs come from the </a:t>
            </a:r>
            <a:r>
              <a:rPr lang="en-US" altLang="en-US" sz="2800" b="1" dirty="0">
                <a:solidFill>
                  <a:schemeClr val="accent1"/>
                </a:solidFill>
              </a:rPr>
              <a:t>accounting department</a:t>
            </a:r>
            <a:endParaRPr lang="en-US" altLang="en-US" sz="28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34731-4F6F-4095-AE69-CA57E7632AD1}"/>
              </a:ext>
            </a:extLst>
          </p:cNvPr>
          <p:cNvSpPr/>
          <p:nvPr/>
        </p:nvSpPr>
        <p:spPr bwMode="gray">
          <a:xfrm>
            <a:off x="469900" y="1341120"/>
            <a:ext cx="5486400" cy="9144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F8E963-C993-4C78-BD56-A0E77635E322}"/>
              </a:ext>
            </a:extLst>
          </p:cNvPr>
          <p:cNvSpPr/>
          <p:nvPr/>
        </p:nvSpPr>
        <p:spPr bwMode="gray">
          <a:xfrm>
            <a:off x="6235700" y="1341120"/>
            <a:ext cx="5486400" cy="9144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7E30AF-5B49-4CD1-8181-7199292241AA}"/>
              </a:ext>
            </a:extLst>
          </p:cNvPr>
          <p:cNvSpPr/>
          <p:nvPr/>
        </p:nvSpPr>
        <p:spPr bwMode="gray">
          <a:xfrm>
            <a:off x="469900" y="2651760"/>
            <a:ext cx="5486400" cy="9144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69DA2F-26CF-437A-97B4-A4C693BCADCA}"/>
              </a:ext>
            </a:extLst>
          </p:cNvPr>
          <p:cNvSpPr/>
          <p:nvPr/>
        </p:nvSpPr>
        <p:spPr bwMode="gray">
          <a:xfrm>
            <a:off x="6235700" y="2651760"/>
            <a:ext cx="5486400" cy="9144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51FC0-4D4B-424A-90EF-53B2EE2CEB8E}"/>
              </a:ext>
            </a:extLst>
          </p:cNvPr>
          <p:cNvSpPr/>
          <p:nvPr/>
        </p:nvSpPr>
        <p:spPr bwMode="gray">
          <a:xfrm>
            <a:off x="469900" y="3962400"/>
            <a:ext cx="5486400" cy="9144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A2509B-4563-4B8B-8540-CB256895C0E3}"/>
              </a:ext>
            </a:extLst>
          </p:cNvPr>
          <p:cNvSpPr/>
          <p:nvPr/>
        </p:nvSpPr>
        <p:spPr bwMode="gray">
          <a:xfrm>
            <a:off x="6235700" y="3962400"/>
            <a:ext cx="5486400" cy="9144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F4968-4909-4034-A25A-385034B7F4FB}"/>
              </a:ext>
            </a:extLst>
          </p:cNvPr>
          <p:cNvSpPr/>
          <p:nvPr/>
        </p:nvSpPr>
        <p:spPr bwMode="gray">
          <a:xfrm>
            <a:off x="469900" y="5273040"/>
            <a:ext cx="5486400" cy="91440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872D-4997-4A62-B3D2-20890830BA74}"/>
              </a:ext>
            </a:extLst>
          </p:cNvPr>
          <p:cNvSpPr/>
          <p:nvPr/>
        </p:nvSpPr>
        <p:spPr bwMode="gray">
          <a:xfrm>
            <a:off x="1648047" y="1432560"/>
            <a:ext cx="4308253" cy="11887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45720" rIns="88900" bIns="88900" rtlCol="0" anchor="t"/>
          <a:lstStyle/>
          <a:p>
            <a:pPr>
              <a:buFont typeface="Wingdings 2" pitchFamily="18" charset="2"/>
              <a:buNone/>
            </a:pPr>
            <a:r>
              <a:rPr lang="en-US" altLang="en-US" sz="1400" b="1" dirty="0"/>
              <a:t>Michael </a:t>
            </a:r>
            <a:r>
              <a:rPr lang="en-US" altLang="en-US" sz="1400" b="1" dirty="0" err="1"/>
              <a:t>Laphen</a:t>
            </a:r>
            <a:endParaRPr lang="en-US" altLang="en-US" sz="1400" b="1" dirty="0"/>
          </a:p>
          <a:p>
            <a:pPr>
              <a:buFont typeface="Wingdings 2" pitchFamily="18" charset="2"/>
              <a:buNone/>
            </a:pPr>
            <a:r>
              <a:rPr lang="en-US" altLang="en-US" sz="1400" i="1" dirty="0"/>
              <a:t>Chairman, President, and CEO of Computer Sciences Corp</a:t>
            </a:r>
          </a:p>
          <a:p>
            <a:pPr>
              <a:buFont typeface="Wingdings 2" pitchFamily="18" charset="2"/>
              <a:buNone/>
            </a:pPr>
            <a:r>
              <a:rPr lang="en-US" altLang="en-US" sz="1400" dirty="0" err="1"/>
              <a:t>Laphen</a:t>
            </a:r>
            <a:r>
              <a:rPr lang="en-US" altLang="en-US" sz="1400" dirty="0"/>
              <a:t> graduated from </a:t>
            </a:r>
            <a:r>
              <a:rPr lang="en-US" altLang="en-US" sz="1400" b="1" dirty="0" err="1">
                <a:solidFill>
                  <a:schemeClr val="accent1"/>
                </a:solidFill>
              </a:rPr>
              <a:t>Smeal</a:t>
            </a:r>
            <a:r>
              <a:rPr lang="en-US" altLang="en-US" sz="1400" b="1" dirty="0"/>
              <a:t> </a:t>
            </a:r>
            <a:r>
              <a:rPr lang="en-US" altLang="en-US" sz="1400" dirty="0"/>
              <a:t>in 1972 with a bachelor's degree in </a:t>
            </a:r>
            <a:r>
              <a:rPr lang="en-US" altLang="en-US" sz="1400" b="1" dirty="0">
                <a:solidFill>
                  <a:schemeClr val="accent1"/>
                </a:solidFill>
              </a:rPr>
              <a:t>Accounting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E75F79-7158-4E7E-9F96-9A397C9E06A5}"/>
              </a:ext>
            </a:extLst>
          </p:cNvPr>
          <p:cNvSpPr/>
          <p:nvPr/>
        </p:nvSpPr>
        <p:spPr bwMode="gray">
          <a:xfrm>
            <a:off x="1648047" y="2743200"/>
            <a:ext cx="4308253" cy="11887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4572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b="1" dirty="0"/>
              <a:t>Gregory </a:t>
            </a:r>
            <a:r>
              <a:rPr lang="en-US" altLang="en-US" sz="1400" b="1" dirty="0" err="1"/>
              <a:t>Lucier</a:t>
            </a:r>
            <a:endParaRPr lang="en-US" altLang="en-US" sz="14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i="1" dirty="0"/>
              <a:t>Chairman and CEO of Life Technologies Corp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dirty="0" err="1"/>
              <a:t>Lucier</a:t>
            </a:r>
            <a:r>
              <a:rPr lang="en-US" altLang="en-US" sz="1400" dirty="0"/>
              <a:t> graduated from Penn State in 1986 with a bachelor's degree in Industrial Engineering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86DCAB-C2CF-49C5-B950-C0472A4FEB37}"/>
              </a:ext>
            </a:extLst>
          </p:cNvPr>
          <p:cNvSpPr/>
          <p:nvPr/>
        </p:nvSpPr>
        <p:spPr bwMode="gray">
          <a:xfrm>
            <a:off x="1648047" y="4053840"/>
            <a:ext cx="4308253" cy="11887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4572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b="1" dirty="0"/>
              <a:t>Walter </a:t>
            </a:r>
            <a:r>
              <a:rPr lang="en-US" altLang="en-US" sz="1400" b="1" dirty="0" err="1"/>
              <a:t>Rakowich</a:t>
            </a:r>
            <a:endParaRPr lang="en-US" altLang="en-US" sz="14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i="1" dirty="0"/>
              <a:t>CEO of </a:t>
            </a:r>
            <a:r>
              <a:rPr lang="en-US" altLang="en-US" sz="1400" i="1" dirty="0" err="1"/>
              <a:t>ProLogis</a:t>
            </a:r>
            <a:endParaRPr lang="en-US" altLang="en-US" sz="1400" i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dirty="0" err="1"/>
              <a:t>Rakowich</a:t>
            </a:r>
            <a:r>
              <a:rPr lang="en-US" altLang="en-US" sz="1400" dirty="0"/>
              <a:t> graduated from </a:t>
            </a:r>
            <a:r>
              <a:rPr lang="en-US" altLang="en-US" sz="1400" b="1" dirty="0" err="1">
                <a:solidFill>
                  <a:schemeClr val="accent1"/>
                </a:solidFill>
              </a:rPr>
              <a:t>Smeal</a:t>
            </a:r>
            <a:r>
              <a:rPr lang="en-US" altLang="en-US" sz="1400" dirty="0"/>
              <a:t> in 1980 with a bachelor's degree in </a:t>
            </a:r>
            <a:r>
              <a:rPr lang="en-US" altLang="en-US" sz="1400" b="1" dirty="0">
                <a:solidFill>
                  <a:schemeClr val="accent1"/>
                </a:solidFill>
              </a:rPr>
              <a:t>Accounting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F401F-11BB-48CE-8C78-40A90E79F03E}"/>
              </a:ext>
            </a:extLst>
          </p:cNvPr>
          <p:cNvSpPr/>
          <p:nvPr/>
        </p:nvSpPr>
        <p:spPr bwMode="gray">
          <a:xfrm>
            <a:off x="1648047" y="5364480"/>
            <a:ext cx="4308253" cy="11887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4572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b="1" dirty="0"/>
              <a:t>Patricia Woertz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i="1" dirty="0"/>
              <a:t>Chairman, President, and CEO of Archer Daniels Midland Co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dirty="0"/>
              <a:t>Woertz graduated from </a:t>
            </a:r>
            <a:r>
              <a:rPr lang="en-US" altLang="en-US" sz="1400" b="1" dirty="0" err="1">
                <a:solidFill>
                  <a:schemeClr val="accent1"/>
                </a:solidFill>
              </a:rPr>
              <a:t>Smeal</a:t>
            </a:r>
            <a:r>
              <a:rPr lang="en-US" altLang="en-US" sz="1400" dirty="0"/>
              <a:t> in 1974 with a bachelor's degree in </a:t>
            </a:r>
            <a:r>
              <a:rPr lang="en-US" altLang="en-US" sz="1400" b="1" dirty="0">
                <a:solidFill>
                  <a:schemeClr val="accent1"/>
                </a:solidFill>
              </a:rPr>
              <a:t>Accounting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A762C6-31C3-4CF9-BF51-2406255CC7F7}"/>
              </a:ext>
            </a:extLst>
          </p:cNvPr>
          <p:cNvSpPr/>
          <p:nvPr/>
        </p:nvSpPr>
        <p:spPr bwMode="gray">
          <a:xfrm>
            <a:off x="7413847" y="1438335"/>
            <a:ext cx="4308253" cy="11887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45720" rIns="88900" bIns="88900" rtlCol="0" anchor="t"/>
          <a:lstStyle/>
          <a:p>
            <a:r>
              <a:rPr lang="en-US" altLang="en-US" sz="1400" b="1" dirty="0"/>
              <a:t>Albert Lord</a:t>
            </a:r>
          </a:p>
          <a:p>
            <a:r>
              <a:rPr lang="en-US" altLang="en-US" sz="1400" i="1" dirty="0"/>
              <a:t>Vice chairman and CEO of SLM Corp</a:t>
            </a:r>
          </a:p>
          <a:p>
            <a:r>
              <a:rPr lang="en-US" altLang="en-US" sz="1400" dirty="0"/>
              <a:t>Lord graduated from </a:t>
            </a:r>
            <a:r>
              <a:rPr lang="en-US" altLang="en-US" sz="1400" b="1" dirty="0" err="1">
                <a:solidFill>
                  <a:schemeClr val="accent1"/>
                </a:solidFill>
              </a:rPr>
              <a:t>Smeal</a:t>
            </a:r>
            <a:r>
              <a:rPr lang="en-US" altLang="en-US" sz="1400" dirty="0"/>
              <a:t> in 1967 with a bachelor's degree in </a:t>
            </a:r>
            <a:r>
              <a:rPr lang="en-US" altLang="en-US" sz="1400" b="1" dirty="0">
                <a:solidFill>
                  <a:schemeClr val="accent1"/>
                </a:solidFill>
              </a:rPr>
              <a:t>Accounting</a:t>
            </a:r>
            <a:endParaRPr lang="en-US" alt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DE65F9-D72D-4830-B372-CAC174EB9912}"/>
              </a:ext>
            </a:extLst>
          </p:cNvPr>
          <p:cNvSpPr/>
          <p:nvPr/>
        </p:nvSpPr>
        <p:spPr bwMode="gray">
          <a:xfrm>
            <a:off x="7413847" y="2743200"/>
            <a:ext cx="4308253" cy="11887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45720" rIns="88900" bIns="88900" rtlCol="0" anchor="t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b="1" dirty="0"/>
              <a:t>Mark Parker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i="1" dirty="0"/>
              <a:t>President and CEO of Nike Inc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dirty="0"/>
              <a:t>Parker graduated from Penn State in 1977 with a bachelor's degree in Political Science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8014BB-584A-418D-A58B-5B8C9DCE43A6}"/>
              </a:ext>
            </a:extLst>
          </p:cNvPr>
          <p:cNvSpPr/>
          <p:nvPr/>
        </p:nvSpPr>
        <p:spPr bwMode="gray">
          <a:xfrm>
            <a:off x="7413846" y="4053840"/>
            <a:ext cx="4308253" cy="1066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4572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b="1" dirty="0"/>
              <a:t>John </a:t>
            </a:r>
            <a:r>
              <a:rPr lang="en-US" altLang="en-US" sz="1400" b="1" dirty="0" err="1"/>
              <a:t>Surma</a:t>
            </a:r>
            <a:endParaRPr lang="en-US" altLang="en-US" sz="1400" b="1" dirty="0"/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i="1" dirty="0"/>
              <a:t>Chairman and CEO of U.S. Steel Corp</a:t>
            </a:r>
          </a:p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altLang="en-US" sz="1400" dirty="0" err="1"/>
              <a:t>Surma</a:t>
            </a:r>
            <a:r>
              <a:rPr lang="en-US" altLang="en-US" sz="1400" dirty="0"/>
              <a:t> graduated from </a:t>
            </a:r>
            <a:r>
              <a:rPr lang="en-US" altLang="en-US" sz="1400" b="1" dirty="0" err="1">
                <a:solidFill>
                  <a:schemeClr val="accent1"/>
                </a:solidFill>
              </a:rPr>
              <a:t>Smeal</a:t>
            </a:r>
            <a:r>
              <a:rPr lang="en-US" altLang="en-US" sz="1400" dirty="0"/>
              <a:t> in 1976 with a bachelor's degree in </a:t>
            </a:r>
            <a:r>
              <a:rPr lang="en-US" altLang="en-US" sz="1400" b="1" dirty="0">
                <a:solidFill>
                  <a:schemeClr val="accent1"/>
                </a:solidFill>
              </a:rPr>
              <a:t>Accounting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pic>
        <p:nvPicPr>
          <p:cNvPr id="6148" name="Picture 4" descr="Related image">
            <a:extLst>
              <a:ext uri="{FF2B5EF4-FFF2-40B4-BE49-F238E27FC236}">
                <a16:creationId xmlns:a16="http://schemas.microsoft.com/office/drawing/2014/main" id="{B51F9970-129A-4EAA-B5BC-34B2D0401F65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23347"/>
          <a:stretch/>
        </p:blipFill>
        <p:spPr bwMode="auto">
          <a:xfrm>
            <a:off x="469900" y="1432560"/>
            <a:ext cx="1097280" cy="10972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lbert lord">
            <a:extLst>
              <a:ext uri="{FF2B5EF4-FFF2-40B4-BE49-F238E27FC236}">
                <a16:creationId xmlns:a16="http://schemas.microsoft.com/office/drawing/2014/main" id="{4AB0CD76-F18D-4F7D-9526-56576D13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1432560"/>
            <a:ext cx="109728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lated image">
            <a:extLst>
              <a:ext uri="{FF2B5EF4-FFF2-40B4-BE49-F238E27FC236}">
                <a16:creationId xmlns:a16="http://schemas.microsoft.com/office/drawing/2014/main" id="{815B3060-6CF4-4E91-8CD6-C7969CC3D06A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5556"/>
          <a:stretch/>
        </p:blipFill>
        <p:spPr bwMode="auto">
          <a:xfrm>
            <a:off x="6235700" y="2742577"/>
            <a:ext cx="109728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lated image">
            <a:extLst>
              <a:ext uri="{FF2B5EF4-FFF2-40B4-BE49-F238E27FC236}">
                <a16:creationId xmlns:a16="http://schemas.microsoft.com/office/drawing/2014/main" id="{4BDD651B-C326-4373-8D91-1AC74D15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055745"/>
            <a:ext cx="109728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lated image">
            <a:extLst>
              <a:ext uri="{FF2B5EF4-FFF2-40B4-BE49-F238E27FC236}">
                <a16:creationId xmlns:a16="http://schemas.microsoft.com/office/drawing/2014/main" id="{703E1CFD-5BAD-42CF-B171-B41B7DD70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00"/>
          <a:stretch/>
        </p:blipFill>
        <p:spPr bwMode="auto">
          <a:xfrm>
            <a:off x="469900" y="5364480"/>
            <a:ext cx="109728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elated image">
            <a:extLst>
              <a:ext uri="{FF2B5EF4-FFF2-40B4-BE49-F238E27FC236}">
                <a16:creationId xmlns:a16="http://schemas.microsoft.com/office/drawing/2014/main" id="{EBB7615B-A5F8-4936-9753-7944EF4101A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" b="5316"/>
          <a:stretch/>
        </p:blipFill>
        <p:spPr bwMode="auto">
          <a:xfrm>
            <a:off x="6235700" y="4053840"/>
            <a:ext cx="109728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Image result for gregory lucier life of technologies corp">
            <a:extLst>
              <a:ext uri="{FF2B5EF4-FFF2-40B4-BE49-F238E27FC236}">
                <a16:creationId xmlns:a16="http://schemas.microsoft.com/office/drawing/2014/main" id="{070C93BA-163E-4E78-8E31-F0655E2CD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42577"/>
            <a:ext cx="1097280" cy="1097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3173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EFA8D0-6CEB-4CD2-8E0A-BA6CF270F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1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32435F-440D-4AEC-8D14-0A3C7210FC64}"/>
              </a:ext>
            </a:extLst>
          </p:cNvPr>
          <p:cNvSpPr/>
          <p:nvPr/>
        </p:nvSpPr>
        <p:spPr bwMode="gray">
          <a:xfrm>
            <a:off x="0" y="0"/>
            <a:ext cx="12192000" cy="6881037"/>
          </a:xfrm>
          <a:prstGeom prst="rect">
            <a:avLst/>
          </a:prstGeom>
          <a:solidFill>
            <a:schemeClr val="bg1">
              <a:alpha val="36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C1DE3-8F17-4D6D-84F6-C0D63FE0FD2B}"/>
              </a:ext>
            </a:extLst>
          </p:cNvPr>
          <p:cNvSpPr/>
          <p:nvPr/>
        </p:nvSpPr>
        <p:spPr bwMode="gray">
          <a:xfrm>
            <a:off x="-12032" y="304800"/>
            <a:ext cx="7391400" cy="28956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2800" b="1" dirty="0"/>
              <a:t>So, you want to become an</a:t>
            </a:r>
            <a:br>
              <a:rPr lang="en-US" sz="2800" b="1" dirty="0"/>
            </a:br>
            <a:r>
              <a:rPr lang="en-US" sz="4200" b="1" cap="small" dirty="0"/>
              <a:t>a c </a:t>
            </a:r>
            <a:r>
              <a:rPr lang="en-US" sz="4200" b="1" cap="small" dirty="0" err="1"/>
              <a:t>c</a:t>
            </a:r>
            <a:r>
              <a:rPr lang="en-US" sz="4200" b="1" cap="small" dirty="0"/>
              <a:t> o u n t a n t ?</a:t>
            </a:r>
            <a:br>
              <a:rPr lang="en-US" sz="1600" b="1" dirty="0"/>
            </a:br>
            <a:endParaRPr lang="en-US" sz="1600" b="1" dirty="0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2800" b="1" dirty="0"/>
              <a:t>So what questions 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2800" b="1" dirty="0"/>
              <a:t>do you still have??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US" sz="23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96D2DC-DB2F-4FEE-8AE0-3CE1BF07714B}"/>
              </a:ext>
            </a:extLst>
          </p:cNvPr>
          <p:cNvSpPr/>
          <p:nvPr/>
        </p:nvSpPr>
        <p:spPr bwMode="gray">
          <a:xfrm>
            <a:off x="609600" y="6096000"/>
            <a:ext cx="4876800" cy="6858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/>
              <a:t>Ed Babcock | October 15, 2018</a:t>
            </a:r>
          </a:p>
        </p:txBody>
      </p:sp>
    </p:spTree>
    <p:extLst>
      <p:ext uri="{BB962C8B-B14F-4D97-AF65-F5344CB8AC3E}">
        <p14:creationId xmlns:p14="http://schemas.microsoft.com/office/powerpoint/2010/main" val="3352047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7BB9-59FD-AF47-8595-5B3B7077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43561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Perspective From One of Our Primary Employers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FF8C26-432B-4B90-833B-11F583442D16}"/>
              </a:ext>
            </a:extLst>
          </p:cNvPr>
          <p:cNvSpPr/>
          <p:nvPr/>
        </p:nvSpPr>
        <p:spPr bwMode="gray">
          <a:xfrm>
            <a:off x="469900" y="990600"/>
            <a:ext cx="11252200" cy="9906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/>
            <a:r>
              <a:rPr lang="en-US" sz="1600" dirty="0"/>
              <a:t>All major employers are increasingly looking for a combination of </a:t>
            </a:r>
            <a:r>
              <a:rPr lang="en-US" sz="1600" b="1" dirty="0">
                <a:solidFill>
                  <a:schemeClr val="accent1"/>
                </a:solidFill>
              </a:rPr>
              <a:t>technical competency in accounting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chemeClr val="accent1"/>
                </a:solidFill>
              </a:rPr>
              <a:t>increased technology acumen in the tools </a:t>
            </a:r>
            <a:r>
              <a:rPr lang="en-US" sz="1600" dirty="0"/>
              <a:t>used for assessment.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dirty="0">
                <a:solidFill>
                  <a:schemeClr val="accent1"/>
                </a:solidFill>
              </a:rPr>
              <a:t>Critical thinking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chemeClr val="accent1"/>
                </a:solidFill>
              </a:rPr>
              <a:t>problem solving </a:t>
            </a:r>
            <a:r>
              <a:rPr lang="en-US" sz="1600" dirty="0"/>
              <a:t>are the “main thing”.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68123A-CEA3-436C-B2B5-1427531ECA53}"/>
              </a:ext>
            </a:extLst>
          </p:cNvPr>
          <p:cNvSpPr/>
          <p:nvPr/>
        </p:nvSpPr>
        <p:spPr bwMode="gray">
          <a:xfrm>
            <a:off x="469900" y="6096000"/>
            <a:ext cx="11252200" cy="3048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/>
            <a:r>
              <a:rPr lang="en-US" sz="1600" dirty="0"/>
              <a:t>But you still need to know the </a:t>
            </a:r>
            <a:r>
              <a:rPr lang="en-US" sz="1600" b="1" dirty="0">
                <a:solidFill>
                  <a:schemeClr val="accent1"/>
                </a:solidFill>
              </a:rPr>
              <a:t>language of business</a:t>
            </a:r>
            <a:r>
              <a:rPr lang="en-US" sz="1600" dirty="0"/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6FA082-443D-C74F-8ADB-C6B588DDA8F2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https://www.youtube.com/watch?v=SnD1A75j_dY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8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Job opportunities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67B8AA-7686-49E3-9AF0-19EDB5D94AB8}"/>
              </a:ext>
            </a:extLst>
          </p:cNvPr>
          <p:cNvGrpSpPr/>
          <p:nvPr/>
        </p:nvGrpSpPr>
        <p:grpSpPr>
          <a:xfrm>
            <a:off x="190500" y="1524000"/>
            <a:ext cx="11810999" cy="4504062"/>
            <a:chOff x="152401" y="2209800"/>
            <a:chExt cx="11810999" cy="4504062"/>
          </a:xfrm>
        </p:grpSpPr>
        <p:grpSp>
          <p:nvGrpSpPr>
            <p:cNvPr id="5" name="Group 98">
              <a:extLst>
                <a:ext uri="{FF2B5EF4-FFF2-40B4-BE49-F238E27FC236}">
                  <a16:creationId xmlns:a16="http://schemas.microsoft.com/office/drawing/2014/main" id="{7930AA0D-859A-4D11-8037-3975561614CE}"/>
                </a:ext>
              </a:extLst>
            </p:cNvPr>
            <p:cNvGrpSpPr/>
            <p:nvPr/>
          </p:nvGrpSpPr>
          <p:grpSpPr>
            <a:xfrm>
              <a:off x="4775200" y="2583100"/>
              <a:ext cx="2641600" cy="3110125"/>
              <a:chOff x="654724" y="1776688"/>
              <a:chExt cx="1917878" cy="2258042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BD3A191-F79F-4EDE-814C-91EB76479F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5649" y="1840152"/>
                <a:ext cx="1815066" cy="2147615"/>
              </a:xfrm>
              <a:custGeom>
                <a:avLst/>
                <a:gdLst/>
                <a:ahLst/>
                <a:cxnLst>
                  <a:cxn ang="0">
                    <a:pos x="1032" y="692"/>
                  </a:cxn>
                  <a:cxn ang="0">
                    <a:pos x="1034" y="692"/>
                  </a:cxn>
                  <a:cxn ang="0">
                    <a:pos x="693" y="631"/>
                  </a:cxn>
                  <a:cxn ang="0">
                    <a:pos x="1034" y="692"/>
                  </a:cxn>
                  <a:cxn ang="0">
                    <a:pos x="1030" y="688"/>
                  </a:cxn>
                  <a:cxn ang="0">
                    <a:pos x="1311" y="688"/>
                  </a:cxn>
                  <a:cxn ang="0">
                    <a:pos x="797" y="352"/>
                  </a:cxn>
                  <a:cxn ang="0">
                    <a:pos x="1070" y="423"/>
                  </a:cxn>
                  <a:cxn ang="0">
                    <a:pos x="1430" y="958"/>
                  </a:cxn>
                  <a:cxn ang="0">
                    <a:pos x="1258" y="1420"/>
                  </a:cxn>
                  <a:cxn ang="0">
                    <a:pos x="709" y="1686"/>
                  </a:cxn>
                  <a:cxn ang="0">
                    <a:pos x="320" y="1465"/>
                  </a:cxn>
                  <a:cxn ang="0">
                    <a:pos x="0" y="516"/>
                  </a:cxn>
                  <a:cxn ang="0">
                    <a:pos x="1108" y="159"/>
                  </a:cxn>
                  <a:cxn ang="0">
                    <a:pos x="1127" y="950"/>
                  </a:cxn>
                  <a:cxn ang="0">
                    <a:pos x="1258" y="1420"/>
                  </a:cxn>
                  <a:cxn ang="0">
                    <a:pos x="1430" y="958"/>
                  </a:cxn>
                  <a:cxn ang="0">
                    <a:pos x="543" y="218"/>
                  </a:cxn>
                  <a:cxn ang="0">
                    <a:pos x="797" y="352"/>
                  </a:cxn>
                  <a:cxn ang="0">
                    <a:pos x="370" y="444"/>
                  </a:cxn>
                  <a:cxn ang="0">
                    <a:pos x="800" y="355"/>
                  </a:cxn>
                  <a:cxn ang="0">
                    <a:pos x="800" y="355"/>
                  </a:cxn>
                  <a:cxn ang="0">
                    <a:pos x="370" y="447"/>
                  </a:cxn>
                  <a:cxn ang="0">
                    <a:pos x="424" y="673"/>
                  </a:cxn>
                  <a:cxn ang="0">
                    <a:pos x="361" y="450"/>
                  </a:cxn>
                  <a:cxn ang="0">
                    <a:pos x="213" y="694"/>
                  </a:cxn>
                  <a:cxn ang="0">
                    <a:pos x="364" y="450"/>
                  </a:cxn>
                  <a:cxn ang="0">
                    <a:pos x="372" y="448"/>
                  </a:cxn>
                  <a:cxn ang="0">
                    <a:pos x="372" y="448"/>
                  </a:cxn>
                  <a:cxn ang="0">
                    <a:pos x="453" y="901"/>
                  </a:cxn>
                  <a:cxn ang="0">
                    <a:pos x="244" y="124"/>
                  </a:cxn>
                  <a:cxn ang="0">
                    <a:pos x="774" y="1179"/>
                  </a:cxn>
                  <a:cxn ang="0">
                    <a:pos x="564" y="1180"/>
                  </a:cxn>
                  <a:cxn ang="0">
                    <a:pos x="744" y="1453"/>
                  </a:cxn>
                  <a:cxn ang="0">
                    <a:pos x="774" y="1179"/>
                  </a:cxn>
                  <a:cxn ang="0">
                    <a:pos x="805" y="941"/>
                  </a:cxn>
                  <a:cxn ang="0">
                    <a:pos x="564" y="1180"/>
                  </a:cxn>
                  <a:cxn ang="0">
                    <a:pos x="454" y="904"/>
                  </a:cxn>
                  <a:cxn ang="0">
                    <a:pos x="446" y="915"/>
                  </a:cxn>
                  <a:cxn ang="0">
                    <a:pos x="744" y="1459"/>
                  </a:cxn>
                  <a:cxn ang="0">
                    <a:pos x="744" y="1459"/>
                  </a:cxn>
                  <a:cxn ang="0">
                    <a:pos x="456" y="903"/>
                  </a:cxn>
                  <a:cxn ang="0">
                    <a:pos x="442" y="904"/>
                  </a:cxn>
                  <a:cxn ang="0">
                    <a:pos x="506" y="1416"/>
                  </a:cxn>
                  <a:cxn ang="0">
                    <a:pos x="501" y="1686"/>
                  </a:cxn>
                  <a:cxn ang="0">
                    <a:pos x="805" y="941"/>
                  </a:cxn>
                </a:cxnLst>
                <a:rect l="0" t="0" r="r" b="b"/>
                <a:pathLst>
                  <a:path w="1430" h="1692">
                    <a:moveTo>
                      <a:pt x="1032" y="694"/>
                    </a:moveTo>
                    <a:lnTo>
                      <a:pt x="1034" y="692"/>
                    </a:lnTo>
                    <a:lnTo>
                      <a:pt x="1032" y="692"/>
                    </a:lnTo>
                    <a:lnTo>
                      <a:pt x="1032" y="694"/>
                    </a:lnTo>
                    <a:lnTo>
                      <a:pt x="1127" y="950"/>
                    </a:lnTo>
                    <a:moveTo>
                      <a:pt x="1034" y="692"/>
                    </a:moveTo>
                    <a:lnTo>
                      <a:pt x="1030" y="688"/>
                    </a:lnTo>
                    <a:lnTo>
                      <a:pt x="1032" y="692"/>
                    </a:lnTo>
                    <a:lnTo>
                      <a:pt x="693" y="631"/>
                    </a:lnTo>
                    <a:lnTo>
                      <a:pt x="803" y="358"/>
                    </a:lnTo>
                    <a:lnTo>
                      <a:pt x="1030" y="688"/>
                    </a:lnTo>
                    <a:moveTo>
                      <a:pt x="1034" y="692"/>
                    </a:moveTo>
                    <a:lnTo>
                      <a:pt x="1290" y="451"/>
                    </a:lnTo>
                    <a:lnTo>
                      <a:pt x="1070" y="423"/>
                    </a:lnTo>
                    <a:lnTo>
                      <a:pt x="1030" y="688"/>
                    </a:lnTo>
                    <a:lnTo>
                      <a:pt x="1030" y="688"/>
                    </a:lnTo>
                    <a:moveTo>
                      <a:pt x="1034" y="692"/>
                    </a:moveTo>
                    <a:lnTo>
                      <a:pt x="1311" y="688"/>
                    </a:lnTo>
                    <a:lnTo>
                      <a:pt x="1290" y="451"/>
                    </a:lnTo>
                    <a:moveTo>
                      <a:pt x="1108" y="159"/>
                    </a:moveTo>
                    <a:lnTo>
                      <a:pt x="797" y="352"/>
                    </a:lnTo>
                    <a:lnTo>
                      <a:pt x="799" y="352"/>
                    </a:lnTo>
                    <a:lnTo>
                      <a:pt x="805" y="354"/>
                    </a:lnTo>
                    <a:lnTo>
                      <a:pt x="1070" y="423"/>
                    </a:lnTo>
                    <a:lnTo>
                      <a:pt x="1108" y="159"/>
                    </a:lnTo>
                    <a:moveTo>
                      <a:pt x="1311" y="688"/>
                    </a:moveTo>
                    <a:lnTo>
                      <a:pt x="1430" y="958"/>
                    </a:lnTo>
                    <a:lnTo>
                      <a:pt x="1311" y="1035"/>
                    </a:lnTo>
                    <a:lnTo>
                      <a:pt x="1300" y="1234"/>
                    </a:lnTo>
                    <a:lnTo>
                      <a:pt x="1258" y="1420"/>
                    </a:lnTo>
                    <a:lnTo>
                      <a:pt x="1049" y="1421"/>
                    </a:lnTo>
                    <a:lnTo>
                      <a:pt x="948" y="1688"/>
                    </a:lnTo>
                    <a:lnTo>
                      <a:pt x="709" y="1686"/>
                    </a:lnTo>
                    <a:lnTo>
                      <a:pt x="501" y="1686"/>
                    </a:lnTo>
                    <a:lnTo>
                      <a:pt x="309" y="1692"/>
                    </a:lnTo>
                    <a:lnTo>
                      <a:pt x="320" y="1465"/>
                    </a:lnTo>
                    <a:lnTo>
                      <a:pt x="276" y="1180"/>
                    </a:lnTo>
                    <a:lnTo>
                      <a:pt x="61" y="932"/>
                    </a:lnTo>
                    <a:lnTo>
                      <a:pt x="0" y="516"/>
                    </a:lnTo>
                    <a:lnTo>
                      <a:pt x="244" y="124"/>
                    </a:lnTo>
                    <a:lnTo>
                      <a:pt x="745" y="0"/>
                    </a:lnTo>
                    <a:lnTo>
                      <a:pt x="1108" y="159"/>
                    </a:lnTo>
                    <a:lnTo>
                      <a:pt x="1290" y="451"/>
                    </a:lnTo>
                    <a:moveTo>
                      <a:pt x="1311" y="1035"/>
                    </a:moveTo>
                    <a:lnTo>
                      <a:pt x="1127" y="950"/>
                    </a:lnTo>
                    <a:lnTo>
                      <a:pt x="1300" y="1234"/>
                    </a:lnTo>
                    <a:lnTo>
                      <a:pt x="1008" y="1179"/>
                    </a:lnTo>
                    <a:lnTo>
                      <a:pt x="1258" y="1420"/>
                    </a:lnTo>
                    <a:moveTo>
                      <a:pt x="1311" y="688"/>
                    </a:moveTo>
                    <a:lnTo>
                      <a:pt x="1127" y="950"/>
                    </a:lnTo>
                    <a:lnTo>
                      <a:pt x="1430" y="958"/>
                    </a:lnTo>
                    <a:moveTo>
                      <a:pt x="244" y="124"/>
                    </a:moveTo>
                    <a:lnTo>
                      <a:pt x="541" y="220"/>
                    </a:lnTo>
                    <a:lnTo>
                      <a:pt x="543" y="218"/>
                    </a:lnTo>
                    <a:lnTo>
                      <a:pt x="745" y="0"/>
                    </a:lnTo>
                    <a:lnTo>
                      <a:pt x="797" y="352"/>
                    </a:lnTo>
                    <a:moveTo>
                      <a:pt x="797" y="352"/>
                    </a:moveTo>
                    <a:lnTo>
                      <a:pt x="797" y="352"/>
                    </a:lnTo>
                    <a:lnTo>
                      <a:pt x="541" y="220"/>
                    </a:lnTo>
                    <a:lnTo>
                      <a:pt x="370" y="444"/>
                    </a:lnTo>
                    <a:lnTo>
                      <a:pt x="370" y="447"/>
                    </a:lnTo>
                    <a:lnTo>
                      <a:pt x="372" y="447"/>
                    </a:lnTo>
                    <a:lnTo>
                      <a:pt x="800" y="355"/>
                    </a:lnTo>
                    <a:lnTo>
                      <a:pt x="799" y="352"/>
                    </a:lnTo>
                    <a:lnTo>
                      <a:pt x="803" y="354"/>
                    </a:lnTo>
                    <a:lnTo>
                      <a:pt x="800" y="355"/>
                    </a:lnTo>
                    <a:lnTo>
                      <a:pt x="803" y="358"/>
                    </a:lnTo>
                    <a:lnTo>
                      <a:pt x="805" y="354"/>
                    </a:lnTo>
                    <a:moveTo>
                      <a:pt x="370" y="447"/>
                    </a:moveTo>
                    <a:lnTo>
                      <a:pt x="372" y="448"/>
                    </a:lnTo>
                    <a:lnTo>
                      <a:pt x="372" y="448"/>
                    </a:lnTo>
                    <a:lnTo>
                      <a:pt x="424" y="673"/>
                    </a:lnTo>
                    <a:lnTo>
                      <a:pt x="693" y="631"/>
                    </a:lnTo>
                    <a:lnTo>
                      <a:pt x="372" y="447"/>
                    </a:lnTo>
                    <a:moveTo>
                      <a:pt x="361" y="450"/>
                    </a:moveTo>
                    <a:lnTo>
                      <a:pt x="0" y="516"/>
                    </a:lnTo>
                    <a:lnTo>
                      <a:pt x="212" y="695"/>
                    </a:lnTo>
                    <a:lnTo>
                      <a:pt x="213" y="694"/>
                    </a:lnTo>
                    <a:lnTo>
                      <a:pt x="366" y="450"/>
                    </a:lnTo>
                    <a:lnTo>
                      <a:pt x="366" y="448"/>
                    </a:lnTo>
                    <a:lnTo>
                      <a:pt x="364" y="450"/>
                    </a:lnTo>
                    <a:lnTo>
                      <a:pt x="367" y="448"/>
                    </a:lnTo>
                    <a:lnTo>
                      <a:pt x="370" y="447"/>
                    </a:lnTo>
                    <a:moveTo>
                      <a:pt x="372" y="448"/>
                    </a:moveTo>
                    <a:lnTo>
                      <a:pt x="367" y="448"/>
                    </a:lnTo>
                    <a:moveTo>
                      <a:pt x="366" y="448"/>
                    </a:moveTo>
                    <a:lnTo>
                      <a:pt x="372" y="448"/>
                    </a:lnTo>
                    <a:moveTo>
                      <a:pt x="213" y="694"/>
                    </a:moveTo>
                    <a:lnTo>
                      <a:pt x="424" y="673"/>
                    </a:lnTo>
                    <a:lnTo>
                      <a:pt x="453" y="901"/>
                    </a:lnTo>
                    <a:lnTo>
                      <a:pt x="212" y="695"/>
                    </a:lnTo>
                    <a:lnTo>
                      <a:pt x="61" y="932"/>
                    </a:lnTo>
                    <a:moveTo>
                      <a:pt x="244" y="124"/>
                    </a:moveTo>
                    <a:lnTo>
                      <a:pt x="370" y="444"/>
                    </a:lnTo>
                    <a:moveTo>
                      <a:pt x="744" y="1453"/>
                    </a:moveTo>
                    <a:lnTo>
                      <a:pt x="774" y="1179"/>
                    </a:lnTo>
                    <a:lnTo>
                      <a:pt x="564" y="1180"/>
                    </a:lnTo>
                    <a:lnTo>
                      <a:pt x="744" y="1453"/>
                    </a:lnTo>
                    <a:moveTo>
                      <a:pt x="564" y="1180"/>
                    </a:moveTo>
                    <a:lnTo>
                      <a:pt x="506" y="1416"/>
                    </a:lnTo>
                    <a:lnTo>
                      <a:pt x="744" y="1459"/>
                    </a:lnTo>
                    <a:lnTo>
                      <a:pt x="744" y="1453"/>
                    </a:lnTo>
                    <a:moveTo>
                      <a:pt x="1008" y="1179"/>
                    </a:moveTo>
                    <a:lnTo>
                      <a:pt x="805" y="941"/>
                    </a:lnTo>
                    <a:lnTo>
                      <a:pt x="774" y="1179"/>
                    </a:lnTo>
                    <a:lnTo>
                      <a:pt x="1008" y="1179"/>
                    </a:lnTo>
                    <a:lnTo>
                      <a:pt x="1127" y="950"/>
                    </a:lnTo>
                    <a:lnTo>
                      <a:pt x="805" y="941"/>
                    </a:lnTo>
                    <a:lnTo>
                      <a:pt x="454" y="904"/>
                    </a:lnTo>
                    <a:lnTo>
                      <a:pt x="446" y="915"/>
                    </a:lnTo>
                    <a:lnTo>
                      <a:pt x="564" y="1180"/>
                    </a:lnTo>
                    <a:lnTo>
                      <a:pt x="805" y="941"/>
                    </a:lnTo>
                    <a:lnTo>
                      <a:pt x="693" y="631"/>
                    </a:lnTo>
                    <a:lnTo>
                      <a:pt x="454" y="904"/>
                    </a:lnTo>
                    <a:lnTo>
                      <a:pt x="454" y="903"/>
                    </a:lnTo>
                    <a:lnTo>
                      <a:pt x="442" y="904"/>
                    </a:lnTo>
                    <a:lnTo>
                      <a:pt x="446" y="915"/>
                    </a:lnTo>
                    <a:lnTo>
                      <a:pt x="276" y="1180"/>
                    </a:lnTo>
                    <a:lnTo>
                      <a:pt x="564" y="1180"/>
                    </a:lnTo>
                    <a:moveTo>
                      <a:pt x="744" y="1459"/>
                    </a:moveTo>
                    <a:lnTo>
                      <a:pt x="1049" y="1421"/>
                    </a:lnTo>
                    <a:lnTo>
                      <a:pt x="1008" y="1179"/>
                    </a:lnTo>
                    <a:lnTo>
                      <a:pt x="744" y="1459"/>
                    </a:lnTo>
                    <a:lnTo>
                      <a:pt x="948" y="1688"/>
                    </a:lnTo>
                    <a:moveTo>
                      <a:pt x="454" y="903"/>
                    </a:moveTo>
                    <a:lnTo>
                      <a:pt x="456" y="903"/>
                    </a:lnTo>
                    <a:lnTo>
                      <a:pt x="453" y="901"/>
                    </a:lnTo>
                    <a:lnTo>
                      <a:pt x="454" y="903"/>
                    </a:lnTo>
                    <a:moveTo>
                      <a:pt x="442" y="904"/>
                    </a:moveTo>
                    <a:lnTo>
                      <a:pt x="61" y="932"/>
                    </a:lnTo>
                    <a:moveTo>
                      <a:pt x="276" y="1180"/>
                    </a:moveTo>
                    <a:lnTo>
                      <a:pt x="506" y="1416"/>
                    </a:lnTo>
                    <a:moveTo>
                      <a:pt x="709" y="1686"/>
                    </a:moveTo>
                    <a:lnTo>
                      <a:pt x="744" y="1459"/>
                    </a:lnTo>
                    <a:lnTo>
                      <a:pt x="501" y="1686"/>
                    </a:lnTo>
                    <a:lnTo>
                      <a:pt x="506" y="1416"/>
                    </a:lnTo>
                    <a:lnTo>
                      <a:pt x="309" y="1692"/>
                    </a:lnTo>
                    <a:moveTo>
                      <a:pt x="805" y="941"/>
                    </a:moveTo>
                    <a:lnTo>
                      <a:pt x="1032" y="694"/>
                    </a:lnTo>
                  </a:path>
                </a:pathLst>
              </a:custGeom>
              <a:noFill/>
              <a:ln w="9525" cap="rnd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7" name="Group 81">
                <a:extLst>
                  <a:ext uri="{FF2B5EF4-FFF2-40B4-BE49-F238E27FC236}">
                    <a16:creationId xmlns:a16="http://schemas.microsoft.com/office/drawing/2014/main" id="{CB56DCA1-1F0C-4ED2-9891-A865FBE373E6}"/>
                  </a:ext>
                </a:extLst>
              </p:cNvPr>
              <p:cNvGrpSpPr/>
              <p:nvPr/>
            </p:nvGrpSpPr>
            <p:grpSpPr>
              <a:xfrm>
                <a:off x="654724" y="1776688"/>
                <a:ext cx="1917878" cy="2258042"/>
                <a:chOff x="3371851" y="1649413"/>
                <a:chExt cx="2398713" cy="2824162"/>
              </a:xfrm>
            </p:grpSpPr>
            <p:sp>
              <p:nvSpPr>
                <p:cNvPr id="8" name="Freeform 6">
                  <a:extLst>
                    <a:ext uri="{FF2B5EF4-FFF2-40B4-BE49-F238E27FC236}">
                      <a16:creationId xmlns:a16="http://schemas.microsoft.com/office/drawing/2014/main" id="{7800C8B9-C3B5-4FA5-84EE-6BD0C18E6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5076" y="1862138"/>
                  <a:ext cx="130175" cy="130175"/>
                </a:xfrm>
                <a:custGeom>
                  <a:avLst/>
                  <a:gdLst/>
                  <a:ahLst/>
                  <a:cxnLst>
                    <a:cxn ang="0">
                      <a:pos x="46" y="46"/>
                    </a:cxn>
                    <a:cxn ang="0">
                      <a:pos x="27" y="54"/>
                    </a:cxn>
                    <a:cxn ang="0">
                      <a:pos x="8" y="46"/>
                    </a:cxn>
                    <a:cxn ang="0">
                      <a:pos x="0" y="27"/>
                    </a:cxn>
                    <a:cxn ang="0">
                      <a:pos x="8" y="8"/>
                    </a:cxn>
                    <a:cxn ang="0">
                      <a:pos x="27" y="0"/>
                    </a:cxn>
                    <a:cxn ang="0">
                      <a:pos x="46" y="8"/>
                    </a:cxn>
                    <a:cxn ang="0">
                      <a:pos x="54" y="27"/>
                    </a:cxn>
                    <a:cxn ang="0">
                      <a:pos x="46" y="46"/>
                    </a:cxn>
                  </a:cxnLst>
                  <a:rect l="0" t="0" r="r" b="b"/>
                  <a:pathLst>
                    <a:path w="54" h="54">
                      <a:moveTo>
                        <a:pt x="46" y="46"/>
                      </a:moveTo>
                      <a:cubicBezTo>
                        <a:pt x="41" y="51"/>
                        <a:pt x="34" y="54"/>
                        <a:pt x="27" y="54"/>
                      </a:cubicBezTo>
                      <a:cubicBezTo>
                        <a:pt x="20" y="54"/>
                        <a:pt x="13" y="51"/>
                        <a:pt x="8" y="46"/>
                      </a:cubicBezTo>
                      <a:cubicBezTo>
                        <a:pt x="3" y="41"/>
                        <a:pt x="0" y="34"/>
                        <a:pt x="0" y="27"/>
                      </a:cubicBezTo>
                      <a:cubicBezTo>
                        <a:pt x="0" y="20"/>
                        <a:pt x="3" y="13"/>
                        <a:pt x="8" y="8"/>
                      </a:cubicBezTo>
                      <a:cubicBezTo>
                        <a:pt x="13" y="3"/>
                        <a:pt x="20" y="0"/>
                        <a:pt x="27" y="0"/>
                      </a:cubicBezTo>
                      <a:cubicBezTo>
                        <a:pt x="34" y="0"/>
                        <a:pt x="41" y="3"/>
                        <a:pt x="46" y="8"/>
                      </a:cubicBezTo>
                      <a:cubicBezTo>
                        <a:pt x="51" y="13"/>
                        <a:pt x="54" y="20"/>
                        <a:pt x="54" y="27"/>
                      </a:cubicBezTo>
                      <a:cubicBezTo>
                        <a:pt x="54" y="34"/>
                        <a:pt x="51" y="41"/>
                        <a:pt x="46" y="4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Freeform 7">
                  <a:extLst>
                    <a:ext uri="{FF2B5EF4-FFF2-40B4-BE49-F238E27FC236}">
                      <a16:creationId xmlns:a16="http://schemas.microsoft.com/office/drawing/2014/main" id="{B8E26A7A-3C7C-46A6-BAB7-FC61F6470B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8026" y="1649413"/>
                  <a:ext cx="188913" cy="188912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39" y="0"/>
                    </a:cxn>
                    <a:cxn ang="0">
                      <a:pos x="66" y="11"/>
                    </a:cxn>
                    <a:cxn ang="0">
                      <a:pos x="78" y="39"/>
                    </a:cxn>
                    <a:cxn ang="0">
                      <a:pos x="66" y="66"/>
                    </a:cxn>
                    <a:cxn ang="0">
                      <a:pos x="39" y="78"/>
                    </a:cxn>
                    <a:cxn ang="0">
                      <a:pos x="11" y="66"/>
                    </a:cxn>
                    <a:cxn ang="0">
                      <a:pos x="0" y="39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78" h="78">
                      <a:moveTo>
                        <a:pt x="11" y="11"/>
                      </a:moveTo>
                      <a:cubicBezTo>
                        <a:pt x="19" y="4"/>
                        <a:pt x="28" y="0"/>
                        <a:pt x="39" y="0"/>
                      </a:cubicBezTo>
                      <a:cubicBezTo>
                        <a:pt x="50" y="0"/>
                        <a:pt x="59" y="4"/>
                        <a:pt x="66" y="11"/>
                      </a:cubicBezTo>
                      <a:cubicBezTo>
                        <a:pt x="74" y="19"/>
                        <a:pt x="78" y="28"/>
                        <a:pt x="78" y="39"/>
                      </a:cubicBezTo>
                      <a:cubicBezTo>
                        <a:pt x="78" y="50"/>
                        <a:pt x="74" y="59"/>
                        <a:pt x="66" y="66"/>
                      </a:cubicBezTo>
                      <a:cubicBezTo>
                        <a:pt x="59" y="74"/>
                        <a:pt x="50" y="78"/>
                        <a:pt x="39" y="78"/>
                      </a:cubicBezTo>
                      <a:cubicBezTo>
                        <a:pt x="28" y="78"/>
                        <a:pt x="19" y="74"/>
                        <a:pt x="11" y="66"/>
                      </a:cubicBezTo>
                      <a:cubicBezTo>
                        <a:pt x="4" y="59"/>
                        <a:pt x="0" y="50"/>
                        <a:pt x="0" y="39"/>
                      </a:cubicBezTo>
                      <a:cubicBezTo>
                        <a:pt x="0" y="28"/>
                        <a:pt x="4" y="19"/>
                        <a:pt x="11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Freeform 8">
                  <a:extLst>
                    <a:ext uri="{FF2B5EF4-FFF2-40B4-BE49-F238E27FC236}">
                      <a16:creationId xmlns:a16="http://schemas.microsoft.com/office/drawing/2014/main" id="{6A8D3674-3624-4781-8495-5A09A532E3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2913" y="2024063"/>
                  <a:ext cx="107950" cy="106362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  <a:cxn ang="0">
                      <a:pos x="0" y="22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4" h="44">
                      <a:moveTo>
                        <a:pt x="6" y="6"/>
                      </a:move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ubicBezTo>
                        <a:pt x="2" y="33"/>
                        <a:pt x="0" y="28"/>
                        <a:pt x="0" y="22"/>
                      </a:cubicBezTo>
                      <a:cubicBezTo>
                        <a:pt x="0" y="16"/>
                        <a:pt x="2" y="11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Freeform 9">
                  <a:extLst>
                    <a:ext uri="{FF2B5EF4-FFF2-40B4-BE49-F238E27FC236}">
                      <a16:creationId xmlns:a16="http://schemas.microsoft.com/office/drawing/2014/main" id="{C4C1503A-BF04-47C3-8B02-A0DA0FB27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54613" y="1927225"/>
                  <a:ext cx="106363" cy="106362"/>
                </a:xfrm>
                <a:custGeom>
                  <a:avLst/>
                  <a:gdLst/>
                  <a:ahLst/>
                  <a:cxnLst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  <a:cxn ang="0">
                      <a:pos x="44" y="22"/>
                    </a:cxn>
                  </a:cxnLst>
                  <a:rect l="0" t="0" r="r" b="b"/>
                  <a:pathLst>
                    <a:path w="44" h="44">
                      <a:moveTo>
                        <a:pt x="44" y="22"/>
                      </a:move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ubicBezTo>
                        <a:pt x="2" y="33"/>
                        <a:pt x="0" y="28"/>
                        <a:pt x="0" y="22"/>
                      </a:cubicBezTo>
                      <a:cubicBezTo>
                        <a:pt x="0" y="16"/>
                        <a:pt x="2" y="11"/>
                        <a:pt x="6" y="6"/>
                      </a:cubicBez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ubicBezTo>
                        <a:pt x="42" y="11"/>
                        <a:pt x="44" y="16"/>
                        <a:pt x="44" y="2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Freeform 10">
                  <a:extLst>
                    <a:ext uri="{FF2B5EF4-FFF2-40B4-BE49-F238E27FC236}">
                      <a16:creationId xmlns:a16="http://schemas.microsoft.com/office/drawing/2014/main" id="{8B0761A5-2494-46D1-8174-3DBF8FB4F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876" y="2333625"/>
                  <a:ext cx="106363" cy="106362"/>
                </a:xfrm>
                <a:custGeom>
                  <a:avLst/>
                  <a:gdLst/>
                  <a:ahLst/>
                  <a:cxnLst>
                    <a:cxn ang="0">
                      <a:pos x="6" y="37"/>
                    </a:cxn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</a:cxnLst>
                  <a:rect l="0" t="0" r="r" b="b"/>
                  <a:pathLst>
                    <a:path w="44" h="44">
                      <a:moveTo>
                        <a:pt x="6" y="37"/>
                      </a:moveTo>
                      <a:cubicBezTo>
                        <a:pt x="2" y="33"/>
                        <a:pt x="0" y="28"/>
                        <a:pt x="0" y="22"/>
                      </a:cubicBezTo>
                      <a:cubicBezTo>
                        <a:pt x="0" y="16"/>
                        <a:pt x="2" y="11"/>
                        <a:pt x="6" y="6"/>
                      </a:cubicBez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Freeform 11">
                  <a:extLst>
                    <a:ext uri="{FF2B5EF4-FFF2-40B4-BE49-F238E27FC236}">
                      <a16:creationId xmlns:a16="http://schemas.microsoft.com/office/drawing/2014/main" id="{67CD7917-8755-4125-8353-1D9CD8C2F2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83226" y="2774950"/>
                  <a:ext cx="106363" cy="10636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16"/>
                        <a:pt x="2" y="11"/>
                        <a:pt x="6" y="6"/>
                      </a:cubicBez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ubicBezTo>
                        <a:pt x="2" y="33"/>
                        <a:pt x="0" y="28"/>
                        <a:pt x="0" y="2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0CD080C7-E72C-4BB7-B88F-6AC66744C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5551" y="2774950"/>
                  <a:ext cx="106363" cy="106362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  <a:cxn ang="0">
                      <a:pos x="0" y="22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44" h="44">
                      <a:moveTo>
                        <a:pt x="6" y="6"/>
                      </a:move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ubicBezTo>
                        <a:pt x="2" y="33"/>
                        <a:pt x="0" y="28"/>
                        <a:pt x="0" y="22"/>
                      </a:cubicBezTo>
                      <a:cubicBezTo>
                        <a:pt x="0" y="16"/>
                        <a:pt x="2" y="11"/>
                        <a:pt x="6" y="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Freeform 13">
                  <a:extLst>
                    <a:ext uri="{FF2B5EF4-FFF2-40B4-BE49-F238E27FC236}">
                      <a16:creationId xmlns:a16="http://schemas.microsoft.com/office/drawing/2014/main" id="{141B6A56-7DD0-451A-9C80-3103C51E8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626" y="2779713"/>
                  <a:ext cx="106363" cy="106362"/>
                </a:xfrm>
                <a:custGeom>
                  <a:avLst/>
                  <a:gdLst/>
                  <a:ahLst/>
                  <a:cxnLst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</a:cxnLst>
                  <a:rect l="0" t="0" r="r" b="b"/>
                  <a:pathLst>
                    <a:path w="44" h="44">
                      <a:moveTo>
                        <a:pt x="38" y="6"/>
                      </a:move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ubicBezTo>
                        <a:pt x="2" y="33"/>
                        <a:pt x="0" y="28"/>
                        <a:pt x="0" y="22"/>
                      </a:cubicBezTo>
                      <a:cubicBezTo>
                        <a:pt x="0" y="16"/>
                        <a:pt x="2" y="11"/>
                        <a:pt x="6" y="6"/>
                      </a:cubicBez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Freeform 14">
                  <a:extLst>
                    <a:ext uri="{FF2B5EF4-FFF2-40B4-BE49-F238E27FC236}">
                      <a16:creationId xmlns:a16="http://schemas.microsoft.com/office/drawing/2014/main" id="{0B22FE84-6546-48B1-BE4B-1EF31D72F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67176" y="2743200"/>
                  <a:ext cx="106363" cy="106362"/>
                </a:xfrm>
                <a:custGeom>
                  <a:avLst/>
                  <a:gdLst/>
                  <a:ahLst/>
                  <a:cxnLst>
                    <a:cxn ang="0">
                      <a:pos x="6" y="37"/>
                    </a:cxn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</a:cxnLst>
                  <a:rect l="0" t="0" r="r" b="b"/>
                  <a:pathLst>
                    <a:path w="44" h="44">
                      <a:moveTo>
                        <a:pt x="6" y="37"/>
                      </a:moveTo>
                      <a:cubicBezTo>
                        <a:pt x="2" y="33"/>
                        <a:pt x="0" y="28"/>
                        <a:pt x="0" y="22"/>
                      </a:cubicBezTo>
                      <a:cubicBezTo>
                        <a:pt x="0" y="16"/>
                        <a:pt x="2" y="11"/>
                        <a:pt x="6" y="6"/>
                      </a:cubicBez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Freeform 15">
                  <a:extLst>
                    <a:ext uri="{FF2B5EF4-FFF2-40B4-BE49-F238E27FC236}">
                      <a16:creationId xmlns:a16="http://schemas.microsoft.com/office/drawing/2014/main" id="{77931F80-D30E-4D62-A949-0A40BD5DC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676" y="3135313"/>
                  <a:ext cx="174625" cy="174625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1" y="10"/>
                    </a:cxn>
                    <a:cxn ang="0">
                      <a:pos x="36" y="0"/>
                    </a:cxn>
                    <a:cxn ang="0">
                      <a:pos x="62" y="10"/>
                    </a:cxn>
                    <a:cxn ang="0">
                      <a:pos x="72" y="36"/>
                    </a:cxn>
                    <a:cxn ang="0">
                      <a:pos x="62" y="61"/>
                    </a:cxn>
                    <a:cxn ang="0">
                      <a:pos x="36" y="72"/>
                    </a:cxn>
                    <a:cxn ang="0">
                      <a:pos x="11" y="61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72" h="72">
                      <a:moveTo>
                        <a:pt x="0" y="36"/>
                      </a:moveTo>
                      <a:cubicBezTo>
                        <a:pt x="0" y="26"/>
                        <a:pt x="4" y="17"/>
                        <a:pt x="11" y="10"/>
                      </a:cubicBezTo>
                      <a:cubicBezTo>
                        <a:pt x="18" y="3"/>
                        <a:pt x="26" y="0"/>
                        <a:pt x="36" y="0"/>
                      </a:cubicBezTo>
                      <a:cubicBezTo>
                        <a:pt x="46" y="0"/>
                        <a:pt x="55" y="3"/>
                        <a:pt x="62" y="10"/>
                      </a:cubicBezTo>
                      <a:cubicBezTo>
                        <a:pt x="69" y="17"/>
                        <a:pt x="72" y="26"/>
                        <a:pt x="72" y="36"/>
                      </a:cubicBezTo>
                      <a:cubicBezTo>
                        <a:pt x="72" y="46"/>
                        <a:pt x="69" y="54"/>
                        <a:pt x="62" y="61"/>
                      </a:cubicBezTo>
                      <a:cubicBezTo>
                        <a:pt x="55" y="68"/>
                        <a:pt x="46" y="72"/>
                        <a:pt x="36" y="72"/>
                      </a:cubicBezTo>
                      <a:cubicBezTo>
                        <a:pt x="26" y="72"/>
                        <a:pt x="18" y="68"/>
                        <a:pt x="11" y="61"/>
                      </a:cubicBezTo>
                      <a:cubicBezTo>
                        <a:pt x="4" y="54"/>
                        <a:pt x="0" y="46"/>
                        <a:pt x="0" y="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16">
                  <a:extLst>
                    <a:ext uri="{FF2B5EF4-FFF2-40B4-BE49-F238E27FC236}">
                      <a16:creationId xmlns:a16="http://schemas.microsoft.com/office/drawing/2014/main" id="{03C06217-90C9-4427-97AD-90A7AF5C4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83188" y="3182938"/>
                  <a:ext cx="106363" cy="107950"/>
                </a:xfrm>
                <a:custGeom>
                  <a:avLst/>
                  <a:gdLst/>
                  <a:ahLst/>
                  <a:cxnLst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</a:cxnLst>
                  <a:rect l="0" t="0" r="r" b="b"/>
                  <a:pathLst>
                    <a:path w="44" h="44">
                      <a:moveTo>
                        <a:pt x="38" y="6"/>
                      </a:move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ubicBezTo>
                        <a:pt x="2" y="33"/>
                        <a:pt x="0" y="28"/>
                        <a:pt x="0" y="22"/>
                      </a:cubicBezTo>
                      <a:cubicBezTo>
                        <a:pt x="0" y="16"/>
                        <a:pt x="2" y="11"/>
                        <a:pt x="6" y="6"/>
                      </a:cubicBez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Freeform 17">
                  <a:extLst>
                    <a:ext uri="{FF2B5EF4-FFF2-40B4-BE49-F238E27FC236}">
                      <a16:creationId xmlns:a16="http://schemas.microsoft.com/office/drawing/2014/main" id="{1FC127AE-6B76-476D-A7DC-80CE34CC2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163" y="3333750"/>
                  <a:ext cx="76200" cy="77787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0" y="16"/>
                    </a:cxn>
                    <a:cxn ang="0">
                      <a:pos x="5" y="4"/>
                    </a:cxn>
                    <a:cxn ang="0">
                      <a:pos x="16" y="0"/>
                    </a:cxn>
                    <a:cxn ang="0">
                      <a:pos x="27" y="4"/>
                    </a:cxn>
                    <a:cxn ang="0">
                      <a:pos x="32" y="16"/>
                    </a:cxn>
                    <a:cxn ang="0">
                      <a:pos x="27" y="27"/>
                    </a:cxn>
                    <a:cxn ang="0">
                      <a:pos x="16" y="32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2" h="32">
                      <a:moveTo>
                        <a:pt x="5" y="27"/>
                      </a:moveTo>
                      <a:cubicBezTo>
                        <a:pt x="1" y="24"/>
                        <a:pt x="0" y="20"/>
                        <a:pt x="0" y="16"/>
                      </a:cubicBezTo>
                      <a:cubicBezTo>
                        <a:pt x="0" y="11"/>
                        <a:pt x="1" y="8"/>
                        <a:pt x="5" y="4"/>
                      </a:cubicBezTo>
                      <a:cubicBezTo>
                        <a:pt x="8" y="1"/>
                        <a:pt x="12" y="0"/>
                        <a:pt x="16" y="0"/>
                      </a:cubicBezTo>
                      <a:cubicBezTo>
                        <a:pt x="20" y="0"/>
                        <a:pt x="24" y="1"/>
                        <a:pt x="27" y="4"/>
                      </a:cubicBezTo>
                      <a:cubicBezTo>
                        <a:pt x="30" y="8"/>
                        <a:pt x="32" y="11"/>
                        <a:pt x="32" y="16"/>
                      </a:cubicBezTo>
                      <a:cubicBezTo>
                        <a:pt x="32" y="20"/>
                        <a:pt x="30" y="24"/>
                        <a:pt x="27" y="27"/>
                      </a:cubicBezTo>
                      <a:cubicBezTo>
                        <a:pt x="24" y="30"/>
                        <a:pt x="20" y="32"/>
                        <a:pt x="16" y="32"/>
                      </a:cubicBezTo>
                      <a:cubicBezTo>
                        <a:pt x="12" y="32"/>
                        <a:pt x="8" y="30"/>
                        <a:pt x="5" y="2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Freeform 18">
                  <a:extLst>
                    <a:ext uri="{FF2B5EF4-FFF2-40B4-BE49-F238E27FC236}">
                      <a16:creationId xmlns:a16="http://schemas.microsoft.com/office/drawing/2014/main" id="{BE634D15-6566-4A26-94FD-278C1F2902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913" y="3154363"/>
                  <a:ext cx="106363" cy="106362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16"/>
                        <a:pt x="2" y="11"/>
                        <a:pt x="6" y="6"/>
                      </a:cubicBez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ubicBezTo>
                        <a:pt x="2" y="33"/>
                        <a:pt x="0" y="28"/>
                        <a:pt x="0" y="2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Freeform 19">
                  <a:extLst>
                    <a:ext uri="{FF2B5EF4-FFF2-40B4-BE49-F238E27FC236}">
                      <a16:creationId xmlns:a16="http://schemas.microsoft.com/office/drawing/2014/main" id="{85567AFE-30F2-4441-86F0-AAE547DF0A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0001" y="3529013"/>
                  <a:ext cx="147638" cy="147637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52" y="9"/>
                    </a:cxn>
                    <a:cxn ang="0">
                      <a:pos x="61" y="30"/>
                    </a:cxn>
                    <a:cxn ang="0">
                      <a:pos x="52" y="52"/>
                    </a:cxn>
                    <a:cxn ang="0">
                      <a:pos x="31" y="61"/>
                    </a:cxn>
                    <a:cxn ang="0">
                      <a:pos x="9" y="52"/>
                    </a:cxn>
                    <a:cxn ang="0">
                      <a:pos x="0" y="30"/>
                    </a:cxn>
                    <a:cxn ang="0">
                      <a:pos x="9" y="9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1" h="61">
                      <a:moveTo>
                        <a:pt x="31" y="0"/>
                      </a:moveTo>
                      <a:cubicBezTo>
                        <a:pt x="39" y="0"/>
                        <a:pt x="46" y="3"/>
                        <a:pt x="52" y="9"/>
                      </a:cubicBezTo>
                      <a:cubicBezTo>
                        <a:pt x="58" y="15"/>
                        <a:pt x="61" y="22"/>
                        <a:pt x="61" y="30"/>
                      </a:cubicBezTo>
                      <a:cubicBezTo>
                        <a:pt x="61" y="39"/>
                        <a:pt x="58" y="46"/>
                        <a:pt x="52" y="52"/>
                      </a:cubicBezTo>
                      <a:cubicBezTo>
                        <a:pt x="46" y="58"/>
                        <a:pt x="39" y="61"/>
                        <a:pt x="31" y="61"/>
                      </a:cubicBezTo>
                      <a:cubicBezTo>
                        <a:pt x="22" y="61"/>
                        <a:pt x="15" y="58"/>
                        <a:pt x="9" y="52"/>
                      </a:cubicBezTo>
                      <a:cubicBezTo>
                        <a:pt x="3" y="46"/>
                        <a:pt x="0" y="39"/>
                        <a:pt x="0" y="30"/>
                      </a:cubicBezTo>
                      <a:cubicBezTo>
                        <a:pt x="0" y="22"/>
                        <a:pt x="3" y="15"/>
                        <a:pt x="9" y="9"/>
                      </a:cubicBezTo>
                      <a:cubicBezTo>
                        <a:pt x="15" y="3"/>
                        <a:pt x="22" y="0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Freeform 20">
                  <a:extLst>
                    <a:ext uri="{FF2B5EF4-FFF2-40B4-BE49-F238E27FC236}">
                      <a16:creationId xmlns:a16="http://schemas.microsoft.com/office/drawing/2014/main" id="{7606402B-816A-49A2-AF30-6BB09DC6A2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8788" y="3529013"/>
                  <a:ext cx="147638" cy="147637"/>
                </a:xfrm>
                <a:custGeom>
                  <a:avLst/>
                  <a:gdLst/>
                  <a:ahLst/>
                  <a:cxnLst>
                    <a:cxn ang="0">
                      <a:pos x="31" y="0"/>
                    </a:cxn>
                    <a:cxn ang="0">
                      <a:pos x="52" y="9"/>
                    </a:cxn>
                    <a:cxn ang="0">
                      <a:pos x="61" y="30"/>
                    </a:cxn>
                    <a:cxn ang="0">
                      <a:pos x="52" y="52"/>
                    </a:cxn>
                    <a:cxn ang="0">
                      <a:pos x="31" y="61"/>
                    </a:cxn>
                    <a:cxn ang="0">
                      <a:pos x="9" y="52"/>
                    </a:cxn>
                    <a:cxn ang="0">
                      <a:pos x="0" y="30"/>
                    </a:cxn>
                    <a:cxn ang="0">
                      <a:pos x="9" y="9"/>
                    </a:cxn>
                    <a:cxn ang="0">
                      <a:pos x="31" y="0"/>
                    </a:cxn>
                  </a:cxnLst>
                  <a:rect l="0" t="0" r="r" b="b"/>
                  <a:pathLst>
                    <a:path w="61" h="61">
                      <a:moveTo>
                        <a:pt x="31" y="0"/>
                      </a:moveTo>
                      <a:cubicBezTo>
                        <a:pt x="39" y="0"/>
                        <a:pt x="46" y="3"/>
                        <a:pt x="52" y="9"/>
                      </a:cubicBezTo>
                      <a:cubicBezTo>
                        <a:pt x="58" y="15"/>
                        <a:pt x="61" y="22"/>
                        <a:pt x="61" y="30"/>
                      </a:cubicBezTo>
                      <a:cubicBezTo>
                        <a:pt x="61" y="39"/>
                        <a:pt x="58" y="46"/>
                        <a:pt x="52" y="52"/>
                      </a:cubicBezTo>
                      <a:cubicBezTo>
                        <a:pt x="46" y="58"/>
                        <a:pt x="39" y="61"/>
                        <a:pt x="31" y="61"/>
                      </a:cubicBezTo>
                      <a:cubicBezTo>
                        <a:pt x="22" y="61"/>
                        <a:pt x="15" y="58"/>
                        <a:pt x="9" y="52"/>
                      </a:cubicBezTo>
                      <a:cubicBezTo>
                        <a:pt x="3" y="46"/>
                        <a:pt x="0" y="39"/>
                        <a:pt x="0" y="30"/>
                      </a:cubicBezTo>
                      <a:cubicBezTo>
                        <a:pt x="0" y="22"/>
                        <a:pt x="3" y="15"/>
                        <a:pt x="9" y="9"/>
                      </a:cubicBezTo>
                      <a:cubicBezTo>
                        <a:pt x="15" y="3"/>
                        <a:pt x="22" y="0"/>
                        <a:pt x="3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21">
                  <a:extLst>
                    <a:ext uri="{FF2B5EF4-FFF2-40B4-BE49-F238E27FC236}">
                      <a16:creationId xmlns:a16="http://schemas.microsoft.com/office/drawing/2014/main" id="{14822C4F-2B42-4B35-9F13-D593AB392C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1463" y="3079750"/>
                  <a:ext cx="171450" cy="171450"/>
                </a:xfrm>
                <a:custGeom>
                  <a:avLst/>
                  <a:gdLst/>
                  <a:ahLst/>
                  <a:cxnLst>
                    <a:cxn ang="0">
                      <a:pos x="61" y="10"/>
                    </a:cxn>
                    <a:cxn ang="0">
                      <a:pos x="71" y="35"/>
                    </a:cxn>
                    <a:cxn ang="0">
                      <a:pos x="61" y="60"/>
                    </a:cxn>
                    <a:cxn ang="0">
                      <a:pos x="36" y="71"/>
                    </a:cxn>
                    <a:cxn ang="0">
                      <a:pos x="10" y="60"/>
                    </a:cxn>
                    <a:cxn ang="0">
                      <a:pos x="0" y="35"/>
                    </a:cxn>
                    <a:cxn ang="0">
                      <a:pos x="10" y="10"/>
                    </a:cxn>
                    <a:cxn ang="0">
                      <a:pos x="36" y="0"/>
                    </a:cxn>
                    <a:cxn ang="0">
                      <a:pos x="61" y="10"/>
                    </a:cxn>
                  </a:cxnLst>
                  <a:rect l="0" t="0" r="r" b="b"/>
                  <a:pathLst>
                    <a:path w="71" h="71">
                      <a:moveTo>
                        <a:pt x="61" y="10"/>
                      </a:moveTo>
                      <a:cubicBezTo>
                        <a:pt x="68" y="17"/>
                        <a:pt x="71" y="26"/>
                        <a:pt x="71" y="35"/>
                      </a:cubicBezTo>
                      <a:cubicBezTo>
                        <a:pt x="71" y="45"/>
                        <a:pt x="68" y="54"/>
                        <a:pt x="61" y="60"/>
                      </a:cubicBezTo>
                      <a:cubicBezTo>
                        <a:pt x="54" y="68"/>
                        <a:pt x="45" y="71"/>
                        <a:pt x="36" y="71"/>
                      </a:cubicBezTo>
                      <a:cubicBezTo>
                        <a:pt x="26" y="71"/>
                        <a:pt x="17" y="68"/>
                        <a:pt x="10" y="60"/>
                      </a:cubicBezTo>
                      <a:cubicBezTo>
                        <a:pt x="3" y="54"/>
                        <a:pt x="0" y="45"/>
                        <a:pt x="0" y="35"/>
                      </a:cubicBezTo>
                      <a:cubicBezTo>
                        <a:pt x="0" y="26"/>
                        <a:pt x="3" y="17"/>
                        <a:pt x="10" y="10"/>
                      </a:cubicBezTo>
                      <a:cubicBezTo>
                        <a:pt x="17" y="3"/>
                        <a:pt x="26" y="0"/>
                        <a:pt x="36" y="0"/>
                      </a:cubicBezTo>
                      <a:cubicBezTo>
                        <a:pt x="45" y="0"/>
                        <a:pt x="54" y="3"/>
                        <a:pt x="61" y="1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22">
                  <a:extLst>
                    <a:ext uri="{FF2B5EF4-FFF2-40B4-BE49-F238E27FC236}">
                      <a16:creationId xmlns:a16="http://schemas.microsoft.com/office/drawing/2014/main" id="{AFCEA8F3-A6D3-4BBF-B865-FFE1D36F91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05438" y="3943350"/>
                  <a:ext cx="77788" cy="7778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5" y="4"/>
                    </a:cxn>
                    <a:cxn ang="0">
                      <a:pos x="16" y="0"/>
                    </a:cxn>
                    <a:cxn ang="0">
                      <a:pos x="27" y="4"/>
                    </a:cxn>
                    <a:cxn ang="0">
                      <a:pos x="32" y="16"/>
                    </a:cxn>
                    <a:cxn ang="0">
                      <a:pos x="27" y="27"/>
                    </a:cxn>
                    <a:cxn ang="0">
                      <a:pos x="16" y="32"/>
                    </a:cxn>
                    <a:cxn ang="0">
                      <a:pos x="5" y="27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2">
                      <a:moveTo>
                        <a:pt x="0" y="16"/>
                      </a:moveTo>
                      <a:cubicBezTo>
                        <a:pt x="0" y="11"/>
                        <a:pt x="2" y="8"/>
                        <a:pt x="5" y="4"/>
                      </a:cubicBezTo>
                      <a:cubicBezTo>
                        <a:pt x="8" y="1"/>
                        <a:pt x="12" y="0"/>
                        <a:pt x="16" y="0"/>
                      </a:cubicBezTo>
                      <a:cubicBezTo>
                        <a:pt x="20" y="0"/>
                        <a:pt x="24" y="1"/>
                        <a:pt x="27" y="4"/>
                      </a:cubicBezTo>
                      <a:cubicBezTo>
                        <a:pt x="30" y="8"/>
                        <a:pt x="32" y="11"/>
                        <a:pt x="32" y="16"/>
                      </a:cubicBezTo>
                      <a:cubicBezTo>
                        <a:pt x="32" y="20"/>
                        <a:pt x="30" y="24"/>
                        <a:pt x="27" y="27"/>
                      </a:cubicBezTo>
                      <a:cubicBezTo>
                        <a:pt x="24" y="30"/>
                        <a:pt x="20" y="32"/>
                        <a:pt x="16" y="32"/>
                      </a:cubicBezTo>
                      <a:cubicBezTo>
                        <a:pt x="12" y="32"/>
                        <a:pt x="8" y="30"/>
                        <a:pt x="5" y="27"/>
                      </a:cubicBezTo>
                      <a:cubicBezTo>
                        <a:pt x="2" y="24"/>
                        <a:pt x="0" y="20"/>
                        <a:pt x="0" y="1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" name="Freeform 23">
                  <a:extLst>
                    <a:ext uri="{FF2B5EF4-FFF2-40B4-BE49-F238E27FC236}">
                      <a16:creationId xmlns:a16="http://schemas.microsoft.com/office/drawing/2014/main" id="{441EFCE0-DBA2-46C6-91C7-3F24377E28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8676" y="3560763"/>
                  <a:ext cx="77788" cy="77787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16" y="0"/>
                    </a:cxn>
                    <a:cxn ang="0">
                      <a:pos x="27" y="4"/>
                    </a:cxn>
                    <a:cxn ang="0">
                      <a:pos x="32" y="16"/>
                    </a:cxn>
                    <a:cxn ang="0">
                      <a:pos x="27" y="27"/>
                    </a:cxn>
                    <a:cxn ang="0">
                      <a:pos x="16" y="32"/>
                    </a:cxn>
                    <a:cxn ang="0">
                      <a:pos x="5" y="27"/>
                    </a:cxn>
                    <a:cxn ang="0">
                      <a:pos x="0" y="16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32" h="32">
                      <a:moveTo>
                        <a:pt x="5" y="4"/>
                      </a:moveTo>
                      <a:cubicBezTo>
                        <a:pt x="8" y="1"/>
                        <a:pt x="12" y="0"/>
                        <a:pt x="16" y="0"/>
                      </a:cubicBezTo>
                      <a:cubicBezTo>
                        <a:pt x="20" y="0"/>
                        <a:pt x="24" y="1"/>
                        <a:pt x="27" y="4"/>
                      </a:cubicBezTo>
                      <a:cubicBezTo>
                        <a:pt x="30" y="8"/>
                        <a:pt x="32" y="11"/>
                        <a:pt x="32" y="16"/>
                      </a:cubicBezTo>
                      <a:cubicBezTo>
                        <a:pt x="32" y="20"/>
                        <a:pt x="30" y="24"/>
                        <a:pt x="27" y="27"/>
                      </a:cubicBezTo>
                      <a:cubicBezTo>
                        <a:pt x="24" y="30"/>
                        <a:pt x="20" y="32"/>
                        <a:pt x="16" y="32"/>
                      </a:cubicBezTo>
                      <a:cubicBezTo>
                        <a:pt x="12" y="32"/>
                        <a:pt x="8" y="30"/>
                        <a:pt x="5" y="27"/>
                      </a:cubicBezTo>
                      <a:cubicBezTo>
                        <a:pt x="2" y="24"/>
                        <a:pt x="0" y="20"/>
                        <a:pt x="0" y="16"/>
                      </a:cubicBezTo>
                      <a:cubicBezTo>
                        <a:pt x="0" y="11"/>
                        <a:pt x="2" y="8"/>
                        <a:pt x="5" y="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1B6FEB95-AD7E-49E7-8D8A-001A28346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4751" y="3536950"/>
                  <a:ext cx="125413" cy="125412"/>
                </a:xfrm>
                <a:custGeom>
                  <a:avLst/>
                  <a:gdLst/>
                  <a:ahLst/>
                  <a:cxnLst>
                    <a:cxn ang="0">
                      <a:pos x="44" y="7"/>
                    </a:cxn>
                    <a:cxn ang="0">
                      <a:pos x="52" y="26"/>
                    </a:cxn>
                    <a:cxn ang="0">
                      <a:pos x="44" y="44"/>
                    </a:cxn>
                    <a:cxn ang="0">
                      <a:pos x="26" y="52"/>
                    </a:cxn>
                    <a:cxn ang="0">
                      <a:pos x="7" y="44"/>
                    </a:cxn>
                    <a:cxn ang="0">
                      <a:pos x="0" y="26"/>
                    </a:cxn>
                    <a:cxn ang="0">
                      <a:pos x="7" y="7"/>
                    </a:cxn>
                    <a:cxn ang="0">
                      <a:pos x="26" y="0"/>
                    </a:cxn>
                    <a:cxn ang="0">
                      <a:pos x="44" y="7"/>
                    </a:cxn>
                  </a:cxnLst>
                  <a:rect l="0" t="0" r="r" b="b"/>
                  <a:pathLst>
                    <a:path w="52" h="52">
                      <a:moveTo>
                        <a:pt x="44" y="7"/>
                      </a:moveTo>
                      <a:cubicBezTo>
                        <a:pt x="49" y="12"/>
                        <a:pt x="52" y="19"/>
                        <a:pt x="52" y="26"/>
                      </a:cubicBezTo>
                      <a:cubicBezTo>
                        <a:pt x="52" y="33"/>
                        <a:pt x="49" y="39"/>
                        <a:pt x="44" y="44"/>
                      </a:cubicBezTo>
                      <a:cubicBezTo>
                        <a:pt x="39" y="49"/>
                        <a:pt x="33" y="52"/>
                        <a:pt x="26" y="52"/>
                      </a:cubicBezTo>
                      <a:cubicBezTo>
                        <a:pt x="19" y="52"/>
                        <a:pt x="13" y="49"/>
                        <a:pt x="7" y="44"/>
                      </a:cubicBezTo>
                      <a:cubicBezTo>
                        <a:pt x="2" y="39"/>
                        <a:pt x="0" y="33"/>
                        <a:pt x="0" y="26"/>
                      </a:cubicBezTo>
                      <a:cubicBezTo>
                        <a:pt x="0" y="19"/>
                        <a:pt x="2" y="12"/>
                        <a:pt x="7" y="7"/>
                      </a:cubicBezTo>
                      <a:cubicBezTo>
                        <a:pt x="13" y="2"/>
                        <a:pt x="19" y="0"/>
                        <a:pt x="26" y="0"/>
                      </a:cubicBezTo>
                      <a:cubicBezTo>
                        <a:pt x="33" y="0"/>
                        <a:pt x="39" y="2"/>
                        <a:pt x="44" y="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" name="Freeform 25">
                  <a:extLst>
                    <a:ext uri="{FF2B5EF4-FFF2-40B4-BE49-F238E27FC236}">
                      <a16:creationId xmlns:a16="http://schemas.microsoft.com/office/drawing/2014/main" id="{4DCD800A-9BB2-4CCE-8230-F83760AAA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9838" y="3921125"/>
                  <a:ext cx="125413" cy="127000"/>
                </a:xfrm>
                <a:custGeom>
                  <a:avLst/>
                  <a:gdLst/>
                  <a:ahLst/>
                  <a:cxnLst>
                    <a:cxn ang="0">
                      <a:pos x="44" y="44"/>
                    </a:cxn>
                    <a:cxn ang="0">
                      <a:pos x="26" y="52"/>
                    </a:cxn>
                    <a:cxn ang="0">
                      <a:pos x="7" y="44"/>
                    </a:cxn>
                    <a:cxn ang="0">
                      <a:pos x="0" y="26"/>
                    </a:cxn>
                    <a:cxn ang="0">
                      <a:pos x="7" y="7"/>
                    </a:cxn>
                    <a:cxn ang="0">
                      <a:pos x="26" y="0"/>
                    </a:cxn>
                    <a:cxn ang="0">
                      <a:pos x="44" y="7"/>
                    </a:cxn>
                    <a:cxn ang="0">
                      <a:pos x="52" y="26"/>
                    </a:cxn>
                    <a:cxn ang="0">
                      <a:pos x="44" y="44"/>
                    </a:cxn>
                  </a:cxnLst>
                  <a:rect l="0" t="0" r="r" b="b"/>
                  <a:pathLst>
                    <a:path w="52" h="52">
                      <a:moveTo>
                        <a:pt x="44" y="44"/>
                      </a:moveTo>
                      <a:cubicBezTo>
                        <a:pt x="39" y="49"/>
                        <a:pt x="33" y="52"/>
                        <a:pt x="26" y="52"/>
                      </a:cubicBezTo>
                      <a:cubicBezTo>
                        <a:pt x="19" y="52"/>
                        <a:pt x="13" y="49"/>
                        <a:pt x="7" y="44"/>
                      </a:cubicBezTo>
                      <a:cubicBezTo>
                        <a:pt x="2" y="39"/>
                        <a:pt x="0" y="33"/>
                        <a:pt x="0" y="26"/>
                      </a:cubicBezTo>
                      <a:cubicBezTo>
                        <a:pt x="0" y="19"/>
                        <a:pt x="2" y="12"/>
                        <a:pt x="7" y="7"/>
                      </a:cubicBezTo>
                      <a:cubicBezTo>
                        <a:pt x="13" y="2"/>
                        <a:pt x="19" y="0"/>
                        <a:pt x="26" y="0"/>
                      </a:cubicBezTo>
                      <a:cubicBezTo>
                        <a:pt x="33" y="0"/>
                        <a:pt x="39" y="2"/>
                        <a:pt x="44" y="7"/>
                      </a:cubicBezTo>
                      <a:cubicBezTo>
                        <a:pt x="49" y="12"/>
                        <a:pt x="52" y="19"/>
                        <a:pt x="52" y="26"/>
                      </a:cubicBezTo>
                      <a:cubicBezTo>
                        <a:pt x="52" y="33"/>
                        <a:pt x="49" y="39"/>
                        <a:pt x="44" y="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" name="Freeform 26">
                  <a:extLst>
                    <a:ext uri="{FF2B5EF4-FFF2-40B4-BE49-F238E27FC236}">
                      <a16:creationId xmlns:a16="http://schemas.microsoft.com/office/drawing/2014/main" id="{6BBEE973-3E8C-4648-9D73-494F8FDBC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363" y="3967163"/>
                  <a:ext cx="155575" cy="155575"/>
                </a:xfrm>
                <a:custGeom>
                  <a:avLst/>
                  <a:gdLst/>
                  <a:ahLst/>
                  <a:cxnLst>
                    <a:cxn ang="0">
                      <a:pos x="32" y="64"/>
                    </a:cxn>
                    <a:cxn ang="0">
                      <a:pos x="9" y="54"/>
                    </a:cxn>
                    <a:cxn ang="0">
                      <a:pos x="0" y="32"/>
                    </a:cxn>
                    <a:cxn ang="0">
                      <a:pos x="9" y="9"/>
                    </a:cxn>
                    <a:cxn ang="0">
                      <a:pos x="32" y="0"/>
                    </a:cxn>
                    <a:cxn ang="0">
                      <a:pos x="54" y="9"/>
                    </a:cxn>
                    <a:cxn ang="0">
                      <a:pos x="64" y="32"/>
                    </a:cxn>
                    <a:cxn ang="0">
                      <a:pos x="54" y="54"/>
                    </a:cxn>
                    <a:cxn ang="0">
                      <a:pos x="32" y="64"/>
                    </a:cxn>
                  </a:cxnLst>
                  <a:rect l="0" t="0" r="r" b="b"/>
                  <a:pathLst>
                    <a:path w="64" h="64">
                      <a:moveTo>
                        <a:pt x="32" y="64"/>
                      </a:moveTo>
                      <a:cubicBezTo>
                        <a:pt x="23" y="64"/>
                        <a:pt x="16" y="61"/>
                        <a:pt x="9" y="54"/>
                      </a:cubicBezTo>
                      <a:cubicBezTo>
                        <a:pt x="3" y="48"/>
                        <a:pt x="0" y="40"/>
                        <a:pt x="0" y="32"/>
                      </a:cubicBezTo>
                      <a:cubicBezTo>
                        <a:pt x="0" y="23"/>
                        <a:pt x="3" y="15"/>
                        <a:pt x="9" y="9"/>
                      </a:cubicBezTo>
                      <a:cubicBezTo>
                        <a:pt x="16" y="3"/>
                        <a:pt x="23" y="0"/>
                        <a:pt x="32" y="0"/>
                      </a:cubicBezTo>
                      <a:cubicBezTo>
                        <a:pt x="41" y="0"/>
                        <a:pt x="48" y="3"/>
                        <a:pt x="54" y="9"/>
                      </a:cubicBezTo>
                      <a:cubicBezTo>
                        <a:pt x="61" y="15"/>
                        <a:pt x="64" y="23"/>
                        <a:pt x="64" y="32"/>
                      </a:cubicBezTo>
                      <a:cubicBezTo>
                        <a:pt x="64" y="40"/>
                        <a:pt x="61" y="48"/>
                        <a:pt x="54" y="54"/>
                      </a:cubicBezTo>
                      <a:cubicBezTo>
                        <a:pt x="48" y="61"/>
                        <a:pt x="41" y="64"/>
                        <a:pt x="32" y="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9" name="Freeform 27">
                  <a:extLst>
                    <a:ext uri="{FF2B5EF4-FFF2-40B4-BE49-F238E27FC236}">
                      <a16:creationId xmlns:a16="http://schemas.microsoft.com/office/drawing/2014/main" id="{6153BB4A-1F55-4C59-9AA0-698244449C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51476" y="3625850"/>
                  <a:ext cx="120650" cy="122237"/>
                </a:xfrm>
                <a:custGeom>
                  <a:avLst/>
                  <a:gdLst/>
                  <a:ahLst/>
                  <a:cxnLst>
                    <a:cxn ang="0">
                      <a:pos x="42" y="7"/>
                    </a:cxn>
                    <a:cxn ang="0">
                      <a:pos x="50" y="25"/>
                    </a:cxn>
                    <a:cxn ang="0">
                      <a:pos x="42" y="42"/>
                    </a:cxn>
                    <a:cxn ang="0">
                      <a:pos x="25" y="50"/>
                    </a:cxn>
                    <a:cxn ang="0">
                      <a:pos x="7" y="42"/>
                    </a:cxn>
                    <a:cxn ang="0">
                      <a:pos x="0" y="25"/>
                    </a:cxn>
                    <a:cxn ang="0">
                      <a:pos x="7" y="7"/>
                    </a:cxn>
                    <a:cxn ang="0">
                      <a:pos x="25" y="0"/>
                    </a:cxn>
                    <a:cxn ang="0">
                      <a:pos x="42" y="7"/>
                    </a:cxn>
                  </a:cxnLst>
                  <a:rect l="0" t="0" r="r" b="b"/>
                  <a:pathLst>
                    <a:path w="50" h="50">
                      <a:moveTo>
                        <a:pt x="42" y="7"/>
                      </a:moveTo>
                      <a:cubicBezTo>
                        <a:pt x="47" y="12"/>
                        <a:pt x="50" y="18"/>
                        <a:pt x="50" y="25"/>
                      </a:cubicBezTo>
                      <a:cubicBezTo>
                        <a:pt x="50" y="32"/>
                        <a:pt x="47" y="37"/>
                        <a:pt x="42" y="42"/>
                      </a:cubicBezTo>
                      <a:cubicBezTo>
                        <a:pt x="38" y="47"/>
                        <a:pt x="32" y="50"/>
                        <a:pt x="25" y="50"/>
                      </a:cubicBezTo>
                      <a:cubicBezTo>
                        <a:pt x="18" y="50"/>
                        <a:pt x="12" y="47"/>
                        <a:pt x="7" y="42"/>
                      </a:cubicBezTo>
                      <a:cubicBezTo>
                        <a:pt x="2" y="37"/>
                        <a:pt x="0" y="32"/>
                        <a:pt x="0" y="25"/>
                      </a:cubicBezTo>
                      <a:cubicBezTo>
                        <a:pt x="0" y="18"/>
                        <a:pt x="2" y="12"/>
                        <a:pt x="7" y="7"/>
                      </a:cubicBezTo>
                      <a:cubicBezTo>
                        <a:pt x="12" y="2"/>
                        <a:pt x="18" y="0"/>
                        <a:pt x="25" y="0"/>
                      </a:cubicBezTo>
                      <a:cubicBezTo>
                        <a:pt x="32" y="0"/>
                        <a:pt x="38" y="2"/>
                        <a:pt x="42" y="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" name="Freeform 28">
                  <a:extLst>
                    <a:ext uri="{FF2B5EF4-FFF2-40B4-BE49-F238E27FC236}">
                      <a16:creationId xmlns:a16="http://schemas.microsoft.com/office/drawing/2014/main" id="{6BDCF329-A083-4FD1-A4CF-8651F727C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2588" y="3921125"/>
                  <a:ext cx="114300" cy="114300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47" y="23"/>
                    </a:cxn>
                    <a:cxn ang="0">
                      <a:pos x="40" y="40"/>
                    </a:cxn>
                    <a:cxn ang="0">
                      <a:pos x="24" y="47"/>
                    </a:cxn>
                    <a:cxn ang="0">
                      <a:pos x="7" y="40"/>
                    </a:cxn>
                    <a:cxn ang="0">
                      <a:pos x="0" y="23"/>
                    </a:cxn>
                    <a:cxn ang="0">
                      <a:pos x="7" y="6"/>
                    </a:cxn>
                    <a:cxn ang="0">
                      <a:pos x="24" y="0"/>
                    </a:cxn>
                    <a:cxn ang="0">
                      <a:pos x="40" y="6"/>
                    </a:cxn>
                  </a:cxnLst>
                  <a:rect l="0" t="0" r="r" b="b"/>
                  <a:pathLst>
                    <a:path w="47" h="47">
                      <a:moveTo>
                        <a:pt x="40" y="6"/>
                      </a:moveTo>
                      <a:cubicBezTo>
                        <a:pt x="45" y="11"/>
                        <a:pt x="47" y="17"/>
                        <a:pt x="47" y="23"/>
                      </a:cubicBezTo>
                      <a:cubicBezTo>
                        <a:pt x="47" y="30"/>
                        <a:pt x="45" y="35"/>
                        <a:pt x="40" y="40"/>
                      </a:cubicBezTo>
                      <a:cubicBezTo>
                        <a:pt x="36" y="45"/>
                        <a:pt x="30" y="47"/>
                        <a:pt x="24" y="47"/>
                      </a:cubicBezTo>
                      <a:cubicBezTo>
                        <a:pt x="17" y="47"/>
                        <a:pt x="12" y="45"/>
                        <a:pt x="7" y="40"/>
                      </a:cubicBezTo>
                      <a:cubicBezTo>
                        <a:pt x="2" y="35"/>
                        <a:pt x="0" y="30"/>
                        <a:pt x="0" y="23"/>
                      </a:cubicBezTo>
                      <a:cubicBezTo>
                        <a:pt x="0" y="17"/>
                        <a:pt x="2" y="11"/>
                        <a:pt x="7" y="6"/>
                      </a:cubicBezTo>
                      <a:cubicBezTo>
                        <a:pt x="12" y="2"/>
                        <a:pt x="17" y="0"/>
                        <a:pt x="24" y="0"/>
                      </a:cubicBezTo>
                      <a:cubicBezTo>
                        <a:pt x="30" y="0"/>
                        <a:pt x="36" y="2"/>
                        <a:pt x="40" y="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29">
                  <a:extLst>
                    <a:ext uri="{FF2B5EF4-FFF2-40B4-BE49-F238E27FC236}">
                      <a16:creationId xmlns:a16="http://schemas.microsoft.com/office/drawing/2014/main" id="{D849E499-E78C-44F7-A84A-EEEC1197A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5851" y="4352925"/>
                  <a:ext cx="112713" cy="112712"/>
                </a:xfrm>
                <a:custGeom>
                  <a:avLst/>
                  <a:gdLst/>
                  <a:ahLst/>
                  <a:cxnLst>
                    <a:cxn ang="0">
                      <a:pos x="47" y="23"/>
                    </a:cxn>
                    <a:cxn ang="0">
                      <a:pos x="40" y="40"/>
                    </a:cxn>
                    <a:cxn ang="0">
                      <a:pos x="24" y="47"/>
                    </a:cxn>
                    <a:cxn ang="0">
                      <a:pos x="7" y="40"/>
                    </a:cxn>
                    <a:cxn ang="0">
                      <a:pos x="0" y="23"/>
                    </a:cxn>
                    <a:cxn ang="0">
                      <a:pos x="7" y="6"/>
                    </a:cxn>
                    <a:cxn ang="0">
                      <a:pos x="24" y="0"/>
                    </a:cxn>
                    <a:cxn ang="0">
                      <a:pos x="40" y="6"/>
                    </a:cxn>
                    <a:cxn ang="0">
                      <a:pos x="47" y="23"/>
                    </a:cxn>
                  </a:cxnLst>
                  <a:rect l="0" t="0" r="r" b="b"/>
                  <a:pathLst>
                    <a:path w="47" h="47">
                      <a:moveTo>
                        <a:pt x="47" y="23"/>
                      </a:moveTo>
                      <a:cubicBezTo>
                        <a:pt x="47" y="30"/>
                        <a:pt x="45" y="35"/>
                        <a:pt x="40" y="40"/>
                      </a:cubicBezTo>
                      <a:cubicBezTo>
                        <a:pt x="35" y="45"/>
                        <a:pt x="30" y="47"/>
                        <a:pt x="24" y="47"/>
                      </a:cubicBezTo>
                      <a:cubicBezTo>
                        <a:pt x="17" y="47"/>
                        <a:pt x="11" y="45"/>
                        <a:pt x="7" y="40"/>
                      </a:cubicBezTo>
                      <a:cubicBezTo>
                        <a:pt x="2" y="35"/>
                        <a:pt x="0" y="30"/>
                        <a:pt x="0" y="23"/>
                      </a:cubicBezTo>
                      <a:cubicBezTo>
                        <a:pt x="0" y="17"/>
                        <a:pt x="2" y="11"/>
                        <a:pt x="7" y="6"/>
                      </a:cubicBezTo>
                      <a:cubicBezTo>
                        <a:pt x="11" y="2"/>
                        <a:pt x="17" y="0"/>
                        <a:pt x="24" y="0"/>
                      </a:cubicBezTo>
                      <a:cubicBezTo>
                        <a:pt x="30" y="0"/>
                        <a:pt x="35" y="2"/>
                        <a:pt x="40" y="6"/>
                      </a:cubicBezTo>
                      <a:cubicBezTo>
                        <a:pt x="45" y="11"/>
                        <a:pt x="47" y="17"/>
                        <a:pt x="47" y="2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30">
                  <a:extLst>
                    <a:ext uri="{FF2B5EF4-FFF2-40B4-BE49-F238E27FC236}">
                      <a16:creationId xmlns:a16="http://schemas.microsoft.com/office/drawing/2014/main" id="{03AAA367-41D0-449D-89F9-A2DCC4BD41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5251" y="4006850"/>
                  <a:ext cx="98425" cy="98425"/>
                </a:xfrm>
                <a:custGeom>
                  <a:avLst/>
                  <a:gdLst/>
                  <a:ahLst/>
                  <a:cxnLst>
                    <a:cxn ang="0">
                      <a:pos x="41" y="20"/>
                    </a:cxn>
                    <a:cxn ang="0">
                      <a:pos x="35" y="35"/>
                    </a:cxn>
                    <a:cxn ang="0">
                      <a:pos x="21" y="41"/>
                    </a:cxn>
                    <a:cxn ang="0">
                      <a:pos x="6" y="35"/>
                    </a:cxn>
                    <a:cxn ang="0">
                      <a:pos x="0" y="20"/>
                    </a:cxn>
                    <a:cxn ang="0">
                      <a:pos x="6" y="6"/>
                    </a:cxn>
                    <a:cxn ang="0">
                      <a:pos x="21" y="0"/>
                    </a:cxn>
                    <a:cxn ang="0">
                      <a:pos x="35" y="6"/>
                    </a:cxn>
                    <a:cxn ang="0">
                      <a:pos x="41" y="20"/>
                    </a:cxn>
                  </a:cxnLst>
                  <a:rect l="0" t="0" r="r" b="b"/>
                  <a:pathLst>
                    <a:path w="41" h="41">
                      <a:moveTo>
                        <a:pt x="41" y="20"/>
                      </a:moveTo>
                      <a:cubicBezTo>
                        <a:pt x="41" y="26"/>
                        <a:pt x="39" y="31"/>
                        <a:pt x="35" y="35"/>
                      </a:cubicBezTo>
                      <a:cubicBezTo>
                        <a:pt x="31" y="39"/>
                        <a:pt x="26" y="41"/>
                        <a:pt x="21" y="41"/>
                      </a:cubicBezTo>
                      <a:cubicBezTo>
                        <a:pt x="15" y="41"/>
                        <a:pt x="10" y="39"/>
                        <a:pt x="6" y="35"/>
                      </a:cubicBezTo>
                      <a:cubicBezTo>
                        <a:pt x="2" y="31"/>
                        <a:pt x="0" y="26"/>
                        <a:pt x="0" y="20"/>
                      </a:cubicBezTo>
                      <a:cubicBezTo>
                        <a:pt x="0" y="15"/>
                        <a:pt x="2" y="10"/>
                        <a:pt x="6" y="6"/>
                      </a:cubicBezTo>
                      <a:cubicBezTo>
                        <a:pt x="10" y="2"/>
                        <a:pt x="15" y="0"/>
                        <a:pt x="21" y="0"/>
                      </a:cubicBezTo>
                      <a:cubicBezTo>
                        <a:pt x="26" y="0"/>
                        <a:pt x="31" y="2"/>
                        <a:pt x="35" y="6"/>
                      </a:cubicBezTo>
                      <a:cubicBezTo>
                        <a:pt x="39" y="10"/>
                        <a:pt x="41" y="15"/>
                        <a:pt x="41" y="2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31">
                  <a:extLst>
                    <a:ext uri="{FF2B5EF4-FFF2-40B4-BE49-F238E27FC236}">
                      <a16:creationId xmlns:a16="http://schemas.microsoft.com/office/drawing/2014/main" id="{C497AA98-DD5B-40C1-9BD9-0A83C857A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2588" y="4367213"/>
                  <a:ext cx="100013" cy="98425"/>
                </a:xfrm>
                <a:custGeom>
                  <a:avLst/>
                  <a:gdLst/>
                  <a:ahLst/>
                  <a:cxnLst>
                    <a:cxn ang="0">
                      <a:pos x="35" y="6"/>
                    </a:cxn>
                    <a:cxn ang="0">
                      <a:pos x="41" y="20"/>
                    </a:cxn>
                    <a:cxn ang="0">
                      <a:pos x="35" y="35"/>
                    </a:cxn>
                    <a:cxn ang="0">
                      <a:pos x="21" y="41"/>
                    </a:cxn>
                    <a:cxn ang="0">
                      <a:pos x="6" y="35"/>
                    </a:cxn>
                    <a:cxn ang="0">
                      <a:pos x="0" y="20"/>
                    </a:cxn>
                    <a:cxn ang="0">
                      <a:pos x="6" y="6"/>
                    </a:cxn>
                    <a:cxn ang="0">
                      <a:pos x="21" y="0"/>
                    </a:cxn>
                    <a:cxn ang="0">
                      <a:pos x="35" y="6"/>
                    </a:cxn>
                  </a:cxnLst>
                  <a:rect l="0" t="0" r="r" b="b"/>
                  <a:pathLst>
                    <a:path w="41" h="41">
                      <a:moveTo>
                        <a:pt x="35" y="6"/>
                      </a:moveTo>
                      <a:cubicBezTo>
                        <a:pt x="39" y="10"/>
                        <a:pt x="41" y="15"/>
                        <a:pt x="41" y="20"/>
                      </a:cubicBezTo>
                      <a:cubicBezTo>
                        <a:pt x="41" y="26"/>
                        <a:pt x="39" y="31"/>
                        <a:pt x="35" y="35"/>
                      </a:cubicBezTo>
                      <a:cubicBezTo>
                        <a:pt x="31" y="39"/>
                        <a:pt x="26" y="41"/>
                        <a:pt x="21" y="41"/>
                      </a:cubicBezTo>
                      <a:cubicBezTo>
                        <a:pt x="15" y="41"/>
                        <a:pt x="10" y="39"/>
                        <a:pt x="6" y="35"/>
                      </a:cubicBezTo>
                      <a:cubicBezTo>
                        <a:pt x="2" y="31"/>
                        <a:pt x="0" y="26"/>
                        <a:pt x="0" y="20"/>
                      </a:cubicBezTo>
                      <a:cubicBezTo>
                        <a:pt x="0" y="15"/>
                        <a:pt x="2" y="10"/>
                        <a:pt x="6" y="6"/>
                      </a:cubicBezTo>
                      <a:cubicBezTo>
                        <a:pt x="10" y="2"/>
                        <a:pt x="15" y="0"/>
                        <a:pt x="21" y="0"/>
                      </a:cubicBezTo>
                      <a:cubicBezTo>
                        <a:pt x="26" y="0"/>
                        <a:pt x="31" y="2"/>
                        <a:pt x="35" y="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" name="Freeform 32">
                  <a:extLst>
                    <a:ext uri="{FF2B5EF4-FFF2-40B4-BE49-F238E27FC236}">
                      <a16:creationId xmlns:a16="http://schemas.microsoft.com/office/drawing/2014/main" id="{3B3B7E25-DBA9-4506-94B4-F6CD870E7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2788" y="4367213"/>
                  <a:ext cx="98425" cy="98425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6" y="6"/>
                    </a:cxn>
                    <a:cxn ang="0">
                      <a:pos x="21" y="0"/>
                    </a:cxn>
                    <a:cxn ang="0">
                      <a:pos x="35" y="6"/>
                    </a:cxn>
                    <a:cxn ang="0">
                      <a:pos x="41" y="20"/>
                    </a:cxn>
                    <a:cxn ang="0">
                      <a:pos x="35" y="35"/>
                    </a:cxn>
                    <a:cxn ang="0">
                      <a:pos x="21" y="41"/>
                    </a:cxn>
                    <a:cxn ang="0">
                      <a:pos x="6" y="35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41" h="41">
                      <a:moveTo>
                        <a:pt x="0" y="20"/>
                      </a:moveTo>
                      <a:cubicBezTo>
                        <a:pt x="0" y="15"/>
                        <a:pt x="2" y="10"/>
                        <a:pt x="6" y="6"/>
                      </a:cubicBezTo>
                      <a:cubicBezTo>
                        <a:pt x="10" y="2"/>
                        <a:pt x="15" y="0"/>
                        <a:pt x="21" y="0"/>
                      </a:cubicBezTo>
                      <a:cubicBezTo>
                        <a:pt x="26" y="0"/>
                        <a:pt x="31" y="2"/>
                        <a:pt x="35" y="6"/>
                      </a:cubicBezTo>
                      <a:cubicBezTo>
                        <a:pt x="39" y="10"/>
                        <a:pt x="41" y="15"/>
                        <a:pt x="41" y="20"/>
                      </a:cubicBezTo>
                      <a:cubicBezTo>
                        <a:pt x="41" y="26"/>
                        <a:pt x="39" y="31"/>
                        <a:pt x="35" y="35"/>
                      </a:cubicBezTo>
                      <a:cubicBezTo>
                        <a:pt x="31" y="39"/>
                        <a:pt x="26" y="41"/>
                        <a:pt x="21" y="41"/>
                      </a:cubicBezTo>
                      <a:cubicBezTo>
                        <a:pt x="15" y="41"/>
                        <a:pt x="10" y="39"/>
                        <a:pt x="6" y="35"/>
                      </a:cubicBezTo>
                      <a:cubicBezTo>
                        <a:pt x="2" y="31"/>
                        <a:pt x="0" y="26"/>
                        <a:pt x="0" y="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" name="Freeform 33">
                  <a:extLst>
                    <a:ext uri="{FF2B5EF4-FFF2-40B4-BE49-F238E27FC236}">
                      <a16:creationId xmlns:a16="http://schemas.microsoft.com/office/drawing/2014/main" id="{AC4D9EFC-83DE-49E8-9F8E-EB6A513EE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64201" y="3195638"/>
                  <a:ext cx="106363" cy="106362"/>
                </a:xfrm>
                <a:custGeom>
                  <a:avLst/>
                  <a:gdLst/>
                  <a:ahLst/>
                  <a:cxnLst>
                    <a:cxn ang="0">
                      <a:pos x="6" y="37"/>
                    </a:cxn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22" y="0"/>
                    </a:cxn>
                    <a:cxn ang="0">
                      <a:pos x="38" y="6"/>
                    </a:cxn>
                    <a:cxn ang="0">
                      <a:pos x="44" y="22"/>
                    </a:cxn>
                    <a:cxn ang="0">
                      <a:pos x="38" y="37"/>
                    </a:cxn>
                    <a:cxn ang="0">
                      <a:pos x="22" y="44"/>
                    </a:cxn>
                    <a:cxn ang="0">
                      <a:pos x="6" y="37"/>
                    </a:cxn>
                  </a:cxnLst>
                  <a:rect l="0" t="0" r="r" b="b"/>
                  <a:pathLst>
                    <a:path w="44" h="44">
                      <a:moveTo>
                        <a:pt x="6" y="37"/>
                      </a:moveTo>
                      <a:cubicBezTo>
                        <a:pt x="2" y="33"/>
                        <a:pt x="0" y="28"/>
                        <a:pt x="0" y="22"/>
                      </a:cubicBezTo>
                      <a:cubicBezTo>
                        <a:pt x="0" y="16"/>
                        <a:pt x="2" y="11"/>
                        <a:pt x="6" y="6"/>
                      </a:cubicBezTo>
                      <a:cubicBezTo>
                        <a:pt x="11" y="2"/>
                        <a:pt x="16" y="0"/>
                        <a:pt x="22" y="0"/>
                      </a:cubicBezTo>
                      <a:cubicBezTo>
                        <a:pt x="28" y="0"/>
                        <a:pt x="33" y="2"/>
                        <a:pt x="38" y="6"/>
                      </a:cubicBezTo>
                      <a:cubicBezTo>
                        <a:pt x="42" y="11"/>
                        <a:pt x="44" y="16"/>
                        <a:pt x="44" y="22"/>
                      </a:cubicBezTo>
                      <a:cubicBezTo>
                        <a:pt x="44" y="28"/>
                        <a:pt x="42" y="33"/>
                        <a:pt x="38" y="37"/>
                      </a:cubicBezTo>
                      <a:cubicBezTo>
                        <a:pt x="33" y="42"/>
                        <a:pt x="28" y="44"/>
                        <a:pt x="22" y="44"/>
                      </a:cubicBezTo>
                      <a:cubicBezTo>
                        <a:pt x="16" y="44"/>
                        <a:pt x="11" y="42"/>
                        <a:pt x="6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Freeform 34">
                  <a:extLst>
                    <a:ext uri="{FF2B5EF4-FFF2-40B4-BE49-F238E27FC236}">
                      <a16:creationId xmlns:a16="http://schemas.microsoft.com/office/drawing/2014/main" id="{69929EB6-A514-4A7A-A6C9-1F711AB12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22901" y="2373313"/>
                  <a:ext cx="144463" cy="144462"/>
                </a:xfrm>
                <a:custGeom>
                  <a:avLst/>
                  <a:gdLst/>
                  <a:ahLst/>
                  <a:cxnLst>
                    <a:cxn ang="0">
                      <a:pos x="9" y="51"/>
                    </a:cxn>
                    <a:cxn ang="0">
                      <a:pos x="0" y="30"/>
                    </a:cxn>
                    <a:cxn ang="0">
                      <a:pos x="9" y="8"/>
                    </a:cxn>
                    <a:cxn ang="0">
                      <a:pos x="30" y="0"/>
                    </a:cxn>
                    <a:cxn ang="0">
                      <a:pos x="51" y="8"/>
                    </a:cxn>
                    <a:cxn ang="0">
                      <a:pos x="60" y="30"/>
                    </a:cxn>
                    <a:cxn ang="0">
                      <a:pos x="51" y="51"/>
                    </a:cxn>
                    <a:cxn ang="0">
                      <a:pos x="30" y="60"/>
                    </a:cxn>
                    <a:cxn ang="0">
                      <a:pos x="9" y="51"/>
                    </a:cxn>
                  </a:cxnLst>
                  <a:rect l="0" t="0" r="r" b="b"/>
                  <a:pathLst>
                    <a:path w="60" h="60">
                      <a:moveTo>
                        <a:pt x="9" y="51"/>
                      </a:moveTo>
                      <a:cubicBezTo>
                        <a:pt x="3" y="45"/>
                        <a:pt x="0" y="38"/>
                        <a:pt x="0" y="30"/>
                      </a:cubicBezTo>
                      <a:cubicBezTo>
                        <a:pt x="0" y="22"/>
                        <a:pt x="3" y="14"/>
                        <a:pt x="9" y="8"/>
                      </a:cubicBezTo>
                      <a:cubicBezTo>
                        <a:pt x="15" y="3"/>
                        <a:pt x="22" y="0"/>
                        <a:pt x="30" y="0"/>
                      </a:cubicBezTo>
                      <a:cubicBezTo>
                        <a:pt x="38" y="0"/>
                        <a:pt x="45" y="3"/>
                        <a:pt x="51" y="8"/>
                      </a:cubicBezTo>
                      <a:cubicBezTo>
                        <a:pt x="57" y="14"/>
                        <a:pt x="60" y="22"/>
                        <a:pt x="60" y="30"/>
                      </a:cubicBezTo>
                      <a:cubicBezTo>
                        <a:pt x="60" y="38"/>
                        <a:pt x="57" y="45"/>
                        <a:pt x="51" y="51"/>
                      </a:cubicBezTo>
                      <a:cubicBezTo>
                        <a:pt x="45" y="57"/>
                        <a:pt x="38" y="60"/>
                        <a:pt x="30" y="60"/>
                      </a:cubicBezTo>
                      <a:cubicBezTo>
                        <a:pt x="22" y="60"/>
                        <a:pt x="15" y="57"/>
                        <a:pt x="9" y="5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" name="Freeform 35">
                  <a:extLst>
                    <a:ext uri="{FF2B5EF4-FFF2-40B4-BE49-F238E27FC236}">
                      <a16:creationId xmlns:a16="http://schemas.microsoft.com/office/drawing/2014/main" id="{EB106E16-5876-4DB3-BAD6-B976D6E44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4388" y="2185988"/>
                  <a:ext cx="203200" cy="203200"/>
                </a:xfrm>
                <a:custGeom>
                  <a:avLst/>
                  <a:gdLst/>
                  <a:ahLst/>
                  <a:cxnLst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</a:cxnLst>
                  <a:rect l="0" t="0" r="r" b="b"/>
                  <a:pathLst>
                    <a:path w="84" h="84">
                      <a:moveTo>
                        <a:pt x="72" y="12"/>
                      </a:move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1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Freeform 36">
                  <a:extLst>
                    <a:ext uri="{FF2B5EF4-FFF2-40B4-BE49-F238E27FC236}">
                      <a16:creationId xmlns:a16="http://schemas.microsoft.com/office/drawing/2014/main" id="{5423DC6D-87FC-4EEF-8084-F984CE25C2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7001" y="2338388"/>
                  <a:ext cx="203200" cy="203200"/>
                </a:xfrm>
                <a:custGeom>
                  <a:avLst/>
                  <a:gdLst/>
                  <a:ahLst/>
                  <a:cxnLst>
                    <a:cxn ang="0">
                      <a:pos x="84" y="42"/>
                    </a:cxn>
                    <a:cxn ang="0">
                      <a:pos x="72" y="71"/>
                    </a:cxn>
                    <a:cxn ang="0">
                      <a:pos x="42" y="84"/>
                    </a:cxn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  <a:cxn ang="0">
                      <a:pos x="84" y="42"/>
                    </a:cxn>
                  </a:cxnLst>
                  <a:rect l="0" t="0" r="r" b="b"/>
                  <a:pathLst>
                    <a:path w="84" h="84">
                      <a:moveTo>
                        <a:pt x="84" y="42"/>
                      </a:moveTo>
                      <a:cubicBezTo>
                        <a:pt x="84" y="53"/>
                        <a:pt x="80" y="63"/>
                        <a:pt x="72" y="71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1"/>
                      </a:cubicBez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ubicBezTo>
                        <a:pt x="80" y="20"/>
                        <a:pt x="84" y="30"/>
                        <a:pt x="84" y="4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Freeform 37">
                  <a:extLst>
                    <a:ext uri="{FF2B5EF4-FFF2-40B4-BE49-F238E27FC236}">
                      <a16:creationId xmlns:a16="http://schemas.microsoft.com/office/drawing/2014/main" id="{3D702215-E1E8-4A59-905D-A0ECD4E96A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1851" y="2474913"/>
                  <a:ext cx="147638" cy="147637"/>
                </a:xfrm>
                <a:custGeom>
                  <a:avLst/>
                  <a:gdLst/>
                  <a:ahLst/>
                  <a:cxnLst>
                    <a:cxn ang="0">
                      <a:pos x="9" y="52"/>
                    </a:cxn>
                    <a:cxn ang="0">
                      <a:pos x="0" y="30"/>
                    </a:cxn>
                    <a:cxn ang="0">
                      <a:pos x="9" y="8"/>
                    </a:cxn>
                    <a:cxn ang="0">
                      <a:pos x="31" y="0"/>
                    </a:cxn>
                    <a:cxn ang="0">
                      <a:pos x="52" y="8"/>
                    </a:cxn>
                    <a:cxn ang="0">
                      <a:pos x="61" y="30"/>
                    </a:cxn>
                    <a:cxn ang="0">
                      <a:pos x="52" y="52"/>
                    </a:cxn>
                    <a:cxn ang="0">
                      <a:pos x="31" y="61"/>
                    </a:cxn>
                    <a:cxn ang="0">
                      <a:pos x="9" y="52"/>
                    </a:cxn>
                  </a:cxnLst>
                  <a:rect l="0" t="0" r="r" b="b"/>
                  <a:pathLst>
                    <a:path w="61" h="61">
                      <a:moveTo>
                        <a:pt x="9" y="52"/>
                      </a:moveTo>
                      <a:cubicBezTo>
                        <a:pt x="3" y="46"/>
                        <a:pt x="0" y="39"/>
                        <a:pt x="0" y="30"/>
                      </a:cubicBezTo>
                      <a:cubicBezTo>
                        <a:pt x="0" y="22"/>
                        <a:pt x="3" y="15"/>
                        <a:pt x="9" y="8"/>
                      </a:cubicBezTo>
                      <a:cubicBezTo>
                        <a:pt x="15" y="3"/>
                        <a:pt x="22" y="0"/>
                        <a:pt x="31" y="0"/>
                      </a:cubicBezTo>
                      <a:cubicBezTo>
                        <a:pt x="39" y="0"/>
                        <a:pt x="46" y="3"/>
                        <a:pt x="52" y="8"/>
                      </a:cubicBezTo>
                      <a:cubicBezTo>
                        <a:pt x="58" y="15"/>
                        <a:pt x="61" y="22"/>
                        <a:pt x="61" y="30"/>
                      </a:cubicBezTo>
                      <a:cubicBezTo>
                        <a:pt x="61" y="39"/>
                        <a:pt x="58" y="46"/>
                        <a:pt x="52" y="52"/>
                      </a:cubicBezTo>
                      <a:cubicBezTo>
                        <a:pt x="46" y="58"/>
                        <a:pt x="39" y="61"/>
                        <a:pt x="31" y="61"/>
                      </a:cubicBezTo>
                      <a:cubicBezTo>
                        <a:pt x="22" y="61"/>
                        <a:pt x="15" y="58"/>
                        <a:pt x="9" y="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" name="Freeform 38">
                  <a:extLst>
                    <a:ext uri="{FF2B5EF4-FFF2-40B4-BE49-F238E27FC236}">
                      <a16:creationId xmlns:a16="http://schemas.microsoft.com/office/drawing/2014/main" id="{AE66E644-EAE2-4162-BD72-F3127E7B62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6588" y="2628900"/>
                  <a:ext cx="204788" cy="203200"/>
                </a:xfrm>
                <a:custGeom>
                  <a:avLst/>
                  <a:gdLst/>
                  <a:ahLst/>
                  <a:cxnLst>
                    <a:cxn ang="0">
                      <a:pos x="12" y="71"/>
                    </a:cxn>
                    <a:cxn ang="0">
                      <a:pos x="0" y="42"/>
                    </a:cxn>
                    <a:cxn ang="0">
                      <a:pos x="12" y="12"/>
                    </a:cxn>
                    <a:cxn ang="0">
                      <a:pos x="42" y="0"/>
                    </a:cxn>
                    <a:cxn ang="0">
                      <a:pos x="72" y="12"/>
                    </a:cxn>
                    <a:cxn ang="0">
                      <a:pos x="84" y="42"/>
                    </a:cxn>
                    <a:cxn ang="0">
                      <a:pos x="72" y="71"/>
                    </a:cxn>
                    <a:cxn ang="0">
                      <a:pos x="42" y="84"/>
                    </a:cxn>
                    <a:cxn ang="0">
                      <a:pos x="12" y="71"/>
                    </a:cxn>
                  </a:cxnLst>
                  <a:rect l="0" t="0" r="r" b="b"/>
                  <a:pathLst>
                    <a:path w="84" h="84">
                      <a:moveTo>
                        <a:pt x="12" y="71"/>
                      </a:moveTo>
                      <a:cubicBezTo>
                        <a:pt x="4" y="63"/>
                        <a:pt x="0" y="53"/>
                        <a:pt x="0" y="42"/>
                      </a:cubicBezTo>
                      <a:cubicBezTo>
                        <a:pt x="0" y="30"/>
                        <a:pt x="4" y="20"/>
                        <a:pt x="12" y="12"/>
                      </a:cubicBezTo>
                      <a:cubicBezTo>
                        <a:pt x="21" y="4"/>
                        <a:pt x="31" y="0"/>
                        <a:pt x="42" y="0"/>
                      </a:cubicBezTo>
                      <a:cubicBezTo>
                        <a:pt x="54" y="0"/>
                        <a:pt x="64" y="4"/>
                        <a:pt x="72" y="12"/>
                      </a:cubicBezTo>
                      <a:cubicBezTo>
                        <a:pt x="80" y="20"/>
                        <a:pt x="84" y="30"/>
                        <a:pt x="84" y="42"/>
                      </a:cubicBezTo>
                      <a:cubicBezTo>
                        <a:pt x="84" y="53"/>
                        <a:pt x="80" y="63"/>
                        <a:pt x="72" y="71"/>
                      </a:cubicBezTo>
                      <a:cubicBezTo>
                        <a:pt x="64" y="80"/>
                        <a:pt x="54" y="84"/>
                        <a:pt x="42" y="84"/>
                      </a:cubicBezTo>
                      <a:cubicBezTo>
                        <a:pt x="31" y="84"/>
                        <a:pt x="21" y="80"/>
                        <a:pt x="12" y="7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Freeform 39">
                  <a:extLst>
                    <a:ext uri="{FF2B5EF4-FFF2-40B4-BE49-F238E27FC236}">
                      <a16:creationId xmlns:a16="http://schemas.microsoft.com/office/drawing/2014/main" id="{37BA7BB7-8859-4E89-95AB-7A62ACF742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1438" y="4359275"/>
                  <a:ext cx="112713" cy="114300"/>
                </a:xfrm>
                <a:custGeom>
                  <a:avLst/>
                  <a:gdLst/>
                  <a:ahLst/>
                  <a:cxnLst>
                    <a:cxn ang="0">
                      <a:pos x="47" y="23"/>
                    </a:cxn>
                    <a:cxn ang="0">
                      <a:pos x="40" y="40"/>
                    </a:cxn>
                    <a:cxn ang="0">
                      <a:pos x="24" y="47"/>
                    </a:cxn>
                    <a:cxn ang="0">
                      <a:pos x="7" y="40"/>
                    </a:cxn>
                    <a:cxn ang="0">
                      <a:pos x="0" y="23"/>
                    </a:cxn>
                    <a:cxn ang="0">
                      <a:pos x="7" y="6"/>
                    </a:cxn>
                    <a:cxn ang="0">
                      <a:pos x="24" y="0"/>
                    </a:cxn>
                    <a:cxn ang="0">
                      <a:pos x="40" y="6"/>
                    </a:cxn>
                    <a:cxn ang="0">
                      <a:pos x="47" y="23"/>
                    </a:cxn>
                  </a:cxnLst>
                  <a:rect l="0" t="0" r="r" b="b"/>
                  <a:pathLst>
                    <a:path w="47" h="47">
                      <a:moveTo>
                        <a:pt x="47" y="23"/>
                      </a:moveTo>
                      <a:cubicBezTo>
                        <a:pt x="47" y="30"/>
                        <a:pt x="45" y="35"/>
                        <a:pt x="40" y="40"/>
                      </a:cubicBezTo>
                      <a:cubicBezTo>
                        <a:pt x="35" y="45"/>
                        <a:pt x="30" y="47"/>
                        <a:pt x="24" y="47"/>
                      </a:cubicBezTo>
                      <a:cubicBezTo>
                        <a:pt x="17" y="47"/>
                        <a:pt x="11" y="45"/>
                        <a:pt x="7" y="40"/>
                      </a:cubicBezTo>
                      <a:cubicBezTo>
                        <a:pt x="2" y="35"/>
                        <a:pt x="0" y="30"/>
                        <a:pt x="0" y="23"/>
                      </a:cubicBezTo>
                      <a:cubicBezTo>
                        <a:pt x="0" y="17"/>
                        <a:pt x="2" y="11"/>
                        <a:pt x="7" y="6"/>
                      </a:cubicBezTo>
                      <a:cubicBezTo>
                        <a:pt x="11" y="2"/>
                        <a:pt x="17" y="0"/>
                        <a:pt x="24" y="0"/>
                      </a:cubicBezTo>
                      <a:cubicBezTo>
                        <a:pt x="30" y="0"/>
                        <a:pt x="35" y="2"/>
                        <a:pt x="40" y="6"/>
                      </a:cubicBezTo>
                      <a:cubicBezTo>
                        <a:pt x="45" y="11"/>
                        <a:pt x="47" y="17"/>
                        <a:pt x="47" y="2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BDFF19F-4996-4B19-8E47-C1082EEAD0A0}"/>
                </a:ext>
              </a:extLst>
            </p:cNvPr>
            <p:cNvSpPr/>
            <p:nvPr/>
          </p:nvSpPr>
          <p:spPr>
            <a:xfrm rot="16200000">
              <a:off x="3788115" y="4253231"/>
              <a:ext cx="479085" cy="47908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4C205F0-6303-481F-860E-EC0414957C85}"/>
                </a:ext>
              </a:extLst>
            </p:cNvPr>
            <p:cNvSpPr/>
            <p:nvPr/>
          </p:nvSpPr>
          <p:spPr>
            <a:xfrm rot="16200000">
              <a:off x="3790256" y="3178515"/>
              <a:ext cx="479085" cy="4790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3D49C72-6145-4B05-9B0A-980BBF04E4FD}"/>
                </a:ext>
              </a:extLst>
            </p:cNvPr>
            <p:cNvSpPr/>
            <p:nvPr/>
          </p:nvSpPr>
          <p:spPr>
            <a:xfrm rot="16200000">
              <a:off x="4495799" y="2302859"/>
              <a:ext cx="479085" cy="4790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913055D-EF0C-48F6-8017-4B5E8C9E2666}"/>
                </a:ext>
              </a:extLst>
            </p:cNvPr>
            <p:cNvSpPr/>
            <p:nvPr/>
          </p:nvSpPr>
          <p:spPr>
            <a:xfrm rot="16200000">
              <a:off x="7155398" y="2262645"/>
              <a:ext cx="479085" cy="479085"/>
            </a:xfrm>
            <a:prstGeom prst="ellipse">
              <a:avLst/>
            </a:prstGeom>
            <a:solidFill>
              <a:srgbClr val="004F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DFD846-D1A6-407D-8561-933BE83138A0}"/>
                </a:ext>
              </a:extLst>
            </p:cNvPr>
            <p:cNvSpPr/>
            <p:nvPr/>
          </p:nvSpPr>
          <p:spPr>
            <a:xfrm rot="16200000">
              <a:off x="7852115" y="3222420"/>
              <a:ext cx="479085" cy="4790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56A90E9-526A-4AFC-8AB9-15E30B91BFDC}"/>
                </a:ext>
              </a:extLst>
            </p:cNvPr>
            <p:cNvSpPr/>
            <p:nvPr/>
          </p:nvSpPr>
          <p:spPr>
            <a:xfrm rot="16200000">
              <a:off x="8103284" y="4253231"/>
              <a:ext cx="479085" cy="4790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92D474-3985-49CD-9B8A-B9487AF8061C}"/>
                </a:ext>
              </a:extLst>
            </p:cNvPr>
            <p:cNvSpPr txBox="1"/>
            <p:nvPr/>
          </p:nvSpPr>
          <p:spPr>
            <a:xfrm>
              <a:off x="7673631" y="2209800"/>
              <a:ext cx="309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4F59"/>
                  </a:solidFill>
                </a:rPr>
                <a:t>Internal Auditing and Risk Assessment</a:t>
              </a:r>
              <a:endParaRPr lang="en-US" sz="1600" dirty="0">
                <a:solidFill>
                  <a:srgbClr val="004F59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4E9F342-D1D2-4D66-9D60-14DC5DF24A58}"/>
                </a:ext>
              </a:extLst>
            </p:cNvPr>
            <p:cNvSpPr txBox="1"/>
            <p:nvPr/>
          </p:nvSpPr>
          <p:spPr>
            <a:xfrm>
              <a:off x="1073107" y="2265402"/>
              <a:ext cx="33332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accent3"/>
                  </a:solidFill>
                </a:rPr>
                <a:t>Public Accounting </a:t>
              </a:r>
              <a:r>
                <a:rPr lang="en-US" sz="1400" dirty="0"/>
                <a:t>(Assurance, Advisory, Tax)</a:t>
              </a:r>
              <a:endParaRPr lang="en-US" sz="1333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08817EE-6946-405A-89D3-7FDEE6478DA8}"/>
                </a:ext>
              </a:extLst>
            </p:cNvPr>
            <p:cNvSpPr txBox="1"/>
            <p:nvPr/>
          </p:nvSpPr>
          <p:spPr>
            <a:xfrm>
              <a:off x="408542" y="3248780"/>
              <a:ext cx="3333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accent2"/>
                  </a:solidFill>
                </a:rPr>
                <a:t>Not-for-Profit Accounting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EB9267D-EF44-4726-8AF9-73E0B205FC6E}"/>
                </a:ext>
              </a:extLst>
            </p:cNvPr>
            <p:cNvSpPr txBox="1"/>
            <p:nvPr/>
          </p:nvSpPr>
          <p:spPr>
            <a:xfrm>
              <a:off x="407084" y="4323496"/>
              <a:ext cx="33332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accent1"/>
                  </a:solidFill>
                </a:rPr>
                <a:t>Consulting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A56AA94-34EB-41CC-8262-245BBFD96D37}"/>
                </a:ext>
              </a:extLst>
            </p:cNvPr>
            <p:cNvSpPr txBox="1"/>
            <p:nvPr/>
          </p:nvSpPr>
          <p:spPr>
            <a:xfrm>
              <a:off x="8399303" y="3190125"/>
              <a:ext cx="3352800" cy="543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accent5"/>
                  </a:solidFill>
                </a:rPr>
                <a:t>Law Enforcement</a:t>
              </a:r>
              <a:endParaRPr lang="en-US" sz="1600" dirty="0">
                <a:solidFill>
                  <a:schemeClr val="accent5"/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dirty="0"/>
                <a:t>(i.e., FBI)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9E67D2B-9034-4A70-9698-31963D9BCDA2}"/>
                </a:ext>
              </a:extLst>
            </p:cNvPr>
            <p:cNvSpPr txBox="1"/>
            <p:nvPr/>
          </p:nvSpPr>
          <p:spPr>
            <a:xfrm>
              <a:off x="8610600" y="4323496"/>
              <a:ext cx="3352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Government Accounting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7673F4-10F2-434E-932D-1801D20DB000}"/>
                </a:ext>
              </a:extLst>
            </p:cNvPr>
            <p:cNvSpPr txBox="1"/>
            <p:nvPr/>
          </p:nvSpPr>
          <p:spPr>
            <a:xfrm>
              <a:off x="8264683" y="5257800"/>
              <a:ext cx="32415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accent4"/>
                  </a:solidFill>
                </a:rPr>
                <a:t>Graduate School, Teaching, and Research</a:t>
              </a:r>
              <a:endParaRPr lang="en-US" sz="1333" dirty="0">
                <a:solidFill>
                  <a:schemeClr val="accent4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F23B1B0-FF9E-4F5A-8831-A1B948D15F83}"/>
                </a:ext>
              </a:extLst>
            </p:cNvPr>
            <p:cNvSpPr/>
            <p:nvPr/>
          </p:nvSpPr>
          <p:spPr>
            <a:xfrm rot="16200000">
              <a:off x="7693409" y="5298045"/>
              <a:ext cx="479085" cy="4631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AC0BC47-12D8-43CF-AB7F-0CFF9A99F31E}"/>
                </a:ext>
              </a:extLst>
            </p:cNvPr>
            <p:cNvSpPr txBox="1"/>
            <p:nvPr/>
          </p:nvSpPr>
          <p:spPr>
            <a:xfrm>
              <a:off x="152401" y="5267312"/>
              <a:ext cx="39855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6FC2B4"/>
                  </a:solidFill>
                </a:rPr>
                <a:t>Financial Management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6FC2B4"/>
                  </a:solidFill>
                </a:rPr>
                <a:t>and Controllership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/>
                <a:t>Corporate Accounting, Corporate Finance, Cost Control, Budgets &amp; Planning, Performance Measurement, Treasury – Cash &amp; Capital Management</a:t>
              </a:r>
              <a:endParaRPr lang="en-US" sz="1333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2698541-805C-4890-8A0F-438C0CA69947}"/>
                </a:ext>
              </a:extLst>
            </p:cNvPr>
            <p:cNvSpPr/>
            <p:nvPr/>
          </p:nvSpPr>
          <p:spPr>
            <a:xfrm rot="16200000">
              <a:off x="4205095" y="5287632"/>
              <a:ext cx="479085" cy="479085"/>
            </a:xfrm>
            <a:prstGeom prst="ellipse">
              <a:avLst/>
            </a:prstGeom>
            <a:solidFill>
              <a:srgbClr val="6FC2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217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748CF2E-E96F-40AF-A28F-C45DFA94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employers say about PSU Accounting students?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544CD2-9FA6-4EAA-909A-B16F9581E72E}"/>
              </a:ext>
            </a:extLst>
          </p:cNvPr>
          <p:cNvGrpSpPr/>
          <p:nvPr/>
        </p:nvGrpSpPr>
        <p:grpSpPr>
          <a:xfrm>
            <a:off x="-533400" y="988200"/>
            <a:ext cx="12593823" cy="5412600"/>
            <a:chOff x="-401823" y="531000"/>
            <a:chExt cx="12593823" cy="5412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9C4F7AC-1C0E-448C-AA3F-AA97DF0A62F7}"/>
                </a:ext>
              </a:extLst>
            </p:cNvPr>
            <p:cNvSpPr/>
            <p:nvPr/>
          </p:nvSpPr>
          <p:spPr bwMode="gray">
            <a:xfrm>
              <a:off x="2743200" y="3810000"/>
              <a:ext cx="6858000" cy="13716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11500" b="1" dirty="0">
                  <a:solidFill>
                    <a:schemeClr val="accent1"/>
                  </a:solidFill>
                </a:rPr>
                <a:t>Leaders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ED6E49-A69C-496B-BC8D-92CF41117FB1}"/>
                </a:ext>
              </a:extLst>
            </p:cNvPr>
            <p:cNvSpPr/>
            <p:nvPr/>
          </p:nvSpPr>
          <p:spPr bwMode="gray">
            <a:xfrm>
              <a:off x="6739270" y="2262045"/>
              <a:ext cx="5029200" cy="13716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8000" b="1" dirty="0">
                  <a:solidFill>
                    <a:schemeClr val="accent5"/>
                  </a:solidFill>
                </a:rPr>
                <a:t>Critical Thinkers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A4E6A3-AA56-48F9-B87D-1643DCE5DEA4}"/>
                </a:ext>
              </a:extLst>
            </p:cNvPr>
            <p:cNvSpPr/>
            <p:nvPr/>
          </p:nvSpPr>
          <p:spPr bwMode="gray">
            <a:xfrm>
              <a:off x="533400" y="4267200"/>
              <a:ext cx="5029200" cy="13716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6000" b="1" dirty="0">
                  <a:solidFill>
                    <a:schemeClr val="tx2"/>
                  </a:solidFill>
                </a:rPr>
                <a:t>Team Oriented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C47DCD-CBE1-4574-8E43-42FEB4773932}"/>
                </a:ext>
              </a:extLst>
            </p:cNvPr>
            <p:cNvSpPr/>
            <p:nvPr/>
          </p:nvSpPr>
          <p:spPr bwMode="gray">
            <a:xfrm>
              <a:off x="4699960" y="1069843"/>
              <a:ext cx="5029200" cy="8382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5400" b="1" dirty="0">
                  <a:solidFill>
                    <a:schemeClr val="accent4"/>
                  </a:solidFill>
                </a:rPr>
                <a:t>Hardworking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082865-52F4-4665-B223-C3C4CD929163}"/>
                </a:ext>
              </a:extLst>
            </p:cNvPr>
            <p:cNvSpPr/>
            <p:nvPr/>
          </p:nvSpPr>
          <p:spPr bwMode="gray">
            <a:xfrm>
              <a:off x="9448800" y="4077377"/>
              <a:ext cx="2514600" cy="9906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3200" b="1" dirty="0">
                  <a:solidFill>
                    <a:schemeClr val="accent4"/>
                  </a:solidFill>
                </a:rPr>
                <a:t>Financially Savvy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6E6525-BDE7-4356-A0C4-879575E35B58}"/>
                </a:ext>
              </a:extLst>
            </p:cNvPr>
            <p:cNvSpPr/>
            <p:nvPr/>
          </p:nvSpPr>
          <p:spPr bwMode="gray">
            <a:xfrm>
              <a:off x="4267200" y="5085407"/>
              <a:ext cx="7924800" cy="85819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4000" b="1" dirty="0">
                  <a:solidFill>
                    <a:schemeClr val="accent5"/>
                  </a:solidFill>
                </a:rPr>
                <a:t>High Ethical Values/Morals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EE168E-378F-4A0D-9A9A-AD127A78C522}"/>
                </a:ext>
              </a:extLst>
            </p:cNvPr>
            <p:cNvSpPr/>
            <p:nvPr/>
          </p:nvSpPr>
          <p:spPr bwMode="gray">
            <a:xfrm>
              <a:off x="-401823" y="3048000"/>
              <a:ext cx="3691270" cy="8382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4000" b="1" dirty="0">
                  <a:solidFill>
                    <a:schemeClr val="accent4"/>
                  </a:solidFill>
                </a:rPr>
                <a:t>Integrity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15EA6C-2FA0-4683-8210-99797BAF65CB}"/>
                </a:ext>
              </a:extLst>
            </p:cNvPr>
            <p:cNvSpPr/>
            <p:nvPr/>
          </p:nvSpPr>
          <p:spPr bwMode="gray">
            <a:xfrm>
              <a:off x="9829800" y="1223760"/>
              <a:ext cx="1768549" cy="44218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b="1" dirty="0">
                  <a:solidFill>
                    <a:schemeClr val="tx2"/>
                  </a:solidFill>
                </a:rPr>
                <a:t>Engaged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0F25FA-4B7E-4893-B644-3396B7ECEEFA}"/>
                </a:ext>
              </a:extLst>
            </p:cNvPr>
            <p:cNvSpPr/>
            <p:nvPr/>
          </p:nvSpPr>
          <p:spPr bwMode="gray">
            <a:xfrm>
              <a:off x="1363626" y="3736839"/>
              <a:ext cx="1768549" cy="44218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b="1" dirty="0">
                  <a:solidFill>
                    <a:schemeClr val="accent5"/>
                  </a:solidFill>
                </a:rPr>
                <a:t>Creative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2F80D4-37C1-420E-96A5-7B76AD1F9C02}"/>
                </a:ext>
              </a:extLst>
            </p:cNvPr>
            <p:cNvSpPr/>
            <p:nvPr/>
          </p:nvSpPr>
          <p:spPr bwMode="gray">
            <a:xfrm>
              <a:off x="3352800" y="3287474"/>
              <a:ext cx="3107364" cy="75112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6000" b="1" dirty="0">
                  <a:solidFill>
                    <a:schemeClr val="accent2"/>
                  </a:solidFill>
                </a:rPr>
                <a:t>Honest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795FAA-3000-480C-8AE7-8256FDF58A6B}"/>
                </a:ext>
              </a:extLst>
            </p:cNvPr>
            <p:cNvSpPr/>
            <p:nvPr/>
          </p:nvSpPr>
          <p:spPr bwMode="gray">
            <a:xfrm>
              <a:off x="3429000" y="1953097"/>
              <a:ext cx="3234070" cy="110262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4400" b="1" dirty="0">
                  <a:solidFill>
                    <a:schemeClr val="accent3"/>
                  </a:solidFill>
                </a:rPr>
                <a:t>Strong Character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E32227F-DF9C-473C-AB1F-5B66DED6E732}"/>
                </a:ext>
              </a:extLst>
            </p:cNvPr>
            <p:cNvSpPr/>
            <p:nvPr/>
          </p:nvSpPr>
          <p:spPr bwMode="gray">
            <a:xfrm>
              <a:off x="685800" y="896294"/>
              <a:ext cx="3929266" cy="8382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3500" b="1" dirty="0">
                  <a:solidFill>
                    <a:schemeClr val="accent2"/>
                  </a:solidFill>
                </a:rPr>
                <a:t>Excellent Communicators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D04539F-3C1C-467B-868E-ABE91832BA6E}"/>
                </a:ext>
              </a:extLst>
            </p:cNvPr>
            <p:cNvSpPr/>
            <p:nvPr/>
          </p:nvSpPr>
          <p:spPr bwMode="gray">
            <a:xfrm>
              <a:off x="373376" y="1722331"/>
              <a:ext cx="3929266" cy="8382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4400" b="1" dirty="0">
                  <a:solidFill>
                    <a:schemeClr val="accent1"/>
                  </a:solidFill>
                </a:rPr>
                <a:t>Multitaskers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7A2B40-3D1E-4707-BEB9-BA0AA4FC3212}"/>
                </a:ext>
              </a:extLst>
            </p:cNvPr>
            <p:cNvSpPr/>
            <p:nvPr/>
          </p:nvSpPr>
          <p:spPr bwMode="gray">
            <a:xfrm>
              <a:off x="533400" y="2613541"/>
              <a:ext cx="2966729" cy="44218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200" b="1" dirty="0">
                  <a:solidFill>
                    <a:schemeClr val="tx2"/>
                  </a:solidFill>
                </a:rPr>
                <a:t>Technically/</a:t>
              </a:r>
            </a:p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2200" b="1" dirty="0">
                  <a:solidFill>
                    <a:schemeClr val="tx2"/>
                  </a:solidFill>
                </a:rPr>
                <a:t>Analytically Adept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64B4BD0-DDC2-4C79-A4FF-005EB435478D}"/>
                </a:ext>
              </a:extLst>
            </p:cNvPr>
            <p:cNvSpPr/>
            <p:nvPr/>
          </p:nvSpPr>
          <p:spPr bwMode="gray">
            <a:xfrm>
              <a:off x="4564025" y="531000"/>
              <a:ext cx="5244952" cy="83820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 anchor="ctr"/>
            <a:lstStyle/>
            <a:p>
              <a:pPr algn="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US" sz="4400" b="1" dirty="0">
                  <a:solidFill>
                    <a:schemeClr val="accent1"/>
                  </a:solidFill>
                </a:rPr>
                <a:t>Problem Solvers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3205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Internships are Highly Recommended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 descr="Screen Shot 2016-01-25 at 11.45.29 AM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1115" r="1099"/>
          <a:stretch/>
        </p:blipFill>
        <p:spPr>
          <a:xfrm>
            <a:off x="6833191" y="1219200"/>
            <a:ext cx="4864100" cy="4846419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26EA1C0-F009-481B-8450-413844D3201F}"/>
              </a:ext>
            </a:extLst>
          </p:cNvPr>
          <p:cNvGrpSpPr/>
          <p:nvPr/>
        </p:nvGrpSpPr>
        <p:grpSpPr>
          <a:xfrm>
            <a:off x="636387" y="1531952"/>
            <a:ext cx="5535813" cy="1188720"/>
            <a:chOff x="636387" y="1531952"/>
            <a:chExt cx="5535813" cy="11887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BE36EF2-0FB3-494F-8F7A-3E27B32E44CA}"/>
                </a:ext>
              </a:extLst>
            </p:cNvPr>
            <p:cNvSpPr/>
            <p:nvPr/>
          </p:nvSpPr>
          <p:spPr bwMode="gray">
            <a:xfrm>
              <a:off x="1640297" y="1531952"/>
              <a:ext cx="4531903" cy="118872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457200"/>
              <a:r>
                <a:rPr lang="en-US" sz="1600" dirty="0"/>
                <a:t>Many paid public accounting and corporate internships are available and desirable</a:t>
              </a:r>
            </a:p>
          </p:txBody>
        </p:sp>
        <p:sp>
          <p:nvSpPr>
            <p:cNvPr id="13" name="Hexagon 12">
              <a:extLst>
                <a:ext uri="{FF2B5EF4-FFF2-40B4-BE49-F238E27FC236}">
                  <a16:creationId xmlns:a16="http://schemas.microsoft.com/office/drawing/2014/main" id="{349893F1-B81B-40FD-979D-2A1AF9B15807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6387" y="1531952"/>
              <a:ext cx="1378916" cy="1188720"/>
            </a:xfrm>
            <a:prstGeom prst="hexagon">
              <a:avLst/>
            </a:prstGeom>
            <a:solidFill>
              <a:schemeClr val="accent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5580322-643A-429E-9AED-8711E1DDB1C9}"/>
                </a:ext>
              </a:extLst>
            </p:cNvPr>
            <p:cNvGrpSpPr/>
            <p:nvPr/>
          </p:nvGrpSpPr>
          <p:grpSpPr>
            <a:xfrm>
              <a:off x="888163" y="1714832"/>
              <a:ext cx="938256" cy="822960"/>
              <a:chOff x="9685338" y="6456363"/>
              <a:chExt cx="561975" cy="547687"/>
            </a:xfrm>
            <a:solidFill>
              <a:schemeClr val="accent1"/>
            </a:solidFill>
          </p:grpSpPr>
          <p:sp>
            <p:nvSpPr>
              <p:cNvPr id="9" name="Oval 479">
                <a:extLst>
                  <a:ext uri="{FF2B5EF4-FFF2-40B4-BE49-F238E27FC236}">
                    <a16:creationId xmlns:a16="http://schemas.microsoft.com/office/drawing/2014/main" id="{524893CC-81A8-4A81-A449-5F1659224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85350" y="6754813"/>
                <a:ext cx="33337" cy="33337"/>
              </a:xfrm>
              <a:prstGeom prst="ellipse">
                <a:avLst/>
              </a:pr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0" name="Freeform 480">
                <a:extLst>
                  <a:ext uri="{FF2B5EF4-FFF2-40B4-BE49-F238E27FC236}">
                    <a16:creationId xmlns:a16="http://schemas.microsoft.com/office/drawing/2014/main" id="{12F19D86-1869-49BF-B76A-26A36E8E4D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3300" y="6456363"/>
                <a:ext cx="220662" cy="220662"/>
              </a:xfrm>
              <a:custGeom>
                <a:avLst/>
                <a:gdLst>
                  <a:gd name="T0" fmla="*/ 47 w 93"/>
                  <a:gd name="T1" fmla="*/ 93 h 93"/>
                  <a:gd name="T2" fmla="*/ 93 w 93"/>
                  <a:gd name="T3" fmla="*/ 47 h 93"/>
                  <a:gd name="T4" fmla="*/ 47 w 93"/>
                  <a:gd name="T5" fmla="*/ 0 h 93"/>
                  <a:gd name="T6" fmla="*/ 0 w 93"/>
                  <a:gd name="T7" fmla="*/ 47 h 93"/>
                  <a:gd name="T8" fmla="*/ 47 w 93"/>
                  <a:gd name="T9" fmla="*/ 93 h 93"/>
                  <a:gd name="T10" fmla="*/ 47 w 93"/>
                  <a:gd name="T11" fmla="*/ 10 h 93"/>
                  <a:gd name="T12" fmla="*/ 83 w 93"/>
                  <a:gd name="T13" fmla="*/ 47 h 93"/>
                  <a:gd name="T14" fmla="*/ 47 w 93"/>
                  <a:gd name="T15" fmla="*/ 83 h 93"/>
                  <a:gd name="T16" fmla="*/ 10 w 93"/>
                  <a:gd name="T17" fmla="*/ 47 h 93"/>
                  <a:gd name="T18" fmla="*/ 47 w 93"/>
                  <a:gd name="T19" fmla="*/ 1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93">
                    <a:moveTo>
                      <a:pt x="47" y="93"/>
                    </a:moveTo>
                    <a:cubicBezTo>
                      <a:pt x="72" y="93"/>
                      <a:pt x="93" y="72"/>
                      <a:pt x="93" y="47"/>
                    </a:cubicBezTo>
                    <a:cubicBezTo>
                      <a:pt x="93" y="21"/>
                      <a:pt x="72" y="0"/>
                      <a:pt x="47" y="0"/>
                    </a:cubicBezTo>
                    <a:cubicBezTo>
                      <a:pt x="21" y="0"/>
                      <a:pt x="0" y="21"/>
                      <a:pt x="0" y="47"/>
                    </a:cubicBezTo>
                    <a:cubicBezTo>
                      <a:pt x="0" y="72"/>
                      <a:pt x="21" y="93"/>
                      <a:pt x="47" y="93"/>
                    </a:cubicBezTo>
                    <a:close/>
                    <a:moveTo>
                      <a:pt x="47" y="10"/>
                    </a:moveTo>
                    <a:cubicBezTo>
                      <a:pt x="67" y="10"/>
                      <a:pt x="83" y="26"/>
                      <a:pt x="83" y="47"/>
                    </a:cubicBezTo>
                    <a:cubicBezTo>
                      <a:pt x="83" y="67"/>
                      <a:pt x="67" y="83"/>
                      <a:pt x="47" y="83"/>
                    </a:cubicBezTo>
                    <a:cubicBezTo>
                      <a:pt x="26" y="83"/>
                      <a:pt x="10" y="67"/>
                      <a:pt x="10" y="47"/>
                    </a:cubicBezTo>
                    <a:cubicBezTo>
                      <a:pt x="10" y="26"/>
                      <a:pt x="26" y="10"/>
                      <a:pt x="47" y="1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1" name="Freeform 481">
                <a:extLst>
                  <a:ext uri="{FF2B5EF4-FFF2-40B4-BE49-F238E27FC236}">
                    <a16:creationId xmlns:a16="http://schemas.microsoft.com/office/drawing/2014/main" id="{EF4E7AF7-5FBE-47A3-AB3A-A1A8C2574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64738" y="6503988"/>
                <a:ext cx="77787" cy="128587"/>
              </a:xfrm>
              <a:custGeom>
                <a:avLst/>
                <a:gdLst>
                  <a:gd name="T0" fmla="*/ 1 w 33"/>
                  <a:gd name="T1" fmla="*/ 43 h 54"/>
                  <a:gd name="T2" fmla="*/ 14 w 33"/>
                  <a:gd name="T3" fmla="*/ 48 h 54"/>
                  <a:gd name="T4" fmla="*/ 14 w 33"/>
                  <a:gd name="T5" fmla="*/ 51 h 54"/>
                  <a:gd name="T6" fmla="*/ 17 w 33"/>
                  <a:gd name="T7" fmla="*/ 54 h 54"/>
                  <a:gd name="T8" fmla="*/ 21 w 33"/>
                  <a:gd name="T9" fmla="*/ 51 h 54"/>
                  <a:gd name="T10" fmla="*/ 21 w 33"/>
                  <a:gd name="T11" fmla="*/ 48 h 54"/>
                  <a:gd name="T12" fmla="*/ 33 w 33"/>
                  <a:gd name="T13" fmla="*/ 35 h 54"/>
                  <a:gd name="T14" fmla="*/ 20 w 33"/>
                  <a:gd name="T15" fmla="*/ 23 h 54"/>
                  <a:gd name="T16" fmla="*/ 20 w 33"/>
                  <a:gd name="T17" fmla="*/ 12 h 54"/>
                  <a:gd name="T18" fmla="*/ 26 w 33"/>
                  <a:gd name="T19" fmla="*/ 14 h 54"/>
                  <a:gd name="T20" fmla="*/ 28 w 33"/>
                  <a:gd name="T21" fmla="*/ 15 h 54"/>
                  <a:gd name="T22" fmla="*/ 32 w 33"/>
                  <a:gd name="T23" fmla="*/ 11 h 54"/>
                  <a:gd name="T24" fmla="*/ 30 w 33"/>
                  <a:gd name="T25" fmla="*/ 8 h 54"/>
                  <a:gd name="T26" fmla="*/ 21 w 33"/>
                  <a:gd name="T27" fmla="*/ 4 h 54"/>
                  <a:gd name="T28" fmla="*/ 21 w 33"/>
                  <a:gd name="T29" fmla="*/ 4 h 54"/>
                  <a:gd name="T30" fmla="*/ 17 w 33"/>
                  <a:gd name="T31" fmla="*/ 0 h 54"/>
                  <a:gd name="T32" fmla="*/ 14 w 33"/>
                  <a:gd name="T33" fmla="*/ 4 h 54"/>
                  <a:gd name="T34" fmla="*/ 14 w 33"/>
                  <a:gd name="T35" fmla="*/ 4 h 54"/>
                  <a:gd name="T36" fmla="*/ 1 w 33"/>
                  <a:gd name="T37" fmla="*/ 16 h 54"/>
                  <a:gd name="T38" fmla="*/ 14 w 33"/>
                  <a:gd name="T39" fmla="*/ 29 h 54"/>
                  <a:gd name="T40" fmla="*/ 14 w 33"/>
                  <a:gd name="T41" fmla="*/ 41 h 54"/>
                  <a:gd name="T42" fmla="*/ 6 w 33"/>
                  <a:gd name="T43" fmla="*/ 36 h 54"/>
                  <a:gd name="T44" fmla="*/ 4 w 33"/>
                  <a:gd name="T45" fmla="*/ 36 h 54"/>
                  <a:gd name="T46" fmla="*/ 0 w 33"/>
                  <a:gd name="T47" fmla="*/ 39 h 54"/>
                  <a:gd name="T48" fmla="*/ 1 w 33"/>
                  <a:gd name="T49" fmla="*/ 43 h 54"/>
                  <a:gd name="T50" fmla="*/ 9 w 33"/>
                  <a:gd name="T51" fmla="*/ 16 h 54"/>
                  <a:gd name="T52" fmla="*/ 14 w 33"/>
                  <a:gd name="T53" fmla="*/ 11 h 54"/>
                  <a:gd name="T54" fmla="*/ 14 w 33"/>
                  <a:gd name="T55" fmla="*/ 21 h 54"/>
                  <a:gd name="T56" fmla="*/ 9 w 33"/>
                  <a:gd name="T57" fmla="*/ 16 h 54"/>
                  <a:gd name="T58" fmla="*/ 20 w 33"/>
                  <a:gd name="T59" fmla="*/ 41 h 54"/>
                  <a:gd name="T60" fmla="*/ 20 w 33"/>
                  <a:gd name="T61" fmla="*/ 31 h 54"/>
                  <a:gd name="T62" fmla="*/ 25 w 33"/>
                  <a:gd name="T63" fmla="*/ 36 h 54"/>
                  <a:gd name="T64" fmla="*/ 20 w 33"/>
                  <a:gd name="T65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3" h="54">
                    <a:moveTo>
                      <a:pt x="1" y="43"/>
                    </a:moveTo>
                    <a:cubicBezTo>
                      <a:pt x="5" y="46"/>
                      <a:pt x="9" y="47"/>
                      <a:pt x="14" y="4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3"/>
                      <a:pt x="15" y="54"/>
                      <a:pt x="17" y="54"/>
                    </a:cubicBezTo>
                    <a:cubicBezTo>
                      <a:pt x="19" y="54"/>
                      <a:pt x="21" y="53"/>
                      <a:pt x="21" y="51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28" y="47"/>
                      <a:pt x="33" y="42"/>
                      <a:pt x="33" y="35"/>
                    </a:cubicBezTo>
                    <a:cubicBezTo>
                      <a:pt x="33" y="29"/>
                      <a:pt x="29" y="25"/>
                      <a:pt x="20" y="23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2" y="12"/>
                      <a:pt x="24" y="13"/>
                      <a:pt x="26" y="14"/>
                    </a:cubicBezTo>
                    <a:cubicBezTo>
                      <a:pt x="26" y="15"/>
                      <a:pt x="27" y="15"/>
                      <a:pt x="28" y="15"/>
                    </a:cubicBezTo>
                    <a:cubicBezTo>
                      <a:pt x="30" y="15"/>
                      <a:pt x="32" y="13"/>
                      <a:pt x="32" y="11"/>
                    </a:cubicBezTo>
                    <a:cubicBezTo>
                      <a:pt x="32" y="9"/>
                      <a:pt x="30" y="8"/>
                      <a:pt x="30" y="8"/>
                    </a:cubicBezTo>
                    <a:cubicBezTo>
                      <a:pt x="27" y="6"/>
                      <a:pt x="24" y="5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19" y="0"/>
                      <a:pt x="17" y="0"/>
                    </a:cubicBezTo>
                    <a:cubicBezTo>
                      <a:pt x="15" y="0"/>
                      <a:pt x="14" y="2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6" y="5"/>
                      <a:pt x="1" y="10"/>
                      <a:pt x="1" y="16"/>
                    </a:cubicBezTo>
                    <a:cubicBezTo>
                      <a:pt x="1" y="24"/>
                      <a:pt x="7" y="27"/>
                      <a:pt x="14" y="29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1" y="40"/>
                      <a:pt x="9" y="39"/>
                      <a:pt x="6" y="36"/>
                    </a:cubicBezTo>
                    <a:cubicBezTo>
                      <a:pt x="6" y="36"/>
                      <a:pt x="5" y="36"/>
                      <a:pt x="4" y="36"/>
                    </a:cubicBezTo>
                    <a:cubicBezTo>
                      <a:pt x="1" y="36"/>
                      <a:pt x="0" y="37"/>
                      <a:pt x="0" y="39"/>
                    </a:cubicBezTo>
                    <a:cubicBezTo>
                      <a:pt x="0" y="40"/>
                      <a:pt x="0" y="42"/>
                      <a:pt x="1" y="43"/>
                    </a:cubicBezTo>
                    <a:close/>
                    <a:moveTo>
                      <a:pt x="9" y="16"/>
                    </a:moveTo>
                    <a:cubicBezTo>
                      <a:pt x="9" y="14"/>
                      <a:pt x="11" y="12"/>
                      <a:pt x="14" y="1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9" y="19"/>
                      <a:pt x="9" y="18"/>
                      <a:pt x="9" y="16"/>
                    </a:cubicBezTo>
                    <a:close/>
                    <a:moveTo>
                      <a:pt x="20" y="41"/>
                    </a:moveTo>
                    <a:cubicBezTo>
                      <a:pt x="20" y="31"/>
                      <a:pt x="20" y="31"/>
                      <a:pt x="20" y="31"/>
                    </a:cubicBezTo>
                    <a:cubicBezTo>
                      <a:pt x="25" y="32"/>
                      <a:pt x="25" y="34"/>
                      <a:pt x="25" y="36"/>
                    </a:cubicBezTo>
                    <a:cubicBezTo>
                      <a:pt x="25" y="38"/>
                      <a:pt x="23" y="40"/>
                      <a:pt x="20" y="41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12" name="Freeform 482">
                <a:extLst>
                  <a:ext uri="{FF2B5EF4-FFF2-40B4-BE49-F238E27FC236}">
                    <a16:creationId xmlns:a16="http://schemas.microsoft.com/office/drawing/2014/main" id="{09A1689C-BB8F-4D7A-81C2-C9F45556AB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85338" y="6619875"/>
                <a:ext cx="561975" cy="384175"/>
              </a:xfrm>
              <a:custGeom>
                <a:avLst/>
                <a:gdLst>
                  <a:gd name="T0" fmla="*/ 227 w 237"/>
                  <a:gd name="T1" fmla="*/ 39 h 162"/>
                  <a:gd name="T2" fmla="*/ 220 w 237"/>
                  <a:gd name="T3" fmla="*/ 33 h 162"/>
                  <a:gd name="T4" fmla="*/ 195 w 237"/>
                  <a:gd name="T5" fmla="*/ 21 h 162"/>
                  <a:gd name="T6" fmla="*/ 201 w 237"/>
                  <a:gd name="T7" fmla="*/ 52 h 162"/>
                  <a:gd name="T8" fmla="*/ 168 w 237"/>
                  <a:gd name="T9" fmla="*/ 23 h 162"/>
                  <a:gd name="T10" fmla="*/ 163 w 237"/>
                  <a:gd name="T11" fmla="*/ 31 h 162"/>
                  <a:gd name="T12" fmla="*/ 188 w 237"/>
                  <a:gd name="T13" fmla="*/ 80 h 162"/>
                  <a:gd name="T14" fmla="*/ 181 w 237"/>
                  <a:gd name="T15" fmla="*/ 104 h 162"/>
                  <a:gd name="T16" fmla="*/ 185 w 237"/>
                  <a:gd name="T17" fmla="*/ 147 h 162"/>
                  <a:gd name="T18" fmla="*/ 168 w 237"/>
                  <a:gd name="T19" fmla="*/ 152 h 162"/>
                  <a:gd name="T20" fmla="*/ 163 w 237"/>
                  <a:gd name="T21" fmla="*/ 146 h 162"/>
                  <a:gd name="T22" fmla="*/ 158 w 237"/>
                  <a:gd name="T23" fmla="*/ 131 h 162"/>
                  <a:gd name="T24" fmla="*/ 103 w 237"/>
                  <a:gd name="T25" fmla="*/ 131 h 162"/>
                  <a:gd name="T26" fmla="*/ 95 w 237"/>
                  <a:gd name="T27" fmla="*/ 134 h 162"/>
                  <a:gd name="T28" fmla="*/ 94 w 237"/>
                  <a:gd name="T29" fmla="*/ 147 h 162"/>
                  <a:gd name="T30" fmla="*/ 77 w 237"/>
                  <a:gd name="T31" fmla="*/ 152 h 162"/>
                  <a:gd name="T32" fmla="*/ 76 w 237"/>
                  <a:gd name="T33" fmla="*/ 121 h 162"/>
                  <a:gd name="T34" fmla="*/ 71 w 237"/>
                  <a:gd name="T35" fmla="*/ 116 h 162"/>
                  <a:gd name="T36" fmla="*/ 30 w 237"/>
                  <a:gd name="T37" fmla="*/ 101 h 162"/>
                  <a:gd name="T38" fmla="*/ 13 w 237"/>
                  <a:gd name="T39" fmla="*/ 96 h 162"/>
                  <a:gd name="T40" fmla="*/ 10 w 237"/>
                  <a:gd name="T41" fmla="*/ 75 h 162"/>
                  <a:gd name="T42" fmla="*/ 23 w 237"/>
                  <a:gd name="T43" fmla="*/ 69 h 162"/>
                  <a:gd name="T44" fmla="*/ 56 w 237"/>
                  <a:gd name="T45" fmla="*/ 41 h 162"/>
                  <a:gd name="T46" fmla="*/ 59 w 237"/>
                  <a:gd name="T47" fmla="*/ 34 h 162"/>
                  <a:gd name="T48" fmla="*/ 47 w 237"/>
                  <a:gd name="T49" fmla="*/ 10 h 162"/>
                  <a:gd name="T50" fmla="*/ 79 w 237"/>
                  <a:gd name="T51" fmla="*/ 35 h 162"/>
                  <a:gd name="T52" fmla="*/ 87 w 237"/>
                  <a:gd name="T53" fmla="*/ 37 h 162"/>
                  <a:gd name="T54" fmla="*/ 102 w 237"/>
                  <a:gd name="T55" fmla="*/ 21 h 162"/>
                  <a:gd name="T56" fmla="*/ 85 w 237"/>
                  <a:gd name="T57" fmla="*/ 25 h 162"/>
                  <a:gd name="T58" fmla="*/ 46 w 237"/>
                  <a:gd name="T59" fmla="*/ 0 h 162"/>
                  <a:gd name="T60" fmla="*/ 38 w 237"/>
                  <a:gd name="T61" fmla="*/ 13 h 162"/>
                  <a:gd name="T62" fmla="*/ 18 w 237"/>
                  <a:gd name="T63" fmla="*/ 61 h 162"/>
                  <a:gd name="T64" fmla="*/ 0 w 237"/>
                  <a:gd name="T65" fmla="*/ 75 h 162"/>
                  <a:gd name="T66" fmla="*/ 3 w 237"/>
                  <a:gd name="T67" fmla="*/ 96 h 162"/>
                  <a:gd name="T68" fmla="*/ 26 w 237"/>
                  <a:gd name="T69" fmla="*/ 109 h 162"/>
                  <a:gd name="T70" fmla="*/ 62 w 237"/>
                  <a:gd name="T71" fmla="*/ 146 h 162"/>
                  <a:gd name="T72" fmla="*/ 77 w 237"/>
                  <a:gd name="T73" fmla="*/ 162 h 162"/>
                  <a:gd name="T74" fmla="*/ 104 w 237"/>
                  <a:gd name="T75" fmla="*/ 147 h 162"/>
                  <a:gd name="T76" fmla="*/ 152 w 237"/>
                  <a:gd name="T77" fmla="*/ 142 h 162"/>
                  <a:gd name="T78" fmla="*/ 168 w 237"/>
                  <a:gd name="T79" fmla="*/ 162 h 162"/>
                  <a:gd name="T80" fmla="*/ 195 w 237"/>
                  <a:gd name="T81" fmla="*/ 147 h 162"/>
                  <a:gd name="T82" fmla="*/ 190 w 237"/>
                  <a:gd name="T83" fmla="*/ 107 h 162"/>
                  <a:gd name="T84" fmla="*/ 197 w 237"/>
                  <a:gd name="T85" fmla="*/ 81 h 162"/>
                  <a:gd name="T86" fmla="*/ 197 w 237"/>
                  <a:gd name="T87" fmla="*/ 78 h 162"/>
                  <a:gd name="T88" fmla="*/ 211 w 237"/>
                  <a:gd name="T89" fmla="*/ 56 h 162"/>
                  <a:gd name="T90" fmla="*/ 233 w 237"/>
                  <a:gd name="T91" fmla="*/ 37 h 162"/>
                  <a:gd name="T92" fmla="*/ 204 w 237"/>
                  <a:gd name="T93" fmla="*/ 37 h 162"/>
                  <a:gd name="T94" fmla="*/ 203 w 237"/>
                  <a:gd name="T95" fmla="*/ 27 h 162"/>
                  <a:gd name="T96" fmla="*/ 211 w 237"/>
                  <a:gd name="T97" fmla="*/ 3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37" h="162">
                    <a:moveTo>
                      <a:pt x="233" y="37"/>
                    </a:moveTo>
                    <a:cubicBezTo>
                      <a:pt x="231" y="35"/>
                      <a:pt x="228" y="36"/>
                      <a:pt x="227" y="39"/>
                    </a:cubicBezTo>
                    <a:cubicBezTo>
                      <a:pt x="226" y="41"/>
                      <a:pt x="222" y="44"/>
                      <a:pt x="219" y="46"/>
                    </a:cubicBezTo>
                    <a:cubicBezTo>
                      <a:pt x="221" y="41"/>
                      <a:pt x="221" y="37"/>
                      <a:pt x="220" y="33"/>
                    </a:cubicBezTo>
                    <a:cubicBezTo>
                      <a:pt x="218" y="26"/>
                      <a:pt x="213" y="20"/>
                      <a:pt x="206" y="18"/>
                    </a:cubicBezTo>
                    <a:cubicBezTo>
                      <a:pt x="202" y="17"/>
                      <a:pt x="198" y="18"/>
                      <a:pt x="195" y="21"/>
                    </a:cubicBezTo>
                    <a:cubicBezTo>
                      <a:pt x="193" y="24"/>
                      <a:pt x="191" y="30"/>
                      <a:pt x="194" y="40"/>
                    </a:cubicBezTo>
                    <a:cubicBezTo>
                      <a:pt x="196" y="45"/>
                      <a:pt x="198" y="49"/>
                      <a:pt x="201" y="52"/>
                    </a:cubicBezTo>
                    <a:cubicBezTo>
                      <a:pt x="199" y="54"/>
                      <a:pt x="196" y="56"/>
                      <a:pt x="194" y="57"/>
                    </a:cubicBezTo>
                    <a:cubicBezTo>
                      <a:pt x="189" y="44"/>
                      <a:pt x="181" y="32"/>
                      <a:pt x="168" y="23"/>
                    </a:cubicBezTo>
                    <a:cubicBezTo>
                      <a:pt x="166" y="22"/>
                      <a:pt x="163" y="22"/>
                      <a:pt x="162" y="25"/>
                    </a:cubicBezTo>
                    <a:cubicBezTo>
                      <a:pt x="160" y="27"/>
                      <a:pt x="161" y="30"/>
                      <a:pt x="163" y="31"/>
                    </a:cubicBezTo>
                    <a:cubicBezTo>
                      <a:pt x="178" y="42"/>
                      <a:pt x="188" y="59"/>
                      <a:pt x="188" y="78"/>
                    </a:cubicBezTo>
                    <a:cubicBezTo>
                      <a:pt x="188" y="79"/>
                      <a:pt x="188" y="79"/>
                      <a:pt x="188" y="80"/>
                    </a:cubicBezTo>
                    <a:cubicBezTo>
                      <a:pt x="187" y="86"/>
                      <a:pt x="187" y="86"/>
                      <a:pt x="187" y="86"/>
                    </a:cubicBezTo>
                    <a:cubicBezTo>
                      <a:pt x="186" y="92"/>
                      <a:pt x="184" y="99"/>
                      <a:pt x="181" y="104"/>
                    </a:cubicBezTo>
                    <a:cubicBezTo>
                      <a:pt x="181" y="105"/>
                      <a:pt x="180" y="106"/>
                      <a:pt x="181" y="107"/>
                    </a:cubicBezTo>
                    <a:cubicBezTo>
                      <a:pt x="185" y="147"/>
                      <a:pt x="185" y="147"/>
                      <a:pt x="185" y="147"/>
                    </a:cubicBezTo>
                    <a:cubicBezTo>
                      <a:pt x="185" y="149"/>
                      <a:pt x="179" y="152"/>
                      <a:pt x="175" y="152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5" y="152"/>
                      <a:pt x="163" y="150"/>
                      <a:pt x="163" y="147"/>
                    </a:cubicBezTo>
                    <a:cubicBezTo>
                      <a:pt x="163" y="147"/>
                      <a:pt x="163" y="146"/>
                      <a:pt x="163" y="146"/>
                    </a:cubicBezTo>
                    <a:cubicBezTo>
                      <a:pt x="161" y="134"/>
                      <a:pt x="161" y="134"/>
                      <a:pt x="161" y="134"/>
                    </a:cubicBezTo>
                    <a:cubicBezTo>
                      <a:pt x="161" y="133"/>
                      <a:pt x="160" y="131"/>
                      <a:pt x="158" y="131"/>
                    </a:cubicBezTo>
                    <a:cubicBezTo>
                      <a:pt x="157" y="130"/>
                      <a:pt x="155" y="130"/>
                      <a:pt x="154" y="131"/>
                    </a:cubicBezTo>
                    <a:cubicBezTo>
                      <a:pt x="143" y="137"/>
                      <a:pt x="114" y="137"/>
                      <a:pt x="103" y="131"/>
                    </a:cubicBezTo>
                    <a:cubicBezTo>
                      <a:pt x="101" y="130"/>
                      <a:pt x="100" y="130"/>
                      <a:pt x="98" y="130"/>
                    </a:cubicBezTo>
                    <a:cubicBezTo>
                      <a:pt x="97" y="131"/>
                      <a:pt x="96" y="133"/>
                      <a:pt x="95" y="134"/>
                    </a:cubicBezTo>
                    <a:cubicBezTo>
                      <a:pt x="94" y="146"/>
                      <a:pt x="94" y="146"/>
                      <a:pt x="94" y="146"/>
                    </a:cubicBezTo>
                    <a:cubicBezTo>
                      <a:pt x="94" y="147"/>
                      <a:pt x="94" y="147"/>
                      <a:pt x="94" y="147"/>
                    </a:cubicBezTo>
                    <a:cubicBezTo>
                      <a:pt x="94" y="150"/>
                      <a:pt x="92" y="152"/>
                      <a:pt x="89" y="152"/>
                    </a:cubicBezTo>
                    <a:cubicBezTo>
                      <a:pt x="77" y="152"/>
                      <a:pt x="77" y="152"/>
                      <a:pt x="77" y="152"/>
                    </a:cubicBezTo>
                    <a:cubicBezTo>
                      <a:pt x="74" y="152"/>
                      <a:pt x="72" y="150"/>
                      <a:pt x="72" y="147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76" y="120"/>
                      <a:pt x="76" y="118"/>
                      <a:pt x="75" y="117"/>
                    </a:cubicBezTo>
                    <a:cubicBezTo>
                      <a:pt x="74" y="116"/>
                      <a:pt x="72" y="115"/>
                      <a:pt x="71" y="116"/>
                    </a:cubicBezTo>
                    <a:cubicBezTo>
                      <a:pt x="56" y="118"/>
                      <a:pt x="42" y="113"/>
                      <a:pt x="32" y="102"/>
                    </a:cubicBezTo>
                    <a:cubicBezTo>
                      <a:pt x="32" y="101"/>
                      <a:pt x="31" y="101"/>
                      <a:pt x="30" y="101"/>
                    </a:cubicBezTo>
                    <a:cubicBezTo>
                      <a:pt x="15" y="97"/>
                      <a:pt x="15" y="97"/>
                      <a:pt x="15" y="97"/>
                    </a:cubicBezTo>
                    <a:cubicBezTo>
                      <a:pt x="14" y="96"/>
                      <a:pt x="13" y="96"/>
                      <a:pt x="13" y="96"/>
                    </a:cubicBezTo>
                    <a:cubicBezTo>
                      <a:pt x="13" y="95"/>
                      <a:pt x="13" y="95"/>
                      <a:pt x="13" y="95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4"/>
                      <a:pt x="11" y="74"/>
                      <a:pt x="13" y="73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4" y="69"/>
                      <a:pt x="25" y="68"/>
                      <a:pt x="26" y="66"/>
                    </a:cubicBezTo>
                    <a:cubicBezTo>
                      <a:pt x="31" y="53"/>
                      <a:pt x="42" y="44"/>
                      <a:pt x="56" y="41"/>
                    </a:cubicBezTo>
                    <a:cubicBezTo>
                      <a:pt x="58" y="41"/>
                      <a:pt x="59" y="40"/>
                      <a:pt x="60" y="39"/>
                    </a:cubicBezTo>
                    <a:cubicBezTo>
                      <a:pt x="60" y="37"/>
                      <a:pt x="60" y="36"/>
                      <a:pt x="59" y="34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52" y="11"/>
                      <a:pt x="76" y="22"/>
                      <a:pt x="79" y="35"/>
                    </a:cubicBezTo>
                    <a:cubicBezTo>
                      <a:pt x="79" y="36"/>
                      <a:pt x="80" y="38"/>
                      <a:pt x="82" y="38"/>
                    </a:cubicBezTo>
                    <a:cubicBezTo>
                      <a:pt x="84" y="38"/>
                      <a:pt x="85" y="38"/>
                      <a:pt x="87" y="37"/>
                    </a:cubicBezTo>
                    <a:cubicBezTo>
                      <a:pt x="91" y="33"/>
                      <a:pt x="95" y="30"/>
                      <a:pt x="100" y="27"/>
                    </a:cubicBezTo>
                    <a:cubicBezTo>
                      <a:pt x="102" y="26"/>
                      <a:pt x="103" y="23"/>
                      <a:pt x="102" y="21"/>
                    </a:cubicBezTo>
                    <a:cubicBezTo>
                      <a:pt x="100" y="19"/>
                      <a:pt x="98" y="18"/>
                      <a:pt x="95" y="19"/>
                    </a:cubicBezTo>
                    <a:cubicBezTo>
                      <a:pt x="92" y="21"/>
                      <a:pt x="88" y="23"/>
                      <a:pt x="85" y="25"/>
                    </a:cubicBezTo>
                    <a:cubicBezTo>
                      <a:pt x="76" y="11"/>
                      <a:pt x="53" y="0"/>
                      <a:pt x="48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1" y="1"/>
                      <a:pt x="37" y="6"/>
                      <a:pt x="37" y="11"/>
                    </a:cubicBezTo>
                    <a:cubicBezTo>
                      <a:pt x="37" y="11"/>
                      <a:pt x="37" y="12"/>
                      <a:pt x="38" y="1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34" y="38"/>
                      <a:pt x="23" y="48"/>
                      <a:pt x="18" y="61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2" y="67"/>
                      <a:pt x="0" y="72"/>
                      <a:pt x="0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4" y="101"/>
                      <a:pt x="7" y="104"/>
                      <a:pt x="13" y="106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36" y="121"/>
                      <a:pt x="50" y="127"/>
                      <a:pt x="66" y="126"/>
                    </a:cubicBezTo>
                    <a:cubicBezTo>
                      <a:pt x="62" y="146"/>
                      <a:pt x="62" y="146"/>
                      <a:pt x="62" y="146"/>
                    </a:cubicBezTo>
                    <a:cubicBezTo>
                      <a:pt x="62" y="146"/>
                      <a:pt x="62" y="147"/>
                      <a:pt x="62" y="147"/>
                    </a:cubicBezTo>
                    <a:cubicBezTo>
                      <a:pt x="62" y="155"/>
                      <a:pt x="69" y="162"/>
                      <a:pt x="77" y="162"/>
                    </a:cubicBezTo>
                    <a:cubicBezTo>
                      <a:pt x="89" y="162"/>
                      <a:pt x="89" y="162"/>
                      <a:pt x="89" y="162"/>
                    </a:cubicBezTo>
                    <a:cubicBezTo>
                      <a:pt x="97" y="162"/>
                      <a:pt x="103" y="155"/>
                      <a:pt x="104" y="147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18" y="146"/>
                      <a:pt x="139" y="146"/>
                      <a:pt x="152" y="142"/>
                    </a:cubicBezTo>
                    <a:cubicBezTo>
                      <a:pt x="153" y="147"/>
                      <a:pt x="153" y="147"/>
                      <a:pt x="153" y="147"/>
                    </a:cubicBezTo>
                    <a:cubicBezTo>
                      <a:pt x="153" y="155"/>
                      <a:pt x="160" y="162"/>
                      <a:pt x="168" y="162"/>
                    </a:cubicBezTo>
                    <a:cubicBezTo>
                      <a:pt x="175" y="162"/>
                      <a:pt x="175" y="162"/>
                      <a:pt x="175" y="162"/>
                    </a:cubicBezTo>
                    <a:cubicBezTo>
                      <a:pt x="183" y="162"/>
                      <a:pt x="195" y="156"/>
                      <a:pt x="195" y="147"/>
                    </a:cubicBezTo>
                    <a:cubicBezTo>
                      <a:pt x="195" y="147"/>
                      <a:pt x="194" y="147"/>
                      <a:pt x="194" y="146"/>
                    </a:cubicBezTo>
                    <a:cubicBezTo>
                      <a:pt x="190" y="107"/>
                      <a:pt x="190" y="107"/>
                      <a:pt x="190" y="107"/>
                    </a:cubicBezTo>
                    <a:cubicBezTo>
                      <a:pt x="193" y="101"/>
                      <a:pt x="195" y="94"/>
                      <a:pt x="197" y="87"/>
                    </a:cubicBezTo>
                    <a:cubicBezTo>
                      <a:pt x="197" y="81"/>
                      <a:pt x="197" y="81"/>
                      <a:pt x="197" y="81"/>
                    </a:cubicBezTo>
                    <a:cubicBezTo>
                      <a:pt x="197" y="81"/>
                      <a:pt x="197" y="80"/>
                      <a:pt x="197" y="80"/>
                    </a:cubicBezTo>
                    <a:cubicBezTo>
                      <a:pt x="197" y="79"/>
                      <a:pt x="197" y="79"/>
                      <a:pt x="197" y="78"/>
                    </a:cubicBezTo>
                    <a:cubicBezTo>
                      <a:pt x="197" y="74"/>
                      <a:pt x="197" y="71"/>
                      <a:pt x="196" y="67"/>
                    </a:cubicBezTo>
                    <a:cubicBezTo>
                      <a:pt x="199" y="66"/>
                      <a:pt x="205" y="61"/>
                      <a:pt x="211" y="56"/>
                    </a:cubicBezTo>
                    <a:cubicBezTo>
                      <a:pt x="221" y="58"/>
                      <a:pt x="232" y="50"/>
                      <a:pt x="235" y="43"/>
                    </a:cubicBezTo>
                    <a:cubicBezTo>
                      <a:pt x="237" y="41"/>
                      <a:pt x="236" y="38"/>
                      <a:pt x="233" y="37"/>
                    </a:cubicBezTo>
                    <a:close/>
                    <a:moveTo>
                      <a:pt x="208" y="45"/>
                    </a:moveTo>
                    <a:cubicBezTo>
                      <a:pt x="206" y="43"/>
                      <a:pt x="205" y="41"/>
                      <a:pt x="204" y="37"/>
                    </a:cubicBezTo>
                    <a:cubicBezTo>
                      <a:pt x="201" y="31"/>
                      <a:pt x="202" y="28"/>
                      <a:pt x="203" y="28"/>
                    </a:cubicBezTo>
                    <a:cubicBezTo>
                      <a:pt x="203" y="27"/>
                      <a:pt x="203" y="27"/>
                      <a:pt x="203" y="27"/>
                    </a:cubicBezTo>
                    <a:cubicBezTo>
                      <a:pt x="204" y="27"/>
                      <a:pt x="204" y="27"/>
                      <a:pt x="204" y="27"/>
                    </a:cubicBezTo>
                    <a:cubicBezTo>
                      <a:pt x="207" y="28"/>
                      <a:pt x="210" y="31"/>
                      <a:pt x="211" y="35"/>
                    </a:cubicBezTo>
                    <a:cubicBezTo>
                      <a:pt x="212" y="38"/>
                      <a:pt x="210" y="42"/>
                      <a:pt x="208" y="4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A98E2F-6FB1-466C-B4DF-AE56EF92BA95}"/>
              </a:ext>
            </a:extLst>
          </p:cNvPr>
          <p:cNvGrpSpPr/>
          <p:nvPr/>
        </p:nvGrpSpPr>
        <p:grpSpPr>
          <a:xfrm>
            <a:off x="633737" y="3053966"/>
            <a:ext cx="5538462" cy="1188720"/>
            <a:chOff x="633737" y="3053966"/>
            <a:chExt cx="5538462" cy="11887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883081-2B8F-4CF3-89BE-7BAE4F75C73F}"/>
                </a:ext>
              </a:extLst>
            </p:cNvPr>
            <p:cNvSpPr/>
            <p:nvPr/>
          </p:nvSpPr>
          <p:spPr bwMode="gray">
            <a:xfrm>
              <a:off x="1640296" y="3053966"/>
              <a:ext cx="4531903" cy="118872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457200"/>
              <a:r>
                <a:rPr lang="en-US" sz="1600" dirty="0"/>
                <a:t>Internships vary by program and</a:t>
              </a:r>
            </a:p>
            <a:p>
              <a:pPr marL="457200"/>
              <a:r>
                <a:rPr lang="en-US" sz="1600" dirty="0"/>
                <a:t>are generally available in spring</a:t>
              </a:r>
            </a:p>
            <a:p>
              <a:pPr marL="457200"/>
              <a:r>
                <a:rPr lang="en-US" sz="1600" dirty="0"/>
                <a:t>and summer</a:t>
              </a:r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D4EA12DA-7D98-4C11-9792-470F0593A6A2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3737" y="3053966"/>
              <a:ext cx="1378916" cy="1188720"/>
            </a:xfrm>
            <a:prstGeom prst="hexagon">
              <a:avLst/>
            </a:prstGeom>
            <a:solidFill>
              <a:schemeClr val="accent5"/>
            </a:solidFill>
            <a:ln w="19050" algn="ctr">
              <a:solidFill>
                <a:schemeClr val="accent5"/>
              </a:solidFill>
              <a:miter lim="800000"/>
              <a:headEnd/>
              <a:tailEnd/>
            </a:ln>
            <a:effectLst/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7003036-FFBF-4F1F-A451-4758118A6D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76261" y="3191126"/>
              <a:ext cx="693869" cy="914400"/>
              <a:chOff x="212725" y="2903538"/>
              <a:chExt cx="409576" cy="539750"/>
            </a:xfrm>
            <a:solidFill>
              <a:schemeClr val="accent5"/>
            </a:solidFill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0BFC9FC3-8772-4627-AC23-73ACF9F7B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713" y="2903538"/>
                <a:ext cx="382588" cy="192088"/>
              </a:xfrm>
              <a:custGeom>
                <a:avLst/>
                <a:gdLst>
                  <a:gd name="T0" fmla="*/ 171 w 174"/>
                  <a:gd name="T1" fmla="*/ 36 h 87"/>
                  <a:gd name="T2" fmla="*/ 136 w 174"/>
                  <a:gd name="T3" fmla="*/ 14 h 87"/>
                  <a:gd name="T4" fmla="*/ 133 w 174"/>
                  <a:gd name="T5" fmla="*/ 14 h 87"/>
                  <a:gd name="T6" fmla="*/ 85 w 174"/>
                  <a:gd name="T7" fmla="*/ 19 h 87"/>
                  <a:gd name="T8" fmla="*/ 85 w 174"/>
                  <a:gd name="T9" fmla="*/ 4 h 87"/>
                  <a:gd name="T10" fmla="*/ 80 w 174"/>
                  <a:gd name="T11" fmla="*/ 0 h 87"/>
                  <a:gd name="T12" fmla="*/ 75 w 174"/>
                  <a:gd name="T13" fmla="*/ 4 h 87"/>
                  <a:gd name="T14" fmla="*/ 75 w 174"/>
                  <a:gd name="T15" fmla="*/ 20 h 87"/>
                  <a:gd name="T16" fmla="*/ 4 w 174"/>
                  <a:gd name="T17" fmla="*/ 28 h 87"/>
                  <a:gd name="T18" fmla="*/ 1 w 174"/>
                  <a:gd name="T19" fmla="*/ 30 h 87"/>
                  <a:gd name="T20" fmla="*/ 0 w 174"/>
                  <a:gd name="T21" fmla="*/ 33 h 87"/>
                  <a:gd name="T22" fmla="*/ 5 w 174"/>
                  <a:gd name="T23" fmla="*/ 82 h 87"/>
                  <a:gd name="T24" fmla="*/ 10 w 174"/>
                  <a:gd name="T25" fmla="*/ 87 h 87"/>
                  <a:gd name="T26" fmla="*/ 11 w 174"/>
                  <a:gd name="T27" fmla="*/ 87 h 87"/>
                  <a:gd name="T28" fmla="*/ 139 w 174"/>
                  <a:gd name="T29" fmla="*/ 72 h 87"/>
                  <a:gd name="T30" fmla="*/ 142 w 174"/>
                  <a:gd name="T31" fmla="*/ 71 h 87"/>
                  <a:gd name="T32" fmla="*/ 172 w 174"/>
                  <a:gd name="T33" fmla="*/ 43 h 87"/>
                  <a:gd name="T34" fmla="*/ 174 w 174"/>
                  <a:gd name="T35" fmla="*/ 39 h 87"/>
                  <a:gd name="T36" fmla="*/ 171 w 174"/>
                  <a:gd name="T37" fmla="*/ 36 h 87"/>
                  <a:gd name="T38" fmla="*/ 137 w 174"/>
                  <a:gd name="T39" fmla="*/ 63 h 87"/>
                  <a:gd name="T40" fmla="*/ 15 w 174"/>
                  <a:gd name="T41" fmla="*/ 76 h 87"/>
                  <a:gd name="T42" fmla="*/ 10 w 174"/>
                  <a:gd name="T43" fmla="*/ 37 h 87"/>
                  <a:gd name="T44" fmla="*/ 132 w 174"/>
                  <a:gd name="T45" fmla="*/ 24 h 87"/>
                  <a:gd name="T46" fmla="*/ 160 w 174"/>
                  <a:gd name="T47" fmla="*/ 41 h 87"/>
                  <a:gd name="T48" fmla="*/ 137 w 174"/>
                  <a:gd name="T49" fmla="*/ 6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4" h="87">
                    <a:moveTo>
                      <a:pt x="171" y="36"/>
                    </a:moveTo>
                    <a:cubicBezTo>
                      <a:pt x="136" y="14"/>
                      <a:pt x="136" y="14"/>
                      <a:pt x="136" y="14"/>
                    </a:cubicBezTo>
                    <a:cubicBezTo>
                      <a:pt x="135" y="14"/>
                      <a:pt x="134" y="14"/>
                      <a:pt x="133" y="14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4"/>
                      <a:pt x="85" y="4"/>
                      <a:pt x="85" y="4"/>
                    </a:cubicBezTo>
                    <a:cubicBezTo>
                      <a:pt x="85" y="2"/>
                      <a:pt x="83" y="0"/>
                      <a:pt x="80" y="0"/>
                    </a:cubicBezTo>
                    <a:cubicBezTo>
                      <a:pt x="78" y="0"/>
                      <a:pt x="75" y="2"/>
                      <a:pt x="75" y="4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3" y="28"/>
                      <a:pt x="2" y="29"/>
                      <a:pt x="1" y="30"/>
                    </a:cubicBezTo>
                    <a:cubicBezTo>
                      <a:pt x="0" y="31"/>
                      <a:pt x="0" y="32"/>
                      <a:pt x="0" y="33"/>
                    </a:cubicBezTo>
                    <a:cubicBezTo>
                      <a:pt x="5" y="82"/>
                      <a:pt x="5" y="82"/>
                      <a:pt x="5" y="82"/>
                    </a:cubicBezTo>
                    <a:cubicBezTo>
                      <a:pt x="6" y="85"/>
                      <a:pt x="8" y="87"/>
                      <a:pt x="10" y="87"/>
                    </a:cubicBezTo>
                    <a:cubicBezTo>
                      <a:pt x="10" y="87"/>
                      <a:pt x="11" y="87"/>
                      <a:pt x="11" y="87"/>
                    </a:cubicBezTo>
                    <a:cubicBezTo>
                      <a:pt x="139" y="72"/>
                      <a:pt x="139" y="72"/>
                      <a:pt x="139" y="72"/>
                    </a:cubicBezTo>
                    <a:cubicBezTo>
                      <a:pt x="140" y="72"/>
                      <a:pt x="141" y="72"/>
                      <a:pt x="142" y="71"/>
                    </a:cubicBezTo>
                    <a:cubicBezTo>
                      <a:pt x="172" y="43"/>
                      <a:pt x="172" y="43"/>
                      <a:pt x="172" y="43"/>
                    </a:cubicBezTo>
                    <a:cubicBezTo>
                      <a:pt x="173" y="42"/>
                      <a:pt x="174" y="41"/>
                      <a:pt x="174" y="39"/>
                    </a:cubicBezTo>
                    <a:cubicBezTo>
                      <a:pt x="173" y="38"/>
                      <a:pt x="173" y="36"/>
                      <a:pt x="171" y="36"/>
                    </a:cubicBezTo>
                    <a:close/>
                    <a:moveTo>
                      <a:pt x="137" y="63"/>
                    </a:moveTo>
                    <a:cubicBezTo>
                      <a:pt x="15" y="76"/>
                      <a:pt x="15" y="76"/>
                      <a:pt x="15" y="7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60" y="41"/>
                      <a:pt x="160" y="41"/>
                      <a:pt x="160" y="41"/>
                    </a:cubicBezTo>
                    <a:lnTo>
                      <a:pt x="137" y="63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9D47740A-1E3C-4468-BAEA-852CA8BD7E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725" y="3092450"/>
                <a:ext cx="382588" cy="158750"/>
              </a:xfrm>
              <a:custGeom>
                <a:avLst/>
                <a:gdLst>
                  <a:gd name="T0" fmla="*/ 163 w 174"/>
                  <a:gd name="T1" fmla="*/ 0 h 72"/>
                  <a:gd name="T2" fmla="*/ 35 w 174"/>
                  <a:gd name="T3" fmla="*/ 13 h 72"/>
                  <a:gd name="T4" fmla="*/ 32 w 174"/>
                  <a:gd name="T5" fmla="*/ 14 h 72"/>
                  <a:gd name="T6" fmla="*/ 1 w 174"/>
                  <a:gd name="T7" fmla="*/ 42 h 72"/>
                  <a:gd name="T8" fmla="*/ 0 w 174"/>
                  <a:gd name="T9" fmla="*/ 46 h 72"/>
                  <a:gd name="T10" fmla="*/ 2 w 174"/>
                  <a:gd name="T11" fmla="*/ 50 h 72"/>
                  <a:gd name="T12" fmla="*/ 37 w 174"/>
                  <a:gd name="T13" fmla="*/ 71 h 72"/>
                  <a:gd name="T14" fmla="*/ 40 w 174"/>
                  <a:gd name="T15" fmla="*/ 72 h 72"/>
                  <a:gd name="T16" fmla="*/ 40 w 174"/>
                  <a:gd name="T17" fmla="*/ 72 h 72"/>
                  <a:gd name="T18" fmla="*/ 169 w 174"/>
                  <a:gd name="T19" fmla="*/ 59 h 72"/>
                  <a:gd name="T20" fmla="*/ 172 w 174"/>
                  <a:gd name="T21" fmla="*/ 57 h 72"/>
                  <a:gd name="T22" fmla="*/ 173 w 174"/>
                  <a:gd name="T23" fmla="*/ 54 h 72"/>
                  <a:gd name="T24" fmla="*/ 169 w 174"/>
                  <a:gd name="T25" fmla="*/ 5 h 72"/>
                  <a:gd name="T26" fmla="*/ 163 w 174"/>
                  <a:gd name="T27" fmla="*/ 0 h 72"/>
                  <a:gd name="T28" fmla="*/ 41 w 174"/>
                  <a:gd name="T29" fmla="*/ 62 h 72"/>
                  <a:gd name="T30" fmla="*/ 13 w 174"/>
                  <a:gd name="T31" fmla="*/ 45 h 72"/>
                  <a:gd name="T32" fmla="*/ 37 w 174"/>
                  <a:gd name="T33" fmla="*/ 23 h 72"/>
                  <a:gd name="T34" fmla="*/ 159 w 174"/>
                  <a:gd name="T35" fmla="*/ 11 h 72"/>
                  <a:gd name="T36" fmla="*/ 163 w 174"/>
                  <a:gd name="T37" fmla="*/ 50 h 72"/>
                  <a:gd name="T38" fmla="*/ 41 w 174"/>
                  <a:gd name="T39" fmla="*/ 6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4" h="72">
                    <a:moveTo>
                      <a:pt x="163" y="0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3" y="13"/>
                      <a:pt x="32" y="14"/>
                      <a:pt x="32" y="14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43"/>
                      <a:pt x="0" y="44"/>
                      <a:pt x="0" y="46"/>
                    </a:cubicBezTo>
                    <a:cubicBezTo>
                      <a:pt x="0" y="47"/>
                      <a:pt x="1" y="49"/>
                      <a:pt x="2" y="50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8" y="72"/>
                      <a:pt x="39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70" y="59"/>
                      <a:pt x="172" y="58"/>
                      <a:pt x="172" y="57"/>
                    </a:cubicBezTo>
                    <a:cubicBezTo>
                      <a:pt x="173" y="56"/>
                      <a:pt x="174" y="55"/>
                      <a:pt x="173" y="54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8" y="2"/>
                      <a:pt x="166" y="0"/>
                      <a:pt x="163" y="0"/>
                    </a:cubicBezTo>
                    <a:close/>
                    <a:moveTo>
                      <a:pt x="41" y="62"/>
                    </a:moveTo>
                    <a:cubicBezTo>
                      <a:pt x="13" y="45"/>
                      <a:pt x="13" y="45"/>
                      <a:pt x="13" y="45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159" y="11"/>
                      <a:pt x="159" y="11"/>
                      <a:pt x="159" y="11"/>
                    </a:cubicBezTo>
                    <a:cubicBezTo>
                      <a:pt x="163" y="50"/>
                      <a:pt x="163" y="50"/>
                      <a:pt x="163" y="50"/>
                    </a:cubicBezTo>
                    <a:lnTo>
                      <a:pt x="41" y="62"/>
                    </a:ln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B67716-6460-4DE3-A149-DD8C4D2E5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3" y="3267075"/>
                <a:ext cx="20638" cy="176213"/>
              </a:xfrm>
              <a:custGeom>
                <a:avLst/>
                <a:gdLst>
                  <a:gd name="T0" fmla="*/ 5 w 10"/>
                  <a:gd name="T1" fmla="*/ 0 h 80"/>
                  <a:gd name="T2" fmla="*/ 0 w 10"/>
                  <a:gd name="T3" fmla="*/ 5 h 80"/>
                  <a:gd name="T4" fmla="*/ 0 w 10"/>
                  <a:gd name="T5" fmla="*/ 75 h 80"/>
                  <a:gd name="T6" fmla="*/ 5 w 10"/>
                  <a:gd name="T7" fmla="*/ 80 h 80"/>
                  <a:gd name="T8" fmla="*/ 10 w 10"/>
                  <a:gd name="T9" fmla="*/ 75 h 80"/>
                  <a:gd name="T10" fmla="*/ 10 w 10"/>
                  <a:gd name="T11" fmla="*/ 5 h 80"/>
                  <a:gd name="T12" fmla="*/ 5 w 10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80">
                    <a:moveTo>
                      <a:pt x="5" y="0"/>
                    </a:moveTo>
                    <a:cubicBezTo>
                      <a:pt x="3" y="0"/>
                      <a:pt x="0" y="3"/>
                      <a:pt x="0" y="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8"/>
                      <a:pt x="3" y="80"/>
                      <a:pt x="5" y="80"/>
                    </a:cubicBezTo>
                    <a:cubicBezTo>
                      <a:pt x="8" y="80"/>
                      <a:pt x="10" y="78"/>
                      <a:pt x="10" y="7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3"/>
                      <a:pt x="8" y="0"/>
                      <a:pt x="5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5214B0-767B-48A5-A96A-784D19B808B2}"/>
              </a:ext>
            </a:extLst>
          </p:cNvPr>
          <p:cNvGrpSpPr/>
          <p:nvPr/>
        </p:nvGrpSpPr>
        <p:grpSpPr>
          <a:xfrm>
            <a:off x="631087" y="4575980"/>
            <a:ext cx="5541111" cy="1188720"/>
            <a:chOff x="631087" y="4575980"/>
            <a:chExt cx="5541111" cy="118872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F452E9-489F-46A7-AF2A-06BF721CD361}"/>
                </a:ext>
              </a:extLst>
            </p:cNvPr>
            <p:cNvSpPr/>
            <p:nvPr/>
          </p:nvSpPr>
          <p:spPr bwMode="gray">
            <a:xfrm>
              <a:off x="1640295" y="4575980"/>
              <a:ext cx="4531903" cy="1188720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457200"/>
              <a:r>
                <a:rPr lang="en-US" sz="1600" dirty="0"/>
                <a:t>There is no guarantee of an internship</a:t>
              </a: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4D36D1A2-A5EE-4976-B8B0-B05B2911747A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1087" y="4575980"/>
              <a:ext cx="1378916" cy="1188720"/>
            </a:xfrm>
            <a:prstGeom prst="hexagon">
              <a:avLst/>
            </a:prstGeom>
            <a:solidFill>
              <a:schemeClr val="accent3"/>
            </a:solidFill>
            <a:ln w="19050" algn="ctr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99DE93A-7A4D-479B-8F4E-21BA1850E6D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9065" y="4801344"/>
              <a:ext cx="822960" cy="737993"/>
              <a:chOff x="3581401" y="3694113"/>
              <a:chExt cx="538163" cy="482600"/>
            </a:xfrm>
            <a:solidFill>
              <a:schemeClr val="accent3"/>
            </a:solidFill>
          </p:grpSpPr>
          <p:sp>
            <p:nvSpPr>
              <p:cNvPr id="25" name="Freeform 200">
                <a:extLst>
                  <a:ext uri="{FF2B5EF4-FFF2-40B4-BE49-F238E27FC236}">
                    <a16:creationId xmlns:a16="http://schemas.microsoft.com/office/drawing/2014/main" id="{7C227271-E4D0-42D5-9F83-4ADD5B5066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81401" y="3694113"/>
                <a:ext cx="538163" cy="482600"/>
              </a:xfrm>
              <a:custGeom>
                <a:avLst/>
                <a:gdLst>
                  <a:gd name="T0" fmla="*/ 230 w 235"/>
                  <a:gd name="T1" fmla="*/ 169 h 211"/>
                  <a:gd name="T2" fmla="*/ 142 w 235"/>
                  <a:gd name="T3" fmla="*/ 14 h 211"/>
                  <a:gd name="T4" fmla="*/ 117 w 235"/>
                  <a:gd name="T5" fmla="*/ 0 h 211"/>
                  <a:gd name="T6" fmla="*/ 92 w 235"/>
                  <a:gd name="T7" fmla="*/ 14 h 211"/>
                  <a:gd name="T8" fmla="*/ 5 w 235"/>
                  <a:gd name="T9" fmla="*/ 169 h 211"/>
                  <a:gd name="T10" fmla="*/ 5 w 235"/>
                  <a:gd name="T11" fmla="*/ 197 h 211"/>
                  <a:gd name="T12" fmla="*/ 30 w 235"/>
                  <a:gd name="T13" fmla="*/ 211 h 211"/>
                  <a:gd name="T14" fmla="*/ 205 w 235"/>
                  <a:gd name="T15" fmla="*/ 211 h 211"/>
                  <a:gd name="T16" fmla="*/ 230 w 235"/>
                  <a:gd name="T17" fmla="*/ 197 h 211"/>
                  <a:gd name="T18" fmla="*/ 230 w 235"/>
                  <a:gd name="T19" fmla="*/ 169 h 211"/>
                  <a:gd name="T20" fmla="*/ 222 w 235"/>
                  <a:gd name="T21" fmla="*/ 192 h 211"/>
                  <a:gd name="T22" fmla="*/ 205 w 235"/>
                  <a:gd name="T23" fmla="*/ 202 h 211"/>
                  <a:gd name="T24" fmla="*/ 30 w 235"/>
                  <a:gd name="T25" fmla="*/ 202 h 211"/>
                  <a:gd name="T26" fmla="*/ 13 w 235"/>
                  <a:gd name="T27" fmla="*/ 192 h 211"/>
                  <a:gd name="T28" fmla="*/ 13 w 235"/>
                  <a:gd name="T29" fmla="*/ 173 h 211"/>
                  <a:gd name="T30" fmla="*/ 101 w 235"/>
                  <a:gd name="T31" fmla="*/ 19 h 211"/>
                  <a:gd name="T32" fmla="*/ 117 w 235"/>
                  <a:gd name="T33" fmla="*/ 9 h 211"/>
                  <a:gd name="T34" fmla="*/ 134 w 235"/>
                  <a:gd name="T35" fmla="*/ 19 h 211"/>
                  <a:gd name="T36" fmla="*/ 222 w 235"/>
                  <a:gd name="T37" fmla="*/ 173 h 211"/>
                  <a:gd name="T38" fmla="*/ 222 w 235"/>
                  <a:gd name="T39" fmla="*/ 19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5" h="211">
                    <a:moveTo>
                      <a:pt x="230" y="169"/>
                    </a:moveTo>
                    <a:cubicBezTo>
                      <a:pt x="142" y="14"/>
                      <a:pt x="142" y="14"/>
                      <a:pt x="142" y="14"/>
                    </a:cubicBezTo>
                    <a:cubicBezTo>
                      <a:pt x="137" y="5"/>
                      <a:pt x="128" y="0"/>
                      <a:pt x="117" y="0"/>
                    </a:cubicBezTo>
                    <a:cubicBezTo>
                      <a:pt x="107" y="0"/>
                      <a:pt x="98" y="5"/>
                      <a:pt x="92" y="14"/>
                    </a:cubicBezTo>
                    <a:cubicBezTo>
                      <a:pt x="5" y="169"/>
                      <a:pt x="5" y="169"/>
                      <a:pt x="5" y="169"/>
                    </a:cubicBezTo>
                    <a:cubicBezTo>
                      <a:pt x="0" y="177"/>
                      <a:pt x="0" y="188"/>
                      <a:pt x="5" y="197"/>
                    </a:cubicBezTo>
                    <a:cubicBezTo>
                      <a:pt x="10" y="206"/>
                      <a:pt x="20" y="211"/>
                      <a:pt x="30" y="211"/>
                    </a:cubicBezTo>
                    <a:cubicBezTo>
                      <a:pt x="205" y="211"/>
                      <a:pt x="205" y="211"/>
                      <a:pt x="205" y="211"/>
                    </a:cubicBezTo>
                    <a:cubicBezTo>
                      <a:pt x="215" y="211"/>
                      <a:pt x="225" y="206"/>
                      <a:pt x="230" y="197"/>
                    </a:cubicBezTo>
                    <a:cubicBezTo>
                      <a:pt x="235" y="188"/>
                      <a:pt x="235" y="177"/>
                      <a:pt x="230" y="169"/>
                    </a:cubicBezTo>
                    <a:close/>
                    <a:moveTo>
                      <a:pt x="222" y="192"/>
                    </a:moveTo>
                    <a:cubicBezTo>
                      <a:pt x="218" y="198"/>
                      <a:pt x="212" y="202"/>
                      <a:pt x="205" y="202"/>
                    </a:cubicBezTo>
                    <a:cubicBezTo>
                      <a:pt x="30" y="202"/>
                      <a:pt x="30" y="202"/>
                      <a:pt x="30" y="202"/>
                    </a:cubicBezTo>
                    <a:cubicBezTo>
                      <a:pt x="23" y="202"/>
                      <a:pt x="17" y="198"/>
                      <a:pt x="13" y="192"/>
                    </a:cubicBezTo>
                    <a:cubicBezTo>
                      <a:pt x="10" y="186"/>
                      <a:pt x="10" y="179"/>
                      <a:pt x="13" y="173"/>
                    </a:cubicBezTo>
                    <a:cubicBezTo>
                      <a:pt x="101" y="19"/>
                      <a:pt x="101" y="19"/>
                      <a:pt x="101" y="19"/>
                    </a:cubicBezTo>
                    <a:cubicBezTo>
                      <a:pt x="104" y="13"/>
                      <a:pt x="111" y="9"/>
                      <a:pt x="117" y="9"/>
                    </a:cubicBezTo>
                    <a:cubicBezTo>
                      <a:pt x="124" y="9"/>
                      <a:pt x="131" y="13"/>
                      <a:pt x="134" y="19"/>
                    </a:cubicBezTo>
                    <a:cubicBezTo>
                      <a:pt x="222" y="173"/>
                      <a:pt x="222" y="173"/>
                      <a:pt x="222" y="173"/>
                    </a:cubicBezTo>
                    <a:cubicBezTo>
                      <a:pt x="225" y="179"/>
                      <a:pt x="225" y="187"/>
                      <a:pt x="222" y="192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6" name="Freeform 201">
                <a:extLst>
                  <a:ext uri="{FF2B5EF4-FFF2-40B4-BE49-F238E27FC236}">
                    <a16:creationId xmlns:a16="http://schemas.microsoft.com/office/drawing/2014/main" id="{CE95E3F8-2B21-4BE8-B095-07C6E55BA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3832225"/>
                <a:ext cx="20638" cy="179387"/>
              </a:xfrm>
              <a:custGeom>
                <a:avLst/>
                <a:gdLst>
                  <a:gd name="T0" fmla="*/ 4 w 9"/>
                  <a:gd name="T1" fmla="*/ 0 h 79"/>
                  <a:gd name="T2" fmla="*/ 0 w 9"/>
                  <a:gd name="T3" fmla="*/ 4 h 79"/>
                  <a:gd name="T4" fmla="*/ 0 w 9"/>
                  <a:gd name="T5" fmla="*/ 74 h 79"/>
                  <a:gd name="T6" fmla="*/ 4 w 9"/>
                  <a:gd name="T7" fmla="*/ 79 h 79"/>
                  <a:gd name="T8" fmla="*/ 9 w 9"/>
                  <a:gd name="T9" fmla="*/ 74 h 79"/>
                  <a:gd name="T10" fmla="*/ 9 w 9"/>
                  <a:gd name="T11" fmla="*/ 4 h 79"/>
                  <a:gd name="T12" fmla="*/ 4 w 9"/>
                  <a:gd name="T1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9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2" y="79"/>
                      <a:pt x="4" y="79"/>
                    </a:cubicBezTo>
                    <a:cubicBezTo>
                      <a:pt x="7" y="79"/>
                      <a:pt x="9" y="77"/>
                      <a:pt x="9" y="7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  <p:sp>
            <p:nvSpPr>
              <p:cNvPr id="27" name="Freeform 202">
                <a:extLst>
                  <a:ext uri="{FF2B5EF4-FFF2-40B4-BE49-F238E27FC236}">
                    <a16:creationId xmlns:a16="http://schemas.microsoft.com/office/drawing/2014/main" id="{E20D3BBD-099E-4829-A04B-EFD0829CA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4060825"/>
                <a:ext cx="20638" cy="26987"/>
              </a:xfrm>
              <a:custGeom>
                <a:avLst/>
                <a:gdLst>
                  <a:gd name="T0" fmla="*/ 4 w 9"/>
                  <a:gd name="T1" fmla="*/ 0 h 12"/>
                  <a:gd name="T2" fmla="*/ 4 w 9"/>
                  <a:gd name="T3" fmla="*/ 0 h 12"/>
                  <a:gd name="T4" fmla="*/ 0 w 9"/>
                  <a:gd name="T5" fmla="*/ 5 h 12"/>
                  <a:gd name="T6" fmla="*/ 0 w 9"/>
                  <a:gd name="T7" fmla="*/ 7 h 12"/>
                  <a:gd name="T8" fmla="*/ 4 w 9"/>
                  <a:gd name="T9" fmla="*/ 12 h 12"/>
                  <a:gd name="T10" fmla="*/ 4 w 9"/>
                  <a:gd name="T11" fmla="*/ 12 h 12"/>
                  <a:gd name="T12" fmla="*/ 9 w 9"/>
                  <a:gd name="T13" fmla="*/ 7 h 12"/>
                  <a:gd name="T14" fmla="*/ 9 w 9"/>
                  <a:gd name="T15" fmla="*/ 5 h 12"/>
                  <a:gd name="T16" fmla="*/ 4 w 9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2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10"/>
                      <a:pt x="2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7" y="12"/>
                      <a:pt x="9" y="10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7" y="0"/>
                      <a:pt x="4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5314" tIns="32657" rIns="65314" bIns="326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86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8514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Many post-graduation certifications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5B6ECD6-97DF-4F2A-A91D-6C7044294677}"/>
              </a:ext>
            </a:extLst>
          </p:cNvPr>
          <p:cNvSpPr/>
          <p:nvPr/>
        </p:nvSpPr>
        <p:spPr>
          <a:xfrm rot="16200000">
            <a:off x="9193775" y="2083409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ED0A8A1-94FA-45C5-AC40-0A06C063DB9B}"/>
              </a:ext>
            </a:extLst>
          </p:cNvPr>
          <p:cNvSpPr/>
          <p:nvPr/>
        </p:nvSpPr>
        <p:spPr>
          <a:xfrm rot="16200000">
            <a:off x="6639193" y="2070711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824E636-9479-46EA-AF90-879777A5B9F9}"/>
              </a:ext>
            </a:extLst>
          </p:cNvPr>
          <p:cNvSpPr/>
          <p:nvPr/>
        </p:nvSpPr>
        <p:spPr>
          <a:xfrm rot="16200000">
            <a:off x="4078883" y="2070712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5007DA2-CD57-4541-8B96-E06856B6E3AA}"/>
              </a:ext>
            </a:extLst>
          </p:cNvPr>
          <p:cNvSpPr/>
          <p:nvPr/>
        </p:nvSpPr>
        <p:spPr>
          <a:xfrm rot="16200000">
            <a:off x="1519139" y="2067331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3B6E6F-A18E-4489-B3A8-3669FB8CA1F9}"/>
              </a:ext>
            </a:extLst>
          </p:cNvPr>
          <p:cNvCxnSpPr/>
          <p:nvPr/>
        </p:nvCxnSpPr>
        <p:spPr>
          <a:xfrm flipH="1">
            <a:off x="1277330" y="2650240"/>
            <a:ext cx="963734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>
            <a:extLst>
              <a:ext uri="{FF2B5EF4-FFF2-40B4-BE49-F238E27FC236}">
                <a16:creationId xmlns:a16="http://schemas.microsoft.com/office/drawing/2014/main" id="{FFC328DC-E5A6-494E-942C-7E626FDB8718}"/>
              </a:ext>
            </a:extLst>
          </p:cNvPr>
          <p:cNvSpPr/>
          <p:nvPr/>
        </p:nvSpPr>
        <p:spPr>
          <a:xfrm rot="16200000">
            <a:off x="1518572" y="1981812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</a:rPr>
              <a:t>CMA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686C857-E64C-4775-A16A-6B4F91CF0F93}"/>
              </a:ext>
            </a:extLst>
          </p:cNvPr>
          <p:cNvSpPr/>
          <p:nvPr/>
        </p:nvSpPr>
        <p:spPr>
          <a:xfrm rot="16200000">
            <a:off x="4078883" y="1981812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</a:rPr>
              <a:t>CIA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B0D90FC-7CDE-4275-8395-15C7A023ED2F}"/>
              </a:ext>
            </a:extLst>
          </p:cNvPr>
          <p:cNvSpPr/>
          <p:nvPr/>
        </p:nvSpPr>
        <p:spPr>
          <a:xfrm rot="16200000">
            <a:off x="6639193" y="1981811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</a:rPr>
              <a:t>CISA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845F098-5907-4FFB-9C1E-F12121CDB430}"/>
              </a:ext>
            </a:extLst>
          </p:cNvPr>
          <p:cNvSpPr/>
          <p:nvPr/>
        </p:nvSpPr>
        <p:spPr>
          <a:xfrm rot="16200000">
            <a:off x="9199505" y="1981809"/>
            <a:ext cx="1612995" cy="1459377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1324961 w 1324961"/>
              <a:gd name="connsiteY2" fmla="*/ 2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" fmla="*/ 0 w 1324963"/>
              <a:gd name="connsiteY0" fmla="*/ 0 h 1468983"/>
              <a:gd name="connsiteX1" fmla="*/ 769166 w 1324963"/>
              <a:gd name="connsiteY1" fmla="*/ 0 h 1468983"/>
              <a:gd name="connsiteX2" fmla="*/ 1324961 w 1324963"/>
              <a:gd name="connsiteY2" fmla="*/ 2 h 1468983"/>
              <a:gd name="connsiteX3" fmla="*/ 1324961 w 1324963"/>
              <a:gd name="connsiteY3" fmla="*/ 734490 h 1468983"/>
              <a:gd name="connsiteX4" fmla="*/ 769166 w 1324963"/>
              <a:gd name="connsiteY4" fmla="*/ 1468980 h 1468983"/>
              <a:gd name="connsiteX5" fmla="*/ 1324963 w 1324963"/>
              <a:gd name="connsiteY5" fmla="*/ 1468983 h 1468983"/>
              <a:gd name="connsiteX6" fmla="*/ 0 w 1324963"/>
              <a:gd name="connsiteY6" fmla="*/ 1468980 h 1468983"/>
              <a:gd name="connsiteX7" fmla="*/ 555795 w 1324963"/>
              <a:gd name="connsiteY7" fmla="*/ 734490 h 1468983"/>
              <a:gd name="connsiteX8" fmla="*/ 0 w 1324963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555795 w 1324964"/>
              <a:gd name="connsiteY7" fmla="*/ 734490 h 1468983"/>
              <a:gd name="connsiteX8" fmla="*/ 0 w 1324964"/>
              <a:gd name="connsiteY8" fmla="*/ 0 h 1468983"/>
              <a:gd name="connsiteX0" fmla="*/ 0 w 1324964"/>
              <a:gd name="connsiteY0" fmla="*/ 0 h 1468983"/>
              <a:gd name="connsiteX1" fmla="*/ 769166 w 1324964"/>
              <a:gd name="connsiteY1" fmla="*/ 0 h 1468983"/>
              <a:gd name="connsiteX2" fmla="*/ 1324961 w 1324964"/>
              <a:gd name="connsiteY2" fmla="*/ 2 h 1468983"/>
              <a:gd name="connsiteX3" fmla="*/ 1324961 w 1324964"/>
              <a:gd name="connsiteY3" fmla="*/ 734490 h 1468983"/>
              <a:gd name="connsiteX4" fmla="*/ 1324964 w 1324964"/>
              <a:gd name="connsiteY4" fmla="*/ 1324961 h 1468983"/>
              <a:gd name="connsiteX5" fmla="*/ 1324963 w 1324964"/>
              <a:gd name="connsiteY5" fmla="*/ 1468983 h 1468983"/>
              <a:gd name="connsiteX6" fmla="*/ 0 w 1324964"/>
              <a:gd name="connsiteY6" fmla="*/ 1468980 h 1468983"/>
              <a:gd name="connsiteX7" fmla="*/ 403253 w 1324964"/>
              <a:gd name="connsiteY7" fmla="*/ 734492 h 1468983"/>
              <a:gd name="connsiteX8" fmla="*/ 0 w 1324964"/>
              <a:gd name="connsiteY8" fmla="*/ 0 h 146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white"/>
                </a:solidFill>
              </a:rPr>
              <a:t>CPA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A0BCDA-EAC2-49FD-B7DD-A4C0C9778465}"/>
              </a:ext>
            </a:extLst>
          </p:cNvPr>
          <p:cNvSpPr/>
          <p:nvPr/>
        </p:nvSpPr>
        <p:spPr bwMode="gray">
          <a:xfrm>
            <a:off x="1595381" y="3619595"/>
            <a:ext cx="1459377" cy="141788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/>
              <a:t>Certified Management Accountant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F3F7CE-C16C-42B3-9871-2C6FAA391C11}"/>
              </a:ext>
            </a:extLst>
          </p:cNvPr>
          <p:cNvSpPr/>
          <p:nvPr/>
        </p:nvSpPr>
        <p:spPr bwMode="gray">
          <a:xfrm>
            <a:off x="4149962" y="3603517"/>
            <a:ext cx="1459377" cy="141788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/>
              <a:t>Certified Internal Auditor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C5BCEE-1281-484B-9B48-69576E24B8CB}"/>
              </a:ext>
            </a:extLst>
          </p:cNvPr>
          <p:cNvSpPr/>
          <p:nvPr/>
        </p:nvSpPr>
        <p:spPr bwMode="gray">
          <a:xfrm>
            <a:off x="6710274" y="3603517"/>
            <a:ext cx="1459377" cy="141788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/>
              <a:t>Certified Information System Auditor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1FDA392-E595-4625-96AB-34F8060C3F31}"/>
              </a:ext>
            </a:extLst>
          </p:cNvPr>
          <p:cNvSpPr/>
          <p:nvPr/>
        </p:nvSpPr>
        <p:spPr bwMode="gray">
          <a:xfrm>
            <a:off x="9264856" y="3619595"/>
            <a:ext cx="1459377" cy="141788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square" lIns="0" tIns="88900" rIns="0" bIns="88900" rtlCol="0" anchor="t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US" sz="1600" dirty="0"/>
              <a:t>Certified Public Accountant (professional license)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650FD62-F940-4DA9-A4CE-241276401C0A}"/>
              </a:ext>
            </a:extLst>
          </p:cNvPr>
          <p:cNvSpPr/>
          <p:nvPr/>
        </p:nvSpPr>
        <p:spPr bwMode="gray">
          <a:xfrm>
            <a:off x="2438400" y="5486400"/>
            <a:ext cx="7315200" cy="701878"/>
          </a:xfrm>
          <a:prstGeom prst="roundRect">
            <a:avLst/>
          </a:prstGeom>
          <a:solidFill>
            <a:schemeClr val="bg1"/>
          </a:solidFill>
          <a:ln w="19050" algn="ctr">
            <a:solidFill>
              <a:schemeClr val="accent6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/>
            <a:r>
              <a:rPr lang="en-US" sz="1600" dirty="0"/>
              <a:t>Some accountants have no professional certifications.</a:t>
            </a:r>
          </a:p>
        </p:txBody>
      </p:sp>
    </p:spTree>
    <p:extLst>
      <p:ext uri="{BB962C8B-B14F-4D97-AF65-F5344CB8AC3E}">
        <p14:creationId xmlns:p14="http://schemas.microsoft.com/office/powerpoint/2010/main" val="213067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A04C92-1D05-4372-9A36-970FFE91D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landscape is changing quickly – that translates to opportunity for you.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A7179-A319-A347-861C-E600ED44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02589"/>
            <a:ext cx="11252200" cy="334102"/>
          </a:xfrm>
        </p:spPr>
        <p:txBody>
          <a:bodyPr>
            <a:normAutofit/>
          </a:bodyPr>
          <a:lstStyle/>
          <a:p>
            <a:r>
              <a:rPr lang="en-US" sz="1800" b="1" dirty="0"/>
              <a:t>Technology in Accounting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7163FE7-8A6A-49FB-B9D7-76D297D9C0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9626" r="6900" b="9315"/>
          <a:stretch/>
        </p:blipFill>
        <p:spPr>
          <a:xfrm>
            <a:off x="1295400" y="1295400"/>
            <a:ext cx="9601200" cy="49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372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F73A2FB-7743-4C6A-8F20-2884799833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5305" r="2657" b="4517"/>
          <a:stretch/>
        </p:blipFill>
        <p:spPr>
          <a:xfrm>
            <a:off x="605279" y="434163"/>
            <a:ext cx="10981442" cy="5989675"/>
          </a:xfrm>
        </p:spPr>
      </p:pic>
    </p:spTree>
    <p:extLst>
      <p:ext uri="{BB962C8B-B14F-4D97-AF65-F5344CB8AC3E}">
        <p14:creationId xmlns:p14="http://schemas.microsoft.com/office/powerpoint/2010/main" val="126062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how can I achieve my dream here at Penn State?</a:t>
            </a:r>
          </a:p>
        </p:txBody>
      </p:sp>
    </p:spTree>
    <p:extLst>
      <p:ext uri="{BB962C8B-B14F-4D97-AF65-F5344CB8AC3E}">
        <p14:creationId xmlns:p14="http://schemas.microsoft.com/office/powerpoint/2010/main" val="209197066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16_9 onscreen">
  <a:themeElements>
    <a:clrScheme name="Deloitte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loitte 16_9 onscreen" id="{5BF5B43D-7990-4CDA-BE48-497BCBC1470C}" vid="{BE4EDB12-465C-4398-86A0-E4F2803CBF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Deloitte 16_9 onscreen</Template>
  <TotalTime>5208</TotalTime>
  <Words>1430</Words>
  <Application>Microsoft Macintosh PowerPoint</Application>
  <PresentationFormat>Widescreen</PresentationFormat>
  <Paragraphs>304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Lato Light</vt:lpstr>
      <vt:lpstr>Open Sans</vt:lpstr>
      <vt:lpstr>Verdana</vt:lpstr>
      <vt:lpstr>Wingdings 2</vt:lpstr>
      <vt:lpstr>Deloitte 16_9 onscreen</vt:lpstr>
      <vt:lpstr>think-cell Slide</vt:lpstr>
      <vt:lpstr>PowerPoint Presentation</vt:lpstr>
      <vt:lpstr>Accounting | The Language of Business</vt:lpstr>
      <vt:lpstr>Job opportunities</vt:lpstr>
      <vt:lpstr>So what do employers say about PSU Accounting students?</vt:lpstr>
      <vt:lpstr>Internships are Highly Recommended</vt:lpstr>
      <vt:lpstr>Many post-graduation certifications</vt:lpstr>
      <vt:lpstr>Technology in Accounting</vt:lpstr>
      <vt:lpstr>PowerPoint Presentation</vt:lpstr>
      <vt:lpstr>So how can I achieve my dream here at Penn State?</vt:lpstr>
      <vt:lpstr>Two Degrees, Many Career Paths</vt:lpstr>
      <vt:lpstr>Bachelor of Science in Accounting</vt:lpstr>
      <vt:lpstr>Developing a Digital Mindset</vt:lpstr>
      <vt:lpstr>Corporate Control and Analysis https://www.smeal.psu.edu/accounting/programs/cca </vt:lpstr>
      <vt:lpstr>Requirements of the CCA Certificate</vt:lpstr>
      <vt:lpstr>Corporate Control and Analysis Placement</vt:lpstr>
      <vt:lpstr>Pay Progression for CMAs</vt:lpstr>
      <vt:lpstr>Public Accounting</vt:lpstr>
      <vt:lpstr>Work Hard and The Jobs are Plentiful</vt:lpstr>
      <vt:lpstr>Integrated MAcc</vt:lpstr>
      <vt:lpstr>Undergraduate Degree + One-Year MAcc</vt:lpstr>
      <vt:lpstr>Pay Progression</vt:lpstr>
      <vt:lpstr>Graduate School</vt:lpstr>
      <vt:lpstr>Professional Connections and Growth</vt:lpstr>
      <vt:lpstr>Accounting Student Organizations</vt:lpstr>
      <vt:lpstr>Penn State Among Top Producers of S&amp;P 500 CEOs  (Bloomberg BusinessWeek 05/13/2010)</vt:lpstr>
      <vt:lpstr>Bloomberg News: Most of the Penn State CEOs come from the accounting department</vt:lpstr>
      <vt:lpstr>PowerPoint Presentation</vt:lpstr>
      <vt:lpstr>A Perspective From One of Our Primary Employers </vt:lpstr>
    </vt:vector>
  </TitlesOfParts>
  <Company>Penn State University - Smeal College of Business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Stereotypes of Accountants…</dc:title>
  <dc:creator>Lara Jackson</dc:creator>
  <cp:lastModifiedBy>Babcock Jr., Edward Eugene</cp:lastModifiedBy>
  <cp:revision>188</cp:revision>
  <cp:lastPrinted>2017-10-27T19:31:45Z</cp:lastPrinted>
  <dcterms:created xsi:type="dcterms:W3CDTF">2014-01-17T21:44:03Z</dcterms:created>
  <dcterms:modified xsi:type="dcterms:W3CDTF">2018-10-14T23:30:29Z</dcterms:modified>
</cp:coreProperties>
</file>